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7077075" cy="9051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38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472934-7367-4DF0-BD49-FC3D70A4FF37}">
  <a:tblStyle styleId="{07472934-7367-4DF0-BD49-FC3D70A4FF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38" orient="horz"/>
        <p:guide pos="222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67050" cy="45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08438" y="0"/>
            <a:ext cx="3067050" cy="45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8025" y="4298950"/>
            <a:ext cx="5661025" cy="407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597900"/>
            <a:ext cx="3067050" cy="452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08438" y="8597900"/>
            <a:ext cx="3067050" cy="452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8025" y="4298950"/>
            <a:ext cx="5661025" cy="4073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1f0b42534_0_25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1f0b42534_0_25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f0b42534_0_31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41f0b42534_0_31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f0b42534_0_37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41f0b42534_0_37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f0b42534_0_43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1f0b42534_0_43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1f0b42534_0_50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41f0b42534_0_50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f0b42534_0_56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41f0b42534_0_56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f0b42534_0_62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1f0b42534_0_62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1f0b42534_0_68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1f0b42534_0_68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1ff2c9b1c_4_9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41ff2c9b1c_4_9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1f0b42534_0_75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41f0b42534_0_75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08025" y="4298950"/>
            <a:ext cx="5661025" cy="4073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1f0b42534_0_81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41f0b42534_0_81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1f0b42534_0_87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41f0b42534_0_87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1f0b42534_0_93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1f0b42534_0_93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f0b42534_0_99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1f0b42534_0_99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1f0b42534_0_105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41f0b42534_0_105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1f0b42534_0_111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41f0b42534_0_111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1ff2c9b1c_0_19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41ff2c9b1c_0_19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1ff2c9b1c_0_26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41ff2c9b1c_0_26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1f0b42534_0_118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41f0b42534_0_118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1f0b42534_0_159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41f0b42534_0_159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f0b42534_0_0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1f0b42534_0_0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f0b42534_0_126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41f0b42534_0_126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1f0b42534_0_133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41f0b42534_0_133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1f0b42534_0_145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41f0b42534_0_145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1f0b42534_0_152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41f0b42534_0_152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1f0b42534_0_166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41f0b42534_0_166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f0b42534_0_173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41f0b42534_0_173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1f0b42534_0_200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41f0b42534_0_200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1f0b42534_0_180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41f0b42534_0_180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1f0b42534_0_186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41f0b42534_0_186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1f0b42534_0_193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41f0b42534_0_193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f0b42534_0_6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41f0b42534_0_6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1f0b42534_0_207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41f0b42534_0_207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1f0b42534_0_213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41f0b42534_0_213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1f0b42534_0_219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41f0b42534_0_219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1f0b42534_0_12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41f0b42534_0_12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ff2c9b1c_4_0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41ff2c9b1c_4_0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f0b42534_0_19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41f0b42534_0_19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ff2c9b1c_0_2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1ff2c9b1c_0_2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ff2c9b1c_0_10:notes"/>
          <p:cNvSpPr txBox="1"/>
          <p:nvPr>
            <p:ph idx="1" type="body"/>
          </p:nvPr>
        </p:nvSpPr>
        <p:spPr>
          <a:xfrm>
            <a:off x="708025" y="4298950"/>
            <a:ext cx="5661000" cy="4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1ff2c9b1c_0_10:notes"/>
          <p:cNvSpPr/>
          <p:nvPr>
            <p:ph idx="2" type="sldImg"/>
          </p:nvPr>
        </p:nvSpPr>
        <p:spPr>
          <a:xfrm>
            <a:off x="522288" y="67945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7429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714500"/>
            <a:ext cx="82296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hyperlink" Target="https://www.lucidchart.com/documents/edit/3a536c6e-7a4e-4bdd-a228-37ce4da81da7/0?callback=close&amp;name=slides&amp;callback_type=back&amp;v=684&amp;s=720" TargetMode="External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Relationship Id="rId4" Type="http://schemas.openxmlformats.org/officeDocument/2006/relationships/hyperlink" Target="http://cplusplus.github.io/networking-ts/draft.pdf" TargetMode="External"/><Relationship Id="rId9" Type="http://schemas.openxmlformats.org/officeDocument/2006/relationships/hyperlink" Target="http://www.open-std.org/jtc1/sc22/wg21/docs/papers/2018/p1100r0.html" TargetMode="External"/><Relationship Id="rId5" Type="http://schemas.openxmlformats.org/officeDocument/2006/relationships/hyperlink" Target="https://github.com/executors/executors/blob/master/explanatory.md" TargetMode="External"/><Relationship Id="rId6" Type="http://schemas.openxmlformats.org/officeDocument/2006/relationships/hyperlink" Target="https://github.com/executors/executors/blob/master/wording.md" TargetMode="External"/><Relationship Id="rId7" Type="http://schemas.openxmlformats.org/officeDocument/2006/relationships/hyperlink" Target="http://www.open-std.org/jtc1/sc22/wg21/docs/papers/2018/p0958r0.html" TargetMode="External"/><Relationship Id="rId8" Type="http://schemas.openxmlformats.org/officeDocument/2006/relationships/hyperlink" Target="http://www.open-std.org/jtc1/sc22/wg21/docs/papers/2013/n3747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hyperlink" Target="https://www.lucidchart.com/documents/edit/44536aae-918f-4915-b081-d98976f0ca17/0?callback=close&amp;name=slides&amp;callback_type=back&amp;v=873&amp;s=347.1428976377953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www.lucidchart.com/documents/edit/186c89fa-d0ba-49c4-a6f3-4183ff311967/0?callback=close&amp;name=slides&amp;callback_type=back&amp;v=625&amp;s=202.5" TargetMode="External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2297900"/>
            <a:ext cx="91440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Networking TS in Practice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Testable, Composable Asynchronous I/O in C++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767700" y="1751738"/>
            <a:ext cx="2821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52250" y="4071619"/>
            <a:ext cx="8239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Robert Leahy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Software Engineer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rleahy@rleahy.ca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US" sz="2600"/>
              <a:t>When asynchronous algorithms are constructed from calls to other initiating functions, the result is called a composed operation. [...] Layers of composition may be added to arbitrary degree, permitting algorithms of significant complexity to be developed.</a:t>
            </a:r>
            <a:endParaRPr i="1" sz="260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300"/>
              <a:t>–Vinnie Falco (P1100R0)</a:t>
            </a:r>
            <a:endParaRPr sz="2300"/>
          </a:p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Patterns from Networking TS enable composition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Consumption of such operations simplifies development</a:t>
            </a:r>
            <a:endParaRPr i="1" sz="2380"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Composed Async Operations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latin typeface="Consolas"/>
                <a:ea typeface="Consolas"/>
                <a:cs typeface="Consolas"/>
                <a:sym typeface="Consolas"/>
              </a:rPr>
              <a:t>template&lt;class AsyncWriteStream,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latin typeface="Consolas"/>
                <a:ea typeface="Consolas"/>
                <a:cs typeface="Consolas"/>
                <a:sym typeface="Consolas"/>
              </a:rPr>
              <a:t>  class ConstBufferSequence,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latin typeface="Consolas"/>
                <a:ea typeface="Consolas"/>
                <a:cs typeface="Consolas"/>
                <a:sym typeface="Consolas"/>
              </a:rPr>
              <a:t>  class CompletionToken&gt;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latin typeface="Consolas"/>
                <a:ea typeface="Consolas"/>
                <a:cs typeface="Consolas"/>
                <a:sym typeface="Consolas"/>
              </a:rPr>
              <a:t>DEDUCED async_write(AsyncWriteStream&amp; stream,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latin typeface="Consolas"/>
                <a:ea typeface="Consolas"/>
                <a:cs typeface="Consolas"/>
                <a:sym typeface="Consolas"/>
              </a:rPr>
              <a:t>  const ConstBufferSequence&amp; buffers,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latin typeface="Consolas"/>
                <a:ea typeface="Consolas"/>
                <a:cs typeface="Consolas"/>
                <a:sym typeface="Consolas"/>
              </a:rPr>
              <a:t>  CompletionToken&amp;&amp; token);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/>
              <a:t>[...]</a:t>
            </a:r>
            <a:endParaRPr i="1" sz="2000"/>
          </a:p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/>
              <a:t>Initiates an asynchronous operation to write data to the buffer-oriented asynchronous write stream object </a:t>
            </a:r>
            <a:r>
              <a:rPr i="1" lang="en-US" sz="2000"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i="1" lang="en-US" sz="2000"/>
              <a:t> by performing zero or more asynchronous operations on the stream using the stream’s </a:t>
            </a:r>
            <a:r>
              <a:rPr i="1" lang="en-US" sz="2000">
                <a:latin typeface="Consolas"/>
                <a:ea typeface="Consolas"/>
                <a:cs typeface="Consolas"/>
                <a:sym typeface="Consolas"/>
              </a:rPr>
              <a:t>async_write_some</a:t>
            </a:r>
            <a:r>
              <a:rPr i="1" lang="en-US" sz="2000"/>
              <a:t> member function [...]</a:t>
            </a:r>
            <a:endParaRPr i="1" sz="200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1000"/>
              </a:spcAft>
              <a:buNone/>
            </a:pPr>
            <a:r>
              <a:rPr lang="en-US" sz="2000"/>
              <a:t>–Networking TS §17.8 [buffer.async.write]</a:t>
            </a:r>
            <a:endParaRPr i="1" sz="2000"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std::net::async_write</a:t>
            </a:r>
            <a:endParaRPr i="0" sz="3600" u="none" cap="none" strike="noStrik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async_wait_then_write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system_timer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timer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sock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system_timer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duration dur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bufs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expires_after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dur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sock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bufs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h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mutable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async_write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sock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async_wait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async_wait_then_write</a:t>
            </a:r>
            <a:endParaRPr i="0" sz="3600" u="none" cap="none" strike="noStrik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async_wait_then_write</a:t>
            </a:r>
            <a:endParaRPr i="0" sz="3600" u="none" cap="none" strike="noStrik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2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48800"/>
            <a:ext cx="9144000" cy="4064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i="1" lang="en-US" sz="2720"/>
              <a:t>Every piece of every program executes somehow and somewhere.</a:t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-US" sz="2380"/>
              <a:t>–Executors Design Document (P0761R2)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An </a:t>
            </a:r>
            <a:r>
              <a:rPr b="1" lang="en-US" sz="2720"/>
              <a:t>executor</a:t>
            </a:r>
            <a:r>
              <a:rPr lang="en-US" sz="2720"/>
              <a:t> is a handle to an </a:t>
            </a:r>
            <a:r>
              <a:rPr b="1" lang="en-US" sz="2720"/>
              <a:t>execution context</a:t>
            </a:r>
            <a:r>
              <a:rPr lang="en-US" sz="2720"/>
              <a:t> in which code may be executed upon </a:t>
            </a:r>
            <a:r>
              <a:rPr b="1" lang="en-US" sz="2720"/>
              <a:t>execution resources</a:t>
            </a:r>
            <a:r>
              <a:rPr lang="en-US" sz="2720"/>
              <a:t> via </a:t>
            </a:r>
            <a:r>
              <a:rPr b="1" lang="en-US" sz="2720"/>
              <a:t>execution agents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Executors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720"/>
              <a:t>Networking TS defines three operations on executors: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b="1" lang="en-US" sz="2720"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-US" sz="2720"/>
              <a:t> invokes a function object within the associated execution context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b="1" lang="en-US" sz="2720"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-US" sz="2720"/>
              <a:t> extends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-US" sz="2720"/>
              <a:t> by requesting that the call not block on the completion of submitted work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b="1" lang="en-US" sz="2720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720"/>
              <a:t> extends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-US" sz="2720"/>
              <a:t> by making the request a requirement</a:t>
            </a:r>
            <a:endParaRPr i="1" sz="2720"/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Operations on Executors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132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References to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std::net::ip::tcp::socket</a:t>
            </a:r>
            <a:r>
              <a:rPr lang="en-US" sz="2720"/>
              <a:t> and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std::net::system_timer</a:t>
            </a:r>
            <a:r>
              <a:rPr lang="en-US" sz="2720"/>
              <a:t> impede testing:</a:t>
            </a:r>
            <a:endParaRPr sz="2720"/>
          </a:p>
          <a:p>
            <a:pPr indent="-4013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Actual connection required</a:t>
            </a:r>
            <a:endParaRPr sz="2720"/>
          </a:p>
          <a:p>
            <a:pPr indent="-4013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Time must actually pass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Reformulate operation in terms of </a:t>
            </a:r>
            <a:r>
              <a:rPr b="1" lang="en-US" sz="2720"/>
              <a:t>concepts</a:t>
            </a:r>
            <a:endParaRPr b="1"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Mock models of concepts for testing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Code becomes more reusable:</a:t>
            </a:r>
            <a:endParaRPr sz="2720"/>
          </a:p>
          <a:p>
            <a:pPr indent="-4013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Could replace TCP socket with TLS stream</a:t>
            </a:r>
            <a:endParaRPr sz="2720"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Testability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3600"/>
              <a:t> Concept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5" name="Google Shape;205;p29"/>
          <p:cNvGraphicFramePr/>
          <p:nvPr/>
        </p:nvGraphicFramePr>
        <p:xfrm>
          <a:off x="0" y="1152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{07472934-7367-4DF0-BD49-FC3D70A4FF37}</a:tableStyleId>
              </a:tblPr>
              <a:tblGrid>
                <a:gridCol w="2561000"/>
                <a:gridCol w="2119875"/>
                <a:gridCol w="4463125"/>
              </a:tblGrid>
              <a:tr h="4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Operation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Semantics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0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a.get_executor()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 type satisfying the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Executor</a:t>
                      </a:r>
                      <a:r>
                        <a:rPr lang="en-US"/>
                        <a:t> requirements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Returns the associated I/O executor.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a.async_write_some(cb,t)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return type is determined according to the requirements for an asynchronous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Meets the requirements for a write operation and an asynchronous operation with completion signature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void(error_code ec, size_t n)</a:t>
                      </a:r>
                      <a:r>
                        <a:rPr lang="en-US"/>
                        <a:t>. If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buffer_size(cb) &gt; 0</a:t>
                      </a:r>
                      <a:r>
                        <a:rPr lang="en-US"/>
                        <a:t>, initiates an asynchronous operation to write one or more bytes of data to the stream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/>
                        <a:t> from the buffer sequence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cb</a:t>
                      </a:r>
                      <a:r>
                        <a:rPr lang="en-US"/>
                        <a:t>. If successful,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</a:t>
                      </a:r>
                      <a:r>
                        <a:rPr lang="en-US"/>
                        <a:t> is set such that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!ec</a:t>
                      </a:r>
                      <a:r>
                        <a:rPr lang="en-US"/>
                        <a:t> is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/>
                        <a:t>, and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-US"/>
                        <a:t> is the number of bytes written. If an error occurred,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</a:t>
                      </a:r>
                      <a:r>
                        <a:rPr lang="en-US"/>
                        <a:t> is set such that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!!ec</a:t>
                      </a:r>
                      <a:r>
                        <a:rPr lang="en-US"/>
                        <a:t> is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/>
                        <a:t>, and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-US"/>
                        <a:t> is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/>
                        <a:t>. If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buffer_size(cb) == 0</a:t>
                      </a:r>
                      <a:r>
                        <a:rPr lang="en-US"/>
                        <a:t>, the operation completes immediately.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</a:t>
                      </a:r>
                      <a:r>
                        <a:rPr lang="en-US"/>
                        <a:t> is set such that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!ec</a:t>
                      </a:r>
                      <a:r>
                        <a:rPr lang="en-US"/>
                        <a:t> is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/>
                        <a:t>, and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-US"/>
                        <a:t> is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Mock 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3600"/>
              <a:t> 1/2</a:t>
            </a:r>
            <a:endParaRPr i="0" sz="3600" u="none" cap="none" strike="noStrik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mock_async_write_stream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io_context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executor_type ex_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ptr_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io_context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executor_type get_executor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noexcept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ex_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async_write_some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cb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Mock 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3600"/>
              <a:t> 2/2</a:t>
            </a:r>
            <a:endParaRPr i="0" sz="3600" u="none" cap="none" strike="noStrik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mock_async_write_stream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async_write_some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cb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bytes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buffer_size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cb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bytes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buffer_copy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ptr_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cb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size_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bytes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ptr_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bytes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bytes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ec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make_error_code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stream_errc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eof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bind_executor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ex_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rgbClr val="E67C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ec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bytes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Networking TS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0050" lvl="0" marL="4572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/>
              <a:t>Asynchronous model &amp; standardized networking for ISO C++</a:t>
            </a:r>
            <a:endParaRPr sz="2700"/>
          </a:p>
          <a:p>
            <a:pPr indent="-400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/>
              <a:t>Adapted subset of Boost.Asio</a:t>
            </a:r>
            <a:endParaRPr sz="2700"/>
          </a:p>
          <a:p>
            <a:pPr indent="-400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Reconciliation with Executors TS ongoing</a:t>
            </a:r>
            <a:endParaRPr sz="2700"/>
          </a:p>
          <a:p>
            <a:pPr indent="-400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Boost.Asio ≥1.64.0 forward compatible with Networking TS</a:t>
            </a:r>
            <a:endParaRPr sz="2700"/>
          </a:p>
          <a:p>
            <a:pPr indent="-400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Provides conceptual framework for asynchronous operations</a:t>
            </a:r>
            <a:endParaRPr sz="27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720"/>
              <a:t>If an asynchronous operation completes immediately (that is, within the thread of execution calling the initiating function, and before the initiating function returns), the completion handler shall </a:t>
            </a:r>
            <a:r>
              <a:rPr i="1" lang="en-US" sz="2700"/>
              <a:t>be submitted for execution as if by performing </a:t>
            </a:r>
            <a:r>
              <a:rPr i="1" lang="en-US" sz="2700">
                <a:latin typeface="Consolas"/>
                <a:ea typeface="Consolas"/>
                <a:cs typeface="Consolas"/>
                <a:sym typeface="Consolas"/>
              </a:rPr>
              <a:t>ex2.post(std::move(f), alloc2)</a:t>
            </a:r>
            <a:r>
              <a:rPr i="1" lang="en-US" sz="2700"/>
              <a:t>.</a:t>
            </a:r>
            <a:endParaRPr i="1" sz="270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–NetTS §13.2.7.12 [async.reqmts.async.completion]</a:t>
            </a:r>
            <a:endParaRPr sz="2300"/>
          </a:p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Arbitrary number of asynchronous operations may be chained without risk of stack overflow</a:t>
            </a:r>
            <a:endParaRPr sz="270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Asynchronous “loop” has no risk of infinite call depth</a:t>
            </a:r>
            <a:endParaRPr sz="2720"/>
          </a:p>
        </p:txBody>
      </p:sp>
      <p:sp>
        <p:nvSpPr>
          <p:cNvPr id="225" name="Google Shape;225;p32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Initiating Functions &amp; Recursion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async_wait_then_write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duration dur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uf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expires_after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dur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bufs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mutable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async_write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async_wait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300"/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Testable Example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string_view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"GET / HTTP/1.1\r\n\r\n"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mock_waitable_timer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get_executor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()};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mock_async_write_stream stream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get_executor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bytes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async_wait_then_write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stream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chrono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milliseconds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bu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[&amp;]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ec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bytes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i="1" sz="1600"/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Test 1/2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handlers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ctx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poll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Allow pending handlers to run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handlers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                 </a:t>
            </a:r>
            <a:r>
              <a:rPr lang="en-US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Returned value is number of handlers that ran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expire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restart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                     </a:t>
            </a:r>
            <a:r>
              <a:rPr lang="en-US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Prepare io_context for another run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handlers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ctx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poll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handlers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bytes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written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stream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size_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written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equal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reinterpret_cast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*&gt;(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reinterpret_cast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*&gt;(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written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5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Test 2/2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132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Asynchronous operations are:</a:t>
            </a:r>
            <a:endParaRPr sz="2720"/>
          </a:p>
          <a:p>
            <a:pPr indent="-4013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Divided into pieces (i.e. </a:t>
            </a:r>
            <a:r>
              <a:rPr b="1" lang="en-US" sz="2720"/>
              <a:t>concurrent</a:t>
            </a:r>
            <a:r>
              <a:rPr lang="en-US" sz="2720"/>
              <a:t>)</a:t>
            </a:r>
            <a:endParaRPr sz="2720"/>
          </a:p>
          <a:p>
            <a:pPr indent="-4013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Agnostic as to whether pieces executed simultaneously (i.e. in </a:t>
            </a:r>
            <a:r>
              <a:rPr b="1" lang="en-US" sz="2720"/>
              <a:t>parallel</a:t>
            </a:r>
            <a:r>
              <a:rPr lang="en-US" sz="2720"/>
              <a:t>)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Parallelism property of execution context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Intra-operation synchronization </a:t>
            </a:r>
            <a:r>
              <a:rPr lang="en-US" sz="2720"/>
              <a:t>natural</a:t>
            </a:r>
            <a:r>
              <a:rPr lang="en-US" sz="2720"/>
              <a:t> as initiation happens-before completion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Inter-operation synchronization remains problematic</a:t>
            </a:r>
            <a:endParaRPr i="1" sz="2720"/>
          </a:p>
        </p:txBody>
      </p:sp>
      <p:sp>
        <p:nvSpPr>
          <p:cNvPr id="253" name="Google Shape;253;p36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Concurrency &amp; Parallelism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process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socket_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buffer_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bytes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7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Thread Safe? 1/3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process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socket_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async_read_some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buffer_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process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bytes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system_error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 ...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38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Thread Safe? 2/3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socket 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system_timer timer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heartbeat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read_buffer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E67C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800">
              <a:solidFill>
                <a:srgbClr val="E67C7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9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Thread Safe? 3/3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9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Potential data race calling members of 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std::net::ip::tcp:: socket</a:t>
            </a:r>
            <a:r>
              <a:rPr lang="en-US" sz="2500"/>
              <a:t>: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async_write_some</a:t>
            </a:r>
            <a:r>
              <a:rPr lang="en-US" sz="2500"/>
              <a:t> (in 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std::net::async_write</a:t>
            </a:r>
            <a:r>
              <a:rPr lang="en-US" sz="2500"/>
              <a:t>)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–"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async_read_some</a:t>
            </a:r>
            <a:r>
              <a:rPr lang="en-US" sz="2500"/>
              <a:t> (in 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process::initiate</a:t>
            </a:r>
            <a:r>
              <a:rPr lang="en-US" sz="2500"/>
              <a:t>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Data race only if completion handlers can be invoked in parallel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Problematic access can occur in intermediate completion handler</a:t>
            </a:r>
            <a:endParaRPr sz="2720"/>
          </a:p>
        </p:txBody>
      </p:sp>
      <p:sp>
        <p:nvSpPr>
          <p:cNvPr id="281" name="Google Shape;281;p40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Data Races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socket socket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system_timer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heartbeat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write_buffer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read_buffer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std::thread t([&amp;] () { ctx.run(); });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1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Implicit Strand Example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I/O code written against concrete types/global state:</a:t>
            </a:r>
            <a:endParaRPr sz="2700"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File descriptors</a:t>
            </a:r>
            <a:endParaRPr sz="2700"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Timers (e.g. </a:t>
            </a: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nanosleep</a:t>
            </a:r>
            <a:r>
              <a:rPr lang="en-US" sz="2700"/>
              <a:t>)</a:t>
            </a:r>
            <a:endParaRPr sz="2700"/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Testing requires:</a:t>
            </a:r>
            <a:endParaRPr sz="2700"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An actual network connection</a:t>
            </a:r>
            <a:endParaRPr sz="2700"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Passage of actual time</a:t>
            </a:r>
            <a:endParaRPr sz="2700"/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Rewrite/-factor required to:</a:t>
            </a:r>
            <a:endParaRPr sz="2700"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Change transport (e.g. TCP to TLS)</a:t>
            </a:r>
            <a:endParaRPr sz="2700"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Problem: Testability &amp; Rigidity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132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Executor customization to ensure data race free program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system_executor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associated_executor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type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see below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type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noexcept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132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720"/>
              <a:t> is associated executor type for completion handler type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720"/>
              <a:t> with fallback executor type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Executor</a:t>
            </a:r>
            <a:endParaRPr sz="2500"/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Associated Executor 1/2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132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Tedious to specialize for each intermediate completion handler type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Unspecialized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associated_executor</a:t>
            </a:r>
            <a:r>
              <a:rPr lang="en-US" sz="2720"/>
              <a:t> has convenient behavior:</a:t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using type = </a:t>
            </a:r>
            <a:r>
              <a:rPr i="1" lang="en-US" sz="1800">
                <a:latin typeface="Consolas"/>
                <a:ea typeface="Consolas"/>
                <a:cs typeface="Consolas"/>
                <a:sym typeface="Consolas"/>
              </a:rPr>
              <a:t>see below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US" sz="1800">
                <a:latin typeface="Cambria"/>
                <a:ea typeface="Cambria"/>
                <a:cs typeface="Cambria"/>
                <a:sym typeface="Cambria"/>
              </a:rPr>
              <a:t>Type: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T::executor_type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if the </a:t>
            </a:r>
            <a:r>
              <a:rPr i="1" lang="en-US" sz="1800">
                <a:latin typeface="Cambria"/>
                <a:ea typeface="Cambria"/>
                <a:cs typeface="Cambria"/>
                <a:sym typeface="Cambria"/>
              </a:rPr>
              <a:t>qualified-id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T::executor_type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is valid and denotes a type. Otherwise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type get(const T&amp; t, const Executor&amp; e = Executor()) noexcept;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1100"/>
              <a:buNone/>
            </a:pPr>
            <a:r>
              <a:rPr i="1" lang="en-US" sz="1800">
                <a:latin typeface="Cambria"/>
                <a:ea typeface="Cambria"/>
                <a:cs typeface="Cambria"/>
                <a:sym typeface="Cambria"/>
              </a:rPr>
              <a:t>Returns: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t.get_executor()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if the </a:t>
            </a:r>
            <a:r>
              <a:rPr i="1" lang="en-US" sz="1800">
                <a:latin typeface="Cambria"/>
                <a:ea typeface="Cambria"/>
                <a:cs typeface="Cambria"/>
                <a:sym typeface="Cambria"/>
              </a:rPr>
              <a:t>qualified-id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T::executor_type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is valid and denotes a type. Otherwise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2720"/>
          </a:p>
        </p:txBody>
      </p:sp>
      <p:sp>
        <p:nvSpPr>
          <p:cNvPr id="302" name="Google Shape;302;p43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Associated Executor 2/2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3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write_op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timer_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sock_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cb_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async_write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sock_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cb_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executor_type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associated_executor_t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decltype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declval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&gt;().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get_executor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())&gt;;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get_executor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noexcept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get_associated_executor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timer_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get_executor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300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4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Associated Executor Example 1/2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4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async_wait_then_write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duration dur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bufs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expires_after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dur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write_op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decay_t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op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E67C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async_wait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45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Associated Executor Example 2/2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heartbeat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executor_type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get_executor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noexcept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ex_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ex_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process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executor_type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get_executor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noexcept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ex_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ex_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46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Explicit</a:t>
            </a:r>
            <a:r>
              <a:rPr lang="en-US" sz="3600"/>
              <a:t> Strand Example 1/2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6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strand_type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strand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io_context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executor_type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strand_type strand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get_executor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heartbeat</a:t>
            </a:r>
            <a:r>
              <a:rPr lang="en-US" sz="15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&lt;strand_type&gt;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strand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timer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write_buffer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5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&lt;strand_type&gt;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strand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read_buffer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thread 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([&amp;]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ctx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47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Explicit Strand Example 2/2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7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socket socket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system_timer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async_wait_then_write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chrono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seconds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)),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use_future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"Wrote "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" bytes"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48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Promise &amp; Future?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8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US" sz="2720"/>
              <a:t>With the universal asynchronous model [...] we have the ability to select an asynchronous approach that is appropriate to each use case.</a:t>
            </a:r>
            <a:endParaRPr i="1"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300"/>
              <a:t>–Christopher Kohlhoff (N3747)</a:t>
            </a:r>
            <a:endParaRPr sz="2300"/>
          </a:p>
          <a:p>
            <a:pPr indent="-40132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Alternate completion notification mechanism may be desired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Initiating function accepts </a:t>
            </a:r>
            <a:r>
              <a:rPr b="1" lang="en-US" sz="2720"/>
              <a:t>completion token</a:t>
            </a:r>
            <a:r>
              <a:rPr lang="en-US" sz="2720"/>
              <a:t> and produces completion handler and return value using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std::net:: async_result</a:t>
            </a:r>
            <a:endParaRPr i="1" sz="272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4" name="Google Shape;344;p49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Universal Asynchronous Model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9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Networking TS §13.3 [async.async.result]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net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CompletionToken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Signature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async_result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completion_handler_type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CompletionToken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return_type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async_result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completion_handler_type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async_result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async_result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async_result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async_result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return_type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50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async_result</a:t>
            </a:r>
            <a:endParaRPr i="0" sz="3600" u="none" cap="none" strike="noStrik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50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decltype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async_wait_then_write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duration dur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bufs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signature_type 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error_code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)&gt;;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 using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result_type 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ync_result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decay_t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signature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_type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handler_type 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result_type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completion_handler_type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handler_type h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result_type 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write_op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handler_type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op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E67C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expires_after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dur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async_wait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51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async_result</a:t>
            </a:r>
            <a:r>
              <a:rPr lang="en-US" sz="3600"/>
              <a:t> Example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1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US" sz="2380"/>
              <a:t>[W]riting asynchronous code in a clean style which uses all the modern idioms of Asio and Net.TS is quite a difficult endeavor, as evidenced by the distinct lack of open source libraries built on Asio which follow best practices (despite Asio having been available for over a decade).</a:t>
            </a:r>
            <a:endParaRPr i="1" sz="238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300"/>
              <a:t>–Vinnie Falco (P1100R0)</a:t>
            </a:r>
            <a:endParaRPr sz="2300"/>
          </a:p>
          <a:p>
            <a:pPr indent="-40005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Boost.Asio often hidden as implementation detail</a:t>
            </a:r>
            <a:endParaRPr sz="2700"/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Flexibility is lost</a:t>
            </a:r>
            <a:endParaRPr sz="2700"/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Customization difficult or impossible</a:t>
            </a:r>
            <a:endParaRPr sz="2700"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Problem: Patterns &amp; Guarantees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132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Concepts for testability and reusability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Non-recursive initiating functions</a:t>
            </a:r>
            <a:r>
              <a:rPr lang="en-US" sz="2720"/>
              <a:t> to prevent stack overflows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Parallelism-agnosticism:</a:t>
            </a:r>
            <a:endParaRPr sz="2720"/>
          </a:p>
          <a:p>
            <a:pPr indent="-4013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Assume strand</a:t>
            </a:r>
            <a:endParaRPr sz="2720"/>
          </a:p>
          <a:p>
            <a:pPr indent="-4013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Maintain and honor executor association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Resolve completion tokens to completion handlers</a:t>
            </a:r>
            <a:endParaRPr sz="2720"/>
          </a:p>
          <a:p>
            <a:pPr indent="-4013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Compose operations adding functionality in layers</a:t>
            </a:r>
            <a:endParaRPr i="1" sz="2720"/>
          </a:p>
        </p:txBody>
      </p:sp>
      <p:sp>
        <p:nvSpPr>
          <p:cNvPr id="365" name="Google Shape;365;p52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Summary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2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430550" y="27676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Questions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3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Networking TS: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http://cplusplus.github.io/networking-ts/draft.pdf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Executors TS: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https://github.com/executors/executors/blob/master/explanatory.md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https://github.com/executors/executors/blob/master/wording.md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Networking TS vis-à-vis Executors TS: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http://www.open-std.org/jtc1/sc22/wg21/docs/papers/2018/p0958r0.html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Miscellaneous: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8"/>
              </a:rPr>
              <a:t>http://www.open-std.org/jtc1/sc22/wg21/docs/papers/2013/n3747.pdf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9"/>
              </a:rPr>
              <a:t>http://www.open-std.org/jtc1/sc22/wg21/docs/papers/2018/p1100r0.html</a:t>
            </a:r>
            <a:endParaRPr sz="2000"/>
          </a:p>
        </p:txBody>
      </p:sp>
      <p:sp>
        <p:nvSpPr>
          <p:cNvPr id="378" name="Google Shape;378;p54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References &amp; Further Reading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4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Synchronous vs. Proactor 1/2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457200" y="1801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{07472934-7367-4DF0-BD49-FC3D70A4FF37}</a:tableStyleId>
              </a:tblPr>
              <a:tblGrid>
                <a:gridCol w="2743200"/>
                <a:gridCol w="2743200"/>
                <a:gridCol w="2743200"/>
              </a:tblGrid>
              <a:tr h="38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Synchronous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Asynchronous (Proactor)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unction call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call (initiating function)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Input/Output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Blocks</a:t>
                      </a: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calling thread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Proceeds in background (initiating function returns immediately)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Control of thread returned to caller, returned value(s) transmit result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Completion handler (callable object) invoked, parameter(s) transmit result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Synchronous vs. Proactor 2/2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430450" y="1419150"/>
            <a:ext cx="2571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Synchronous</a:t>
            </a:r>
            <a:endParaRPr b="1" sz="1800"/>
          </a:p>
        </p:txBody>
      </p:sp>
      <p:sp>
        <p:nvSpPr>
          <p:cNvPr id="126" name="Google Shape;126;p18"/>
          <p:cNvSpPr txBox="1"/>
          <p:nvPr/>
        </p:nvSpPr>
        <p:spPr>
          <a:xfrm>
            <a:off x="4251424" y="1419150"/>
            <a:ext cx="442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Asynchronous (Proactor)</a:t>
            </a:r>
            <a:endParaRPr b="1" sz="1800"/>
          </a:p>
        </p:txBody>
      </p:sp>
      <p:pic>
        <p:nvPicPr>
          <p:cNvPr id="127" name="Google Shape;127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1425" y="2029050"/>
            <a:ext cx="4408714" cy="2570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550" y="202905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heartbeat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system_timer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timer_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socket_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buffer_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written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Heartbeat Example 1/3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heartbeat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async_wait_then_write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timer_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socket_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chrono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seconds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buffer_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heartbeat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written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system_error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Heartbeat Example 2/3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socket 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system_timer timer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heartbeat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Heartbeat Example 3/3</a:t>
            </a:r>
            <a:endParaRPr b="1" i="0" sz="36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