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T Sans Narrow"/>
      <p:regular r:id="rId42"/>
      <p:bold r:id="rId43"/>
    </p:embeddedFont>
    <p:embeddedFont>
      <p:font typeface="Roboto Mono"/>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A975241-0912-43B8-9DB7-59A03EC003E0}">
  <a:tblStyle styleId="{8A975241-0912-43B8-9DB7-59A03EC003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TSansNarrow-regular.fntdata"/><Relationship Id="rId41" Type="http://schemas.openxmlformats.org/officeDocument/2006/relationships/slide" Target="slides/slide35.xml"/><Relationship Id="rId44" Type="http://schemas.openxmlformats.org/officeDocument/2006/relationships/font" Target="fonts/RobotoMono-regular.fntdata"/><Relationship Id="rId43" Type="http://schemas.openxmlformats.org/officeDocument/2006/relationships/font" Target="fonts/PTSansNarrow-bold.fntdata"/><Relationship Id="rId46" Type="http://schemas.openxmlformats.org/officeDocument/2006/relationships/font" Target="fonts/RobotoMono-italic.fntdata"/><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regular.fntdata"/><Relationship Id="rId47" Type="http://schemas.openxmlformats.org/officeDocument/2006/relationships/font" Target="fonts/RobotoMono-boldItalic.fntdata"/><Relationship Id="rId49"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Hi, my name's Geoff Romer, and I'm a software engineer at Google, where I work on improving the C++ development experience, especially as it relates to concurrency. I represent Google on the Concurrency Study Group of the C++ standards committee, I wrote Google's C++ concurrent programming guide, and I'm one of the engineers responsible for our C++ style guide. Today I'm going to be talking about how to talk about thread-safety in C++. By the way, please feel free to jump in with questions at any point.</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When we’re dealing with multithreaded code, we often toss around the term “thread-safe”. It sounds reassuring, right? We have threads, and in C++ we need all the safety we can get, so “thread safety” sounds like a good thing. But what does it actually mean? If I see a function, or a class, or an object, that says it’s thread-safe, what does that allow me to do?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1d6a774b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1d6a774b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But now let’s look at another example. Here we're working with a string instead of an int, but again we have two concurrent operations accessing the same object, and one of them is a modification. So is this a data race?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1d6a774b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1d6a774b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The C++ standard actually gives a precise definition for the term "data race".</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This mostly looks like what we'd expect: a data race is when two potentially concurrent non-atomic actions conflict, and they conflict if one of them modifies data accessed by the other. But it's not talking about objects, it's talking about "memory locations", and "memory locations" basically means objects with built-in types: integers, floats and doubles, pointers, enums, things like that. Objects of class types are never memory locations, and in particular a std::string is not a memory location.</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1d6a774b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1d6a774b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So this second example is not a data race, or at least we can't say that it's a data race without breaking open the abstraction and peeking into the implementation details of std::string. It's still a bug, and it's still undefined behavior; we just can't call it a data race.</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This seems silly, because from the programmer's point of view, it's exactly the same mistake either way. I actually talked to a bunch of concurrency experts about this, but they were pretty much unanimous that no, even informally I can't call this a data race. At most, I can say that it will probably result in a data race for most plausible implementations of std::string. But I can't be sure— maybe my library vendor implemented std::string with atomics.</a:t>
            </a:r>
            <a:endParaRPr>
              <a:solidFill>
                <a:srgbClr val="222222"/>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1d6a774b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1d6a774b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Since we can't call it a data race, I propose introducing a new term for this more general kind of bug, and calling it an "API race". An API race occurs when the program performs two concurrent operations on an object, when the object's API contract doesn't permit them to happen concurrently. An API race is </a:t>
            </a:r>
            <a:r>
              <a:rPr i="1" lang="en">
                <a:solidFill>
                  <a:srgbClr val="222222"/>
                </a:solidFill>
              </a:rPr>
              <a:t>always</a:t>
            </a:r>
            <a:r>
              <a:rPr lang="en">
                <a:solidFill>
                  <a:srgbClr val="222222"/>
                </a:solidFill>
              </a:rPr>
              <a:t> a bug, and in fact </a:t>
            </a:r>
            <a:r>
              <a:rPr i="1" lang="en">
                <a:solidFill>
                  <a:srgbClr val="222222"/>
                </a:solidFill>
              </a:rPr>
              <a:t>always</a:t>
            </a:r>
            <a:r>
              <a:rPr lang="en">
                <a:solidFill>
                  <a:srgbClr val="222222"/>
                </a:solidFill>
              </a:rPr>
              <a:t> undefined behavior, just like a data race.</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I contend that when we talk about "thread safety", we're really talking about avoiding API races. This is a huge category of bugs, including all data races, but also all those bugs that look like data races, except that they apply to class instances rather than primitive values. And yet it's still concrete and local, because it's about misuse of a specific object. Consequently, it seems possible to try to systematically avoid API races, and maybe even to detect them when they occur.</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In C++, we answer questions about how an object is accessed, and what its API contract permits, by looking at its type. That means rather than talking about the thread-safety of functions, like the POSIX definition did, we should be focusing primarily on the thread-safety of </a:t>
            </a:r>
            <a:r>
              <a:rPr i="1" lang="en">
                <a:solidFill>
                  <a:srgbClr val="222222"/>
                </a:solidFill>
              </a:rPr>
              <a:t>types</a:t>
            </a:r>
            <a:r>
              <a:rPr lang="en">
                <a:solidFill>
                  <a:srgbClr val="222222"/>
                </a:solidFill>
              </a:rPr>
              <a:t>.</a:t>
            </a:r>
            <a:endParaRPr>
              <a:solidFill>
                <a:srgbClr val="222222"/>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1d6a774b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1d6a774b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But if an API race is concurrent access in violation of the contract, how do you know what kinds of concurrent operations the object's API contract permits? For example, does this code have an API race on `shared_widget`?</a:t>
            </a:r>
            <a:endParaRPr>
              <a:solidFill>
                <a:srgbClr val="222222"/>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We're concurrently invoking foo() and bar(), but to figure out if that's an API race, I have to go check the documentation for foo() and bar(), to see if they can be invoked concurrently. But it gets worse.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1d6a774b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1d6a774b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Now foo() and bar() aren't methods of the same class, they're methods of separate classes, but they're taking the same object as a parameter. I could still go check the documentation for foo() and bar(), but now they may have no idea each other exists, much less be able to tell me whether they can be concurrent with each other. I could go look at the implementations and see what operations they apply to the widget, but that means looking at not only the body of foo and bar, but also every function that they pass the widget to, and so on transitively. It also means looking at all possible </a:t>
            </a:r>
            <a:r>
              <a:rPr i="1" lang="en">
                <a:solidFill>
                  <a:srgbClr val="222222"/>
                </a:solidFill>
              </a:rPr>
              <a:t>future</a:t>
            </a:r>
            <a:r>
              <a:rPr lang="en">
                <a:solidFill>
                  <a:srgbClr val="222222"/>
                </a:solidFill>
              </a:rPr>
              <a:t> implementations of all those functions, because if someone modifies foo later on, they're not going to come make sure your code is still safe. In short, this </a:t>
            </a:r>
            <a:r>
              <a:rPr i="1" lang="en">
                <a:solidFill>
                  <a:srgbClr val="222222"/>
                </a:solidFill>
              </a:rPr>
              <a:t>really</a:t>
            </a:r>
            <a:r>
              <a:rPr lang="en">
                <a:solidFill>
                  <a:srgbClr val="222222"/>
                </a:solidFill>
              </a:rPr>
              <a:t> doesn't scale well.</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In order to cope with this, we need some help from the Widget type. The most obvious way that it could help would be to guarantee that there are never any API races on Widgets. If that's the case, we don't need to dig through the implementations of foo() and bar(); we know a priori that there's no way for them to create an API race on shared_widget. </a:t>
            </a:r>
            <a:endParaRPr>
              <a:solidFill>
                <a:srgbClr val="222222"/>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27840fb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27840fb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Obviously, this is a really useful property. At Google we say that such types are </a:t>
            </a:r>
            <a:r>
              <a:rPr i="1" lang="en">
                <a:solidFill>
                  <a:srgbClr val="222222"/>
                </a:solidFill>
              </a:rPr>
              <a:t>thread safe</a:t>
            </a:r>
            <a:r>
              <a:rPr lang="en">
                <a:solidFill>
                  <a:srgbClr val="222222"/>
                </a:solidFill>
              </a:rPr>
              <a:t>, and that shorthand makes it really easy to document those types and, more importantly, makes it easy to recognize them.</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There's one caveat here: even for thread-safe types, destruction can't be concurrent with any other operation on the object. You need some logic outside the object to determine when all threads are done with it, so it's safe to destroy. shared_ptr is pretty good for this, and there are better libraries making their way toward the standard.</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So if thread-safe types never have API races, let's just make all types thread-safe. Problem solved, right?</a:t>
            </a:r>
            <a:endParaRPr>
              <a:solidFill>
                <a:srgbClr val="222222"/>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Well, no. Thread safe types aren't free: you typically need a mutex or some other synchronization primitive inside every instance. That can create deadlock risks, and even if it doesn't, it increases the memory footprint of the object, and imposes some performance overhead on every operation. </a:t>
            </a:r>
            <a:endParaRPr>
              <a:solidFill>
                <a:srgbClr val="222222"/>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1d6a774b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1d6a774b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Now, it's true that mutexes are pretty small, and acquiring an uncontended mutex is pretty cheap, but the problem scales up as you compose objects together. In this example, we have a JobRunner that maintains a set of the jobs it's running, and a set of jobs that have finished. It's using a thread-safe type for both sets, but it still needs its own mutex to ensure that every job is always in the running set or the done set. That means that JobRunner is paying the storage cost for three mutexes, and the run-time cost of locking and unlocking them, but two of those three mutexes are literally doing nothing: the JobRunner mutex ensures that only one thread at a time will access either set, so we would have been better off if we'd just used std::set directly.</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Consequently, we generally don't make types thread-safe unless their primary purpose is to be directly shared between threads, and those threads can perform nearly arbitrary operations on them. So for example std::mutex and std::atomic are thread-safe, but ordinary library types like std::string are not.</a:t>
            </a:r>
            <a:endParaRPr>
              <a:solidFill>
                <a:srgbClr val="222222"/>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2132cff4d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2132cff4d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Fortunately, it turns out that there's a way for a type to provide a lot of the benefits of being thread-safe, while paying very few of the costs.</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Suppose we're sharing an int instead of a Widget. In this case it's a lot easier to tell if there's an API race: as we saw earlier, the language rules say that API races on built-in types only occur when someone is modifying the object, and in C++ we have const, so the type system can keep track of which inputs a function can modify. That means that to figure out if this is safe, we don't have to dig through the implementations of foo() and bar(), because it's enough just to know their </a:t>
            </a:r>
            <a:r>
              <a:rPr i="1" lang="en">
                <a:solidFill>
                  <a:srgbClr val="222222"/>
                </a:solidFill>
              </a:rPr>
              <a:t>signatures</a:t>
            </a:r>
            <a:r>
              <a:rPr lang="en">
                <a:solidFill>
                  <a:srgbClr val="222222"/>
                </a:solidFill>
              </a:rPr>
              <a:t>: with these signatures for foo and bar, the type system guarantees that shared_int won't be mutated, so there's no API race here.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1d6a774b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1d6a774b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Can we apply the same reasoning to a Widget? Is this code guaranteed not to have an API race?</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Only if Widget provides the same safety guarantee as a built in type, in other words if it guarantees that an API race can only occur if one of the operations is a mutation.</a:t>
            </a:r>
            <a:endParaRPr>
              <a:solidFill>
                <a:srgbClr val="222222"/>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1d6a774b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1d6a774b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POSIX defines "thread-safe". It sounds reasonable, but...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27840f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27840f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At Google, we say that a type is </a:t>
            </a:r>
            <a:r>
              <a:rPr i="1" lang="en">
                <a:solidFill>
                  <a:srgbClr val="222222"/>
                </a:solidFill>
              </a:rPr>
              <a:t>thread-compatible</a:t>
            </a:r>
            <a:r>
              <a:rPr lang="en">
                <a:solidFill>
                  <a:srgbClr val="222222"/>
                </a:solidFill>
              </a:rPr>
              <a:t> if it makes that guarantee.</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This isn't quite as simple a guarantee as being thread-safe, but it's pretty close, and it's far easier to achieve, because thread-compatibility </a:t>
            </a:r>
            <a:r>
              <a:rPr i="1" lang="en">
                <a:solidFill>
                  <a:srgbClr val="222222"/>
                </a:solidFill>
              </a:rPr>
              <a:t>composes</a:t>
            </a:r>
            <a:r>
              <a:rPr lang="en">
                <a:solidFill>
                  <a:srgbClr val="222222"/>
                </a:solidFill>
              </a:rPr>
              <a:t>: if all your members are thread-compatible, chances are your type is thread-compatible with no extra effort on your part. And chances are your members </a:t>
            </a:r>
            <a:r>
              <a:rPr i="1" lang="en">
                <a:solidFill>
                  <a:srgbClr val="222222"/>
                </a:solidFill>
              </a:rPr>
              <a:t>are</a:t>
            </a:r>
            <a:r>
              <a:rPr lang="en">
                <a:solidFill>
                  <a:srgbClr val="222222"/>
                </a:solidFill>
              </a:rPr>
              <a:t> thread-compatible, because all built-in types are thread-compatible, nearly all standard library types are thread-compatible,</a:t>
            </a:r>
            <a:endParaRPr>
              <a:solidFill>
                <a:srgbClr val="222222"/>
              </a:solidFill>
            </a:endParaRPr>
          </a:p>
          <a:p>
            <a:pPr indent="0" lvl="0" marL="0" rtl="0" algn="l">
              <a:lnSpc>
                <a:spcPct val="115000"/>
              </a:lnSpc>
              <a:spcBef>
                <a:spcPts val="0"/>
              </a:spcBef>
              <a:spcAft>
                <a:spcPts val="0"/>
              </a:spcAft>
              <a:buNone/>
            </a:pPr>
            <a:r>
              <a:rPr lang="en">
                <a:solidFill>
                  <a:srgbClr val="222222"/>
                </a:solidFill>
              </a:rPr>
              <a:t>and every thread-safe type is by definition also thread-compatible.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2132cff4d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2132cff4d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You only really have to go out of your way to be thread-compatible if you have const methods (or friend functions) that modify some part of your physical state, or in other words they're logically const but not physically const. The type system normally stops you from doing that accidentally, so the main things to watch out for are members that are marked mutable, since that indicates code that's explicitly opting out of const type-checking. So, for example, here we have a string_view-like type that computes its size lazily, and so the size accessor modifies the size_ member, even though the accessor is const. That means we need to add explicit synchronization in order to make this class thread-compatible.</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As an exception, it's OK to have a mutex as a mutable member, and in fact mutex members usually </a:t>
            </a:r>
            <a:r>
              <a:rPr i="1" lang="en">
                <a:solidFill>
                  <a:srgbClr val="222222"/>
                </a:solidFill>
              </a:rPr>
              <a:t>should</a:t>
            </a:r>
            <a:r>
              <a:rPr lang="en">
                <a:solidFill>
                  <a:srgbClr val="222222"/>
                </a:solidFill>
              </a:rPr>
              <a:t> be marked mutable, so that you can lock them in const methods, as we do in this example. And that's good news because if making the mutex mutable meant that you need another mutex to protect </a:t>
            </a:r>
            <a:r>
              <a:rPr i="1" lang="en">
                <a:solidFill>
                  <a:srgbClr val="222222"/>
                </a:solidFill>
              </a:rPr>
              <a:t>it</a:t>
            </a:r>
            <a:r>
              <a:rPr lang="en">
                <a:solidFill>
                  <a:srgbClr val="222222"/>
                </a:solidFill>
              </a:rPr>
              <a:t>, we'd be in trouble. More generally, you </a:t>
            </a:r>
            <a:r>
              <a:rPr i="1" lang="en">
                <a:solidFill>
                  <a:srgbClr val="222222"/>
                </a:solidFill>
              </a:rPr>
              <a:t>might</a:t>
            </a:r>
            <a:r>
              <a:rPr lang="en">
                <a:solidFill>
                  <a:srgbClr val="222222"/>
                </a:solidFill>
              </a:rPr>
              <a:t> be able to avoid adding synchronization if your mutable members are thread-safe, but only if you make sure that your const methods never break your type's invariants, even temporarily, and that can be pretty easy to mess up.</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rgbClr val="000000"/>
              </a:buClr>
              <a:buSzPts val="1100"/>
              <a:buFont typeface="Arial"/>
              <a:buNone/>
            </a:pPr>
            <a:r>
              <a:rPr lang="en">
                <a:solidFill>
                  <a:srgbClr val="222222"/>
                </a:solidFill>
              </a:rPr>
              <a:t>Generally speaking, it's better to avoid that whole can of worms and just make your const operations be physically const whenever possible. Keep in mind, though, that if some of your object's state is behind a pointer, that state will behave like a mutable member even though it's not marked with the mutable keyword.</a:t>
            </a:r>
            <a:endParaRPr>
              <a:solidFill>
                <a:srgbClr val="222222"/>
              </a:solidFill>
            </a:endParaRPr>
          </a:p>
          <a:p>
            <a:pPr indent="0" lvl="0" marL="0" rtl="0" algn="l">
              <a:lnSpc>
                <a:spcPct val="115000"/>
              </a:lnSpc>
              <a:spcBef>
                <a:spcPts val="0"/>
              </a:spcBef>
              <a:spcAft>
                <a:spcPts val="0"/>
              </a:spcAft>
              <a:buClr>
                <a:srgbClr val="000000"/>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As a final caveat, I should mention that we stole the term "thread-compatible" from the Java folks, but we gave it a stricter meaning. In both Java and C++, "thread-compatible" is the term for the baseline level of thread-safety that nearly all types should provide, but in Java it doesn't mean that concurrent reads are safe, because Java has no language-level concept of a read-only operation. So just be aware that if you hear this term in the context of other languages, it may mean something different.</a:t>
            </a:r>
            <a:endParaRPr>
              <a:solidFill>
                <a:srgbClr val="222222"/>
              </a:solidFill>
            </a:endParaRPr>
          </a:p>
          <a:p>
            <a:pPr indent="0" lvl="0" marL="0" rtl="0" algn="l">
              <a:spcBef>
                <a:spcPts val="0"/>
              </a:spcBef>
              <a:spcAft>
                <a:spcPts val="0"/>
              </a:spcAft>
              <a:buClr>
                <a:srgbClr val="000000"/>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27840fb5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27840fb5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So we've seen that if Widget is thread-safe, then this example is safe, and if it's thread-compatible then we just need to make sure neither foo nor bar are taking non-const references. But what if Widget isn't even thread-compatible? In that case, unless Widget is giving you some kind of custom guarantee, it's going to be nearly impossible to be sure that code like this is safe as written. </a:t>
            </a:r>
            <a:r>
              <a:rPr lang="en">
                <a:solidFill>
                  <a:srgbClr val="222222"/>
                </a:solidFill>
              </a:rPr>
              <a:t>Instead, you have to use a mutex or some other synchronization to ensure that only one operation at a time has access to the object. </a:t>
            </a:r>
            <a:endParaRPr>
              <a:solidFill>
                <a:srgbClr val="222222"/>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27840fb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27840fb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if you can make sure that only one thread at a time accesses an object, that object's guaranteed not to be the site of an API race no matter what.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27840fb5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27840fb5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As I mentioned before, the most common reason types fail to be thread-compatible is because they have mutable members, or in some other way have unusual or broken const semantics. Here's an example that's near and dear to my heart.</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Here we have a Counter struct that increments its c member every time its call operator is invoked. And notice that the call operator isn't const, and so Counter is thread-compatible. But when we wrap it in std::function, everything goes south. We're calling f in two different threads, and f is const so we know we're invoking a const operation, and yet this code contains an API race, because the counter is getting incremented by two different threads, with no synchronization. Even though std::function's call operator is const, calling it concurrently can be an API race, which makes std::function one of the few types in the standard that's not thread-compatible. The reason is that std::function stores the underlying function object as the moral equivalent of a mutable member.</a:t>
            </a:r>
            <a:endParaRPr>
              <a:solidFill>
                <a:srgbClr val="222222"/>
              </a:solidFill>
            </a:endParaRPr>
          </a:p>
          <a:p>
            <a:pPr indent="0" lvl="0" marL="0" rtl="0" algn="l">
              <a:lnSpc>
                <a:spcPct val="115000"/>
              </a:lnSpc>
              <a:spcBef>
                <a:spcPts val="0"/>
              </a:spcBef>
              <a:spcAft>
                <a:spcPts val="0"/>
              </a:spcAft>
              <a:buNone/>
            </a:pPr>
            <a:r>
              <a:rPr lang="en">
                <a:solidFill>
                  <a:srgbClr val="222222"/>
                </a:solidFill>
              </a:rPr>
              <a:t>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The good news is that std::function is a rare exception. Most types are thread-compatible, or have thread-compatible alternatives, so you're rarely stuck with a non-thread-compatible type. </a:t>
            </a:r>
            <a:endParaRPr>
              <a:solidFill>
                <a:srgbClr val="222222"/>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27840fb5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27840fb5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As I said earlier, in C++, thread-safety is primarily about types, not about functions. However, there are rare cases where you have to start thinking about functions.</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Going back to our Widget example, if Widget is thread-compatible, and foo() and bar() take the Widget by const reference, does that guarantee that there's no API race between these two lines of code?</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Not quite. foo and bar might say that you're not permitted to invoke them concurrently, even on different inputs.</a:t>
            </a:r>
            <a:endParaRPr>
              <a:solidFill>
                <a:srgbClr val="222222"/>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27840fb5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27840fb5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For example, maybe their implementation looks like this. Behind the scenes, they're both mutating the same static int, with no synchronization, and that's an API race.</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27840fb5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27840fb5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When a function call can create an API race on an object that's not one of its inputs, we say that the function is </a:t>
            </a:r>
            <a:r>
              <a:rPr i="1" lang="en">
                <a:solidFill>
                  <a:srgbClr val="222222"/>
                </a:solidFill>
              </a:rPr>
              <a:t>thread-hostile</a:t>
            </a:r>
            <a:r>
              <a:rPr lang="en">
                <a:solidFill>
                  <a:srgbClr val="222222"/>
                </a:solidFill>
              </a:rPr>
              <a:t>. Notice this is a property of a function, not a property of a type, and it's virtually always because the function is accessing some data other than its inputs. When you're calling a thread-hostile function, all bets are off; you have to check the documentation to figure out how to call it safely. Or better yet, don't call it at all, and find a better function with no behind-the-scenes inputs. Functions virtually never actually need to be written this way.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By the way, a lot of sources refer to functions that aren't thread-hostile as "thread-safe". This is particularly common in sources that are focused on C, such as the POSIX definition I showed earlier. I recommend avoiding that terminology, because people tend to assume it means more than it does, especially when you describe a member function as thread-safe. Furthermore, in modern code, you can and should just assume that every function is non-thread-hostile unless it specifically says otherwise, so we don't need a special name for it.</a:t>
            </a:r>
            <a:endParaRPr>
              <a:solidFill>
                <a:srgbClr val="222222"/>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27840fb5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27840fb5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those definitions in hand, they actually give us a simple procedure for reasoning about the thread-safety of a line of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pretty much all you need in order to avoid API races in the first place, or at least track them down after the fact. There are a couple of subtleties, though, mostly around the issue of what counts as an input.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27840fb5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27840fb5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Consider this example.</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Like almost all standard library types, vector is thread-compatible, not thread safe, but both of these threads are mutating the vector. So does this code contain an API race? No, this code is safe, because the threads are mutating different elements of the vector, and those elements count as separate inputs.</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As a general principle, when a </a:t>
            </a:r>
            <a:r>
              <a:rPr lang="en">
                <a:solidFill>
                  <a:srgbClr val="222222"/>
                </a:solidFill>
              </a:rPr>
              <a:t>thread-compatible </a:t>
            </a:r>
            <a:r>
              <a:rPr lang="en">
                <a:solidFill>
                  <a:srgbClr val="222222"/>
                </a:solidFill>
              </a:rPr>
              <a:t>type exposes some of its sub-objects, like vector exposes its elements, then for thread-safety purposes you can treat each sub-object, and the non-exposed part of the parent object, as separate objects. This applies not only to elements of containers, but members of pairs and tuples, the values of optional and variant, and public data members of classes and structs. </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However, it only applies if those sub-objects are real objects that the API gives you direct access to.</a:t>
            </a:r>
            <a:endParaRPr>
              <a:solidFill>
                <a:srgbClr val="22222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1d6a774b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1d6a774b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highlight>
                  <a:srgbClr val="FFFFFF"/>
                </a:highlight>
              </a:rPr>
              <a:t>What about code like this?</a:t>
            </a:r>
            <a:endParaRPr>
              <a:solidFill>
                <a:srgbClr val="222222"/>
              </a:solidFill>
              <a:highlight>
                <a:srgbClr val="FFFFFF"/>
              </a:highlight>
            </a:endParaRPr>
          </a:p>
          <a:p>
            <a:pPr indent="0" lvl="0" marL="0" rtl="0" algn="l">
              <a:lnSpc>
                <a:spcPct val="115000"/>
              </a:lnSpc>
              <a:spcBef>
                <a:spcPts val="0"/>
              </a:spcBef>
              <a:spcAft>
                <a:spcPts val="0"/>
              </a:spcAft>
              <a:buNone/>
            </a:pPr>
            <a:r>
              <a:t/>
            </a:r>
            <a:endParaRPr>
              <a:solidFill>
                <a:srgbClr val="2222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highlight>
                  <a:srgbClr val="FFFFFF"/>
                </a:highlight>
              </a:rPr>
              <a:t>For all the examples I'll be showing, we're assuming that thread1 and thread2 might run concurrently. POSIX says memcpy is thread-safe. So is this code safe? No, definitely not, the two writes to `out` could clobber each other unless there's more synchronization, no matter what POSIX says. </a:t>
            </a:r>
            <a:endParaRPr>
              <a:solidFill>
                <a:srgbClr val="222222"/>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27840fb5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27840fb5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Here's the exception that proves the rule.</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This example is almost the same as the last one, except that we're working with bool instead of int, but this example </a:t>
            </a:r>
            <a:r>
              <a:rPr i="1" lang="en">
                <a:solidFill>
                  <a:srgbClr val="222222"/>
                </a:solidFill>
              </a:rPr>
              <a:t>does</a:t>
            </a:r>
            <a:r>
              <a:rPr lang="en">
                <a:solidFill>
                  <a:srgbClr val="222222"/>
                </a:solidFill>
              </a:rPr>
              <a:t> contain an API race, and that's because the elements of a vector&lt;bool&gt; aren't real objects, they're just notional boolean values that vector&lt;bool&gt; represents using some unspecified hidden implementation details. The rule of thumb here is that for thread-safety purposes, a sub-object is independent only if you can take its address, or form a reference to it. You can't do that with the elements of a vector&lt;bool&gt;.</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This means that if you're writing a thread-compatible type, you need to be thoughtful about exposing pointers, references, or even const references to internal objects. If you do that, you have to clearly document which of your operations can read, mutate, or invalidate those objects. Of course, you have to do a lot of that anyway, or else even single-threaded users will get confused, but thread-compatibility raises the stakes. By the same token, when you're using one of these types, you need to have a clear mental model of what operations on the parent object can access the sub-objects.</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27840fb5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27840fb5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Going back to the vector&lt;int&gt; example, there's a related issue that it highlights: sometimes, a non-const method isn't a mutation. In this case, the square-bracket operator overload is non-const, but it doesn't actually mutate the vector, it just gives non-const access to a vector element. So sometimes you can treat non-const methods as being non-mutating for thread-safety purposes, but only if their API guarantees that they really are non-mutating. The standard containers make that guarantee for the square-bracket operator, and most of the other methods that you'd expect.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27840fb5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27840fb5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Here's another way inputs can be tricky: these two calls to f have no arguments in common, and yet they create an API race on the second element of v, because they're invoking f on overlapping ranges. Does that mean f is thread-hostile? We should hope not, because f is a pretty reasonable-looking function. I contend the answer is no, it's not, and that's because even though the second element of v is not an </a:t>
            </a:r>
            <a:r>
              <a:rPr i="1" lang="en">
                <a:solidFill>
                  <a:srgbClr val="222222"/>
                </a:solidFill>
              </a:rPr>
              <a:t>argument</a:t>
            </a:r>
            <a:r>
              <a:rPr lang="en">
                <a:solidFill>
                  <a:srgbClr val="222222"/>
                </a:solidFill>
              </a:rPr>
              <a:t> to either function call, I contend that it's an </a:t>
            </a:r>
            <a:r>
              <a:rPr i="1" lang="en">
                <a:solidFill>
                  <a:srgbClr val="222222"/>
                </a:solidFill>
              </a:rPr>
              <a:t>input</a:t>
            </a:r>
            <a:r>
              <a:rPr lang="en">
                <a:solidFill>
                  <a:srgbClr val="222222"/>
                </a:solidFill>
              </a:rPr>
              <a:t> to both of them, because it's clear at the point of use that these function calls are going to access that object.</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As other examples, an object might be an input without being an argument if it's a sub-object of an argument, or it's pointed to by an argument.</a:t>
            </a:r>
            <a:endParaRPr>
              <a:solidFill>
                <a:srgbClr val="222222"/>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2132cff4d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2132cff4d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The thing to be extremely careful of here is if you have a private class member that points to data that might be shared, as in this example here. Widget has a hidden pointer to a counter, and the counter isn't necessarily private to that Widget. That means we can wind up in a situation where these two calls to Twiddle have an API race, even though they have completely separate inputs, and that makes Twiddle a thread-hostile function.</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It's much better to avoid having private handles like that, but if you can't, one option for dealing with it is to make sure that the shared data </a:t>
            </a:r>
            <a:r>
              <a:rPr i="1" lang="en">
                <a:solidFill>
                  <a:srgbClr val="222222"/>
                </a:solidFill>
              </a:rPr>
              <a:t>can't</a:t>
            </a:r>
            <a:r>
              <a:rPr lang="en">
                <a:solidFill>
                  <a:srgbClr val="222222"/>
                </a:solidFill>
              </a:rPr>
              <a:t> behave like an input for thread-safety purposes. At a minimum, that means you need to make sure the shared data has a thread-safe type. It's not enough to add a mutex to Widget, because the int is potentially shared by multiple Widgets with their own mutexes, and maybe even other code unrelated to Widget. You have to switch to sharing data with a thread-safe type, such as atomic&lt;int&gt;. You also have to be very attentive to the risk of race conditions, if you have any invariants that relate the shared data to other parts of your program. So for example, switching this example to atomic&lt;int&gt; might be sufficient if the counter was just for something like monitoring, but if it actually affected the application logic, I'd be very worried.</a:t>
            </a:r>
            <a:endParaRPr i="1">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The other option for dealing with this situation is to make your type </a:t>
            </a:r>
            <a:r>
              <a:rPr i="1" lang="en">
                <a:solidFill>
                  <a:srgbClr val="222222"/>
                </a:solidFill>
              </a:rPr>
              <a:t>very, very</a:t>
            </a:r>
            <a:r>
              <a:rPr lang="en">
                <a:solidFill>
                  <a:srgbClr val="222222"/>
                </a:solidFill>
              </a:rPr>
              <a:t> </a:t>
            </a:r>
            <a:r>
              <a:rPr lang="en">
                <a:solidFill>
                  <a:srgbClr val="222222"/>
                </a:solidFill>
              </a:rPr>
              <a:t>explicit about the fact that it points to external data, and so that data is potentially an input to any function that takes your type as an input. That's what Iterator is doing in the previous example: an iterator type is very explicit about the fact that it confers access to some underlying range of data, so it's not surprising to the user when that data gets accessed.</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As a final note, it's important to keep in mind that the more layers of indirection there are between the formal arguments and the actual inputs, the harder it can be to determine whether the inputs are mutable. So for all these reasons, it's better to keep the relationship between the arguments and the actual inputs as simple and direct as possible.</a:t>
            </a:r>
            <a:endParaRPr>
              <a:solidFill>
                <a:srgbClr val="222222"/>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27840fb5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27840fb5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OK, so much for the theory. How can we actually apply this in practice?</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When you're defining types, you should make sure they're at least thread-compatible if possible. You should avoid patterns that make thread-compatibility hard, like mutable members. You should make your types thread-safe if you expect public, mutable instances to be shared across threads. You should always document if your type is thread-safe, or not thread-compatible. Ideally, you should also explicitly document if your type is thread-compatible; readers will tend to assume that anyway, but the more conscientious ones won't be sure. </a:t>
            </a:r>
            <a:r>
              <a:rPr lang="en">
                <a:solidFill>
                  <a:schemeClr val="dk1"/>
                </a:solidFill>
              </a:rPr>
              <a:t>Be thoughtful about directly exposing any of your sub-objects, because that requires you to make it clear to the user how the sub-objects relate to the parent object for thread-safety purposes.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When defining functions (including member functions), avoid making them thread-hostile at all costs. That means there should be no hidden mutable shared state, and </a:t>
            </a:r>
            <a:r>
              <a:rPr lang="en">
                <a:solidFill>
                  <a:schemeClr val="dk1"/>
                </a:solidFill>
              </a:rPr>
              <a:t>be very, very careful about having private pointers to data that might be shared across threads.</a:t>
            </a:r>
            <a:r>
              <a:rPr lang="en">
                <a:solidFill>
                  <a:srgbClr val="222222"/>
                </a:solidFill>
              </a:rPr>
              <a:t> If you have a thread-hostile function that you can't fix, document very clearly that it's thread-hostile, and explain how to use it safely, or point readers to safe alternatives.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When you're writing concurrent application code, avoid calling thread-hostile functions, and make sure all inputs to a given piece of code are either thread-safe, not being accessed by other threads, or thread-compatible and not being mutated. Usually the best way to do that is to make sure all shared objects are thread-safe, or thread-compatible and immutable. If you need to share state that doesn't meet those requirements, define a wrapper type that does, using a mutex. In the very rare cases where you can't follow these guidelines, read the documentation, and be very very careful.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27840fb5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27840fb5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1d6a774b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1d6a774b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highlight>
                  <a:srgbClr val="FFFFFF"/>
                </a:highlight>
              </a:rPr>
              <a:t>But how about this?</a:t>
            </a:r>
            <a:endParaRPr sz="1000">
              <a:solidFill>
                <a:srgbClr val="222222"/>
              </a:solidFill>
              <a:highlight>
                <a:srgbClr val="FFFFFF"/>
              </a:highlight>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highlight>
                  <a:srgbClr val="FFFFFF"/>
                </a:highlight>
              </a:rPr>
              <a:t>This code is safe. So thread-safety isn't just about functions, it's also about their inputs. And what about thread-safe types?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1d6a774b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1d6a774b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one partial answer, from a talk Herb Sutter gave in 2012 (and incidentally that talk is well worth watching).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“Bitwise const or internally synchronized” actually gets at a lot of the key ideas...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2132cff4d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2132cff4d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but this is obviously nonsense.</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Now, I’m being kind of unfair here. The point of his talk was that both const and mutable imply important thread-safety requirements, and this slide was a way of summing that up with a memorable joke. And obviously it worked, because here I am six years later talking about it.</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But I think part of what was going on here is that Herb was using the term “thread safe” with a different meaning when he was talking about const than when he was talking about mutable, because more precise terminology wasn’t available to him.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1d6a774b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1d6a774b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In this talk I’m going to present the terminology we use at Google to document and reason about thread safety in C++. </a:t>
            </a:r>
            <a:endParaRPr>
              <a:solidFill>
                <a:srgbClr val="222222"/>
              </a:solidFill>
            </a:endParaRPr>
          </a:p>
          <a:p>
            <a:pPr indent="0" lvl="0" marL="0" rtl="0" algn="l">
              <a:spcBef>
                <a:spcPts val="0"/>
              </a:spcBef>
              <a:spcAft>
                <a:spcPts val="0"/>
              </a:spcAft>
              <a:buClr>
                <a:srgbClr val="000000"/>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So what does "thread safety" mean? Let's start with what "safety" means. When we talk about thread safety, what are we trying to be safe from?</a:t>
            </a:r>
            <a:endParaRPr>
              <a:solidFill>
                <a:srgbClr val="222222"/>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1d6a774b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1d6a774b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rPr>
              <a:t>Race conditions? Maybe, but the trouble is that "race condition" just means there's some valid thread timing or sequencing where the program doesn't do what you wanted. That covers basically every kind of concurrency bug other than deterministic deadlocks. So it would sure be </a:t>
            </a:r>
            <a:r>
              <a:rPr i="1" lang="en">
                <a:solidFill>
                  <a:srgbClr val="222222"/>
                </a:solidFill>
              </a:rPr>
              <a:t>nice</a:t>
            </a:r>
            <a:r>
              <a:rPr lang="en">
                <a:solidFill>
                  <a:srgbClr val="222222"/>
                </a:solidFill>
              </a:rPr>
              <a:t> to be safe from race conditions, but it's not clear how we would do that.</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rPr>
              <a:t>When we talk about things like "memory safety", "type safety", or "signal safety", we're talking about being safe from certain kinds of bugs. But there's no such thing as "Heisenbug safety", for example. When we use "safety" this way, we're usually talking safety from a specific, locally-avoidable bug pattern. Race conditions aren't locally avoidable in general, so I don't think "race conditions" is the answer.</a:t>
            </a:r>
            <a:endParaRPr>
              <a:solidFill>
                <a:srgbClr val="222222"/>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1d6a774b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1d6a774b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races? We're getting warmer.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just to review, what is a data race? Here's a simple example. </a:t>
            </a:r>
            <a:r>
              <a:rPr lang="en">
                <a:solidFill>
                  <a:srgbClr val="222222"/>
                </a:solidFill>
              </a:rPr>
              <a:t>We have one thread trying to modify an int, while another trying to print it. That’s what a data race is: two operations that happen concurrently, and one of them modifies an object while the other is accessing it. Simple, right?</a:t>
            </a:r>
            <a:endParaRPr>
              <a:solidFill>
                <a:srgbClr val="222222"/>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gromer@googl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eel.is/c++draft/intro.rac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pubs.opengroup.org/onlinepubs/9699919799/basedefs/V1_chap03.html#tag_03_40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hannel9.msdn.com/posts/C-and-Beyond-2012-Herb-Sutter-You-dont-know-blank-and-blank"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hannel9.msdn.com/posts/C-and-Beyond-2012-Herb-Sutter-You-dont-know-blank-and-blank"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Race_condi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do you </a:t>
            </a:r>
            <a:r>
              <a:rPr i="1" lang="en"/>
              <a:t>mean</a:t>
            </a:r>
            <a:r>
              <a:rPr lang="en"/>
              <a:t> "thread-safe"?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Geoff Romer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we trying to be "safe" from?</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races?</a:t>
            </a:r>
            <a:endParaRPr sz="2400"/>
          </a:p>
          <a:p>
            <a:pPr indent="0" lvl="0" marL="0" rtl="0" algn="l">
              <a:spcBef>
                <a:spcPts val="1600"/>
              </a:spcBef>
              <a:spcAft>
                <a:spcPts val="1600"/>
              </a:spcAft>
              <a:buNone/>
            </a:pPr>
            <a:r>
              <a:t/>
            </a:r>
            <a:endParaRPr/>
          </a:p>
        </p:txBody>
      </p:sp>
      <p:graphicFrame>
        <p:nvGraphicFramePr>
          <p:cNvPr id="127" name="Google Shape;127;p22"/>
          <p:cNvGraphicFramePr/>
          <p:nvPr/>
        </p:nvGraphicFramePr>
        <p:xfrm>
          <a:off x="311700" y="1795375"/>
          <a:ext cx="3000000" cy="3000000"/>
        </p:xfrm>
        <a:graphic>
          <a:graphicData uri="http://schemas.openxmlformats.org/drawingml/2006/table">
            <a:tbl>
              <a:tblPr>
                <a:noFill/>
                <a:tableStyleId>{8A975241-0912-43B8-9DB7-59A03EC003E0}</a:tableStyleId>
              </a:tblPr>
              <a:tblGrid>
                <a:gridCol w="4260300"/>
                <a:gridCol w="4260300"/>
              </a:tblGrid>
              <a:tr h="522650">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std::string s</a:t>
                      </a:r>
                      <a:r>
                        <a:rPr lang="en" sz="1800">
                          <a:solidFill>
                            <a:schemeClr val="dk2"/>
                          </a:solidFill>
                          <a:latin typeface="Roboto Mono"/>
                          <a:ea typeface="Roboto Mono"/>
                          <a:cs typeface="Roboto Mono"/>
                          <a:sym typeface="Roboto Mono"/>
                        </a:rPr>
                        <a:t> = "";</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2508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s.append("foo");</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std::cout &lt;&lt; s;</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we trying to be "safe" from?</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races?</a:t>
            </a:r>
            <a:endParaRPr sz="2400"/>
          </a:p>
          <a:p>
            <a:pPr indent="0" lvl="0" marL="0" rtl="0" algn="l">
              <a:spcBef>
                <a:spcPts val="1600"/>
              </a:spcBef>
              <a:spcAft>
                <a:spcPts val="0"/>
              </a:spcAft>
              <a:buClr>
                <a:schemeClr val="dk1"/>
              </a:buClr>
              <a:buSzPts val="1100"/>
              <a:buFont typeface="Arial"/>
              <a:buNone/>
            </a:pPr>
            <a:r>
              <a:rPr lang="en"/>
              <a:t>"The execution of a program contains a </a:t>
            </a:r>
            <a:r>
              <a:rPr i="1" lang="en"/>
              <a:t>data race</a:t>
            </a:r>
            <a:r>
              <a:rPr lang="en"/>
              <a:t> if it contains two potentially concurrent conflicting actions, at least one of which is not atomic…</a:t>
            </a:r>
            <a:endParaRPr/>
          </a:p>
          <a:p>
            <a:pPr indent="0" lvl="0" marL="0" rtl="0" algn="l">
              <a:spcBef>
                <a:spcPts val="1600"/>
              </a:spcBef>
              <a:spcAft>
                <a:spcPts val="0"/>
              </a:spcAft>
              <a:buNone/>
            </a:pPr>
            <a:r>
              <a:rPr lang="en"/>
              <a:t>Two expression evaluations </a:t>
            </a:r>
            <a:r>
              <a:rPr i="1" lang="en"/>
              <a:t>conflict</a:t>
            </a:r>
            <a:r>
              <a:rPr lang="en"/>
              <a:t> if one of them modifies a memory location (4.4) and the other one reads or modifies the same memory location."</a:t>
            </a:r>
            <a:endParaRPr/>
          </a:p>
          <a:p>
            <a:pPr indent="0" lvl="0" marL="0" rtl="0" algn="l">
              <a:spcBef>
                <a:spcPts val="1600"/>
              </a:spcBef>
              <a:spcAft>
                <a:spcPts val="0"/>
              </a:spcAft>
              <a:buClr>
                <a:schemeClr val="dk1"/>
              </a:buClr>
              <a:buSzPts val="1100"/>
              <a:buFont typeface="Arial"/>
              <a:buNone/>
            </a:pPr>
            <a:r>
              <a:rPr lang="en"/>
              <a:t>									— </a:t>
            </a:r>
            <a:r>
              <a:rPr lang="en" u="sng">
                <a:solidFill>
                  <a:schemeClr val="hlink"/>
                </a:solidFill>
                <a:hlinkClick r:id="rId3"/>
              </a:rPr>
              <a:t>The C++ Standard</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we trying to be "safe" from?</a:t>
            </a:r>
            <a:endParaRPr/>
          </a:p>
        </p:txBody>
      </p:sp>
      <p:sp>
        <p:nvSpPr>
          <p:cNvPr id="139" name="Google Shape;139;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races?</a:t>
            </a:r>
            <a:endParaRPr sz="2400"/>
          </a:p>
          <a:p>
            <a:pPr indent="0" lvl="0" marL="0" rtl="0" algn="l">
              <a:spcBef>
                <a:spcPts val="1600"/>
              </a:spcBef>
              <a:spcAft>
                <a:spcPts val="1600"/>
              </a:spcAft>
              <a:buNone/>
            </a:pPr>
            <a:r>
              <a:t/>
            </a:r>
            <a:endParaRPr/>
          </a:p>
        </p:txBody>
      </p:sp>
      <p:graphicFrame>
        <p:nvGraphicFramePr>
          <p:cNvPr id="140" name="Google Shape;140;p24"/>
          <p:cNvGraphicFramePr/>
          <p:nvPr/>
        </p:nvGraphicFramePr>
        <p:xfrm>
          <a:off x="311700" y="1795375"/>
          <a:ext cx="3000000" cy="3000000"/>
        </p:xfrm>
        <a:graphic>
          <a:graphicData uri="http://schemas.openxmlformats.org/drawingml/2006/table">
            <a:tbl>
              <a:tblPr>
                <a:noFill/>
                <a:tableStyleId>{8A975241-0912-43B8-9DB7-59A03EC003E0}</a:tableStyleId>
              </a:tblPr>
              <a:tblGrid>
                <a:gridCol w="4260300"/>
                <a:gridCol w="4260300"/>
              </a:tblGrid>
              <a:tr h="522650">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std::string s = "";</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2508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s.append("foo");</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std::cout &lt;&lt; s;</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we trying to be "safe" from?</a:t>
            </a:r>
            <a:endParaRPr/>
          </a:p>
        </p:txBody>
      </p:sp>
      <p:sp>
        <p:nvSpPr>
          <p:cNvPr id="146" name="Google Shape;146;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API races</a:t>
            </a:r>
            <a:endParaRPr/>
          </a:p>
          <a:p>
            <a:pPr indent="0" lvl="0" marL="0" rtl="0" algn="l">
              <a:spcBef>
                <a:spcPts val="1600"/>
              </a:spcBef>
              <a:spcAft>
                <a:spcPts val="0"/>
              </a:spcAft>
              <a:buNone/>
            </a:pPr>
            <a:r>
              <a:rPr lang="en"/>
              <a:t>An </a:t>
            </a:r>
            <a:r>
              <a:rPr i="1" lang="en"/>
              <a:t>API race</a:t>
            </a:r>
            <a:r>
              <a:rPr lang="en"/>
              <a:t> occurs when the program performs two concurrent operations on the same object, when the object's API contract doesn't permit those operations to be concurrent.</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152" name="Google Shape;152;p26"/>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627675">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Widget shared_widget;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7031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shared_widget.foo();</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shared_widget.bar();</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158" name="Google Shape;158;p27"/>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627675">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Widget shared_widget;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7031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Thingy 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t.foo(shared_widget);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Whatever w;</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w.bar(shared_widget);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sp>
        <p:nvSpPr>
          <p:cNvPr id="164" name="Google Shape;164;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a live object has a </a:t>
            </a:r>
            <a:r>
              <a:rPr b="1" lang="en"/>
              <a:t>thread-safe type</a:t>
            </a:r>
            <a:r>
              <a:rPr lang="en"/>
              <a:t>, it can't be the site of an API race.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170" name="Google Shape;170;p29"/>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27031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Thread-safe</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class JobRunner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JobSet running_;</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JobSet done_;</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accent1"/>
                          </a:solidFill>
                          <a:latin typeface="Roboto Mono"/>
                          <a:ea typeface="Roboto Mono"/>
                          <a:cs typeface="Roboto Mono"/>
                          <a:sym typeface="Roboto Mono"/>
                        </a:rPr>
                        <a:t>std::mutex m_;</a:t>
                      </a:r>
                      <a:endParaRPr sz="1800">
                        <a:solidFill>
                          <a:schemeClr val="accent1"/>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void OnJobDone(Job* job)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accent1"/>
                          </a:solidFill>
                          <a:latin typeface="Roboto Mono"/>
                          <a:ea typeface="Roboto Mono"/>
                          <a:cs typeface="Roboto Mono"/>
                          <a:sym typeface="Roboto Mono"/>
                        </a:rPr>
                        <a:t>m_.lock();</a:t>
                      </a:r>
                      <a:endParaRPr sz="1800">
                        <a:solidFill>
                          <a:schemeClr val="accent1"/>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running_.erase(job);</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done_.insert(job);</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accent1"/>
                          </a:solidFill>
                          <a:latin typeface="Roboto Mono"/>
                          <a:ea typeface="Roboto Mono"/>
                          <a:cs typeface="Roboto Mono"/>
                          <a:sym typeface="Roboto Mono"/>
                        </a:rPr>
                        <a:t>m_.unlock();</a:t>
                      </a:r>
                      <a:endParaRPr sz="1800">
                        <a:solidFill>
                          <a:schemeClr val="accent1"/>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Thread-safe</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class JobSet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std::set&lt;Job*&gt; jobs_;</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accent1"/>
                          </a:solidFill>
                          <a:latin typeface="Roboto Mono"/>
                          <a:ea typeface="Roboto Mono"/>
                          <a:cs typeface="Roboto Mono"/>
                          <a:sym typeface="Roboto Mono"/>
                        </a:rPr>
                        <a:t>std::mutex m_;</a:t>
                      </a:r>
                      <a:endParaRPr sz="1800">
                        <a:solidFill>
                          <a:schemeClr val="accent1"/>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void erase(Job* job)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accent1"/>
                          </a:solidFill>
                          <a:latin typeface="Roboto Mono"/>
                          <a:ea typeface="Roboto Mono"/>
                          <a:cs typeface="Roboto Mono"/>
                          <a:sym typeface="Roboto Mono"/>
                        </a:rPr>
                        <a:t>m_.lock();</a:t>
                      </a:r>
                      <a:endParaRPr sz="1800">
                        <a:solidFill>
                          <a:schemeClr val="accent1"/>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jobs_.erase(job);</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accent1"/>
                          </a:solidFill>
                          <a:latin typeface="Roboto Mono"/>
                          <a:ea typeface="Roboto Mono"/>
                          <a:cs typeface="Roboto Mono"/>
                          <a:sym typeface="Roboto Mono"/>
                        </a:rPr>
                        <a:t>m_.unlock();</a:t>
                      </a:r>
                      <a:endParaRPr sz="1800">
                        <a:solidFill>
                          <a:schemeClr val="accent1"/>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176" name="Google Shape;176;p30"/>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627675">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int shared_int;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7031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Thingy 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t.foo(shared_int);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Thingy::foo(int i);</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Whatever w;</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w.bar(shared_int);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Whatever::bar(</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const int&amp; i);</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182" name="Google Shape;182;p31"/>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627675">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Widget shared_widget;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7031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Thingy 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t.foo(shared_widget);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Thingy::foo(</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const Widget&amp; widget)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Whatever w;</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w.bar(shared_widget);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Whatever::bar(</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const Widget&amp; widget);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"thread-safe" mean?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A thread-safe function can be safely invoked concurrently with other calls to the same function, or with calls to any other thread-safe functions, by multiple threads."</a:t>
            </a:r>
            <a:endParaRPr/>
          </a:p>
          <a:p>
            <a:pPr indent="0" lvl="0" marL="0" rtl="0" algn="l">
              <a:spcBef>
                <a:spcPts val="1600"/>
              </a:spcBef>
              <a:spcAft>
                <a:spcPts val="1600"/>
              </a:spcAft>
              <a:buNone/>
            </a:pPr>
            <a:r>
              <a:rPr lang="en"/>
              <a:t>									— </a:t>
            </a:r>
            <a:r>
              <a:rPr lang="en" u="sng">
                <a:solidFill>
                  <a:schemeClr val="hlink"/>
                </a:solidFill>
                <a:hlinkClick r:id="rId3"/>
              </a:rPr>
              <a:t>POSIX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sp>
        <p:nvSpPr>
          <p:cNvPr id="188" name="Google Shape;188;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a live object has a </a:t>
            </a:r>
            <a:r>
              <a:rPr b="1" lang="en"/>
              <a:t>thread-safe type</a:t>
            </a:r>
            <a:r>
              <a:rPr lang="en"/>
              <a:t>, it can't be the site of an API race.</a:t>
            </a:r>
            <a:endParaRPr/>
          </a:p>
          <a:p>
            <a:pPr indent="0" lvl="0" marL="0" rtl="0" algn="l">
              <a:spcBef>
                <a:spcPts val="1600"/>
              </a:spcBef>
              <a:spcAft>
                <a:spcPts val="1600"/>
              </a:spcAft>
              <a:buClr>
                <a:schemeClr val="dk1"/>
              </a:buClr>
              <a:buSzPts val="1100"/>
              <a:buFont typeface="Arial"/>
              <a:buNone/>
            </a:pPr>
            <a:r>
              <a:rPr lang="en"/>
              <a:t>If a live object has a </a:t>
            </a:r>
            <a:r>
              <a:rPr b="1" lang="en"/>
              <a:t>thread-compatible type</a:t>
            </a:r>
            <a:r>
              <a:rPr lang="en"/>
              <a:t>, it can't be the site of an API race if it's not being mutated.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194" name="Google Shape;194;p33"/>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7797900"/>
              </a:tblGrid>
              <a:tr h="27031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class LazyStringView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const char* data_;</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accent1"/>
                          </a:solidFill>
                          <a:latin typeface="Roboto Mono"/>
                          <a:ea typeface="Roboto Mono"/>
                          <a:cs typeface="Roboto Mono"/>
                          <a:sym typeface="Roboto Mono"/>
                        </a:rPr>
                        <a:t>mutable optional&lt;size_t&gt; size_;</a:t>
                      </a:r>
                      <a:endParaRPr sz="1800">
                        <a:solidFill>
                          <a:schemeClr val="accent1"/>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mutable std::mutex mu_;</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public:</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size_t size() </a:t>
                      </a:r>
                      <a:r>
                        <a:rPr lang="en" sz="1800">
                          <a:solidFill>
                            <a:schemeClr val="accent1"/>
                          </a:solidFill>
                          <a:latin typeface="Roboto Mono"/>
                          <a:ea typeface="Roboto Mono"/>
                          <a:cs typeface="Roboto Mono"/>
                          <a:sym typeface="Roboto Mono"/>
                        </a:rPr>
                        <a:t>const</a:t>
                      </a: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std::scoped_lock lock(mu_);</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if (!size_)</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accent1"/>
                          </a:solidFill>
                          <a:latin typeface="Roboto Mono"/>
                          <a:ea typeface="Roboto Mono"/>
                          <a:cs typeface="Roboto Mono"/>
                          <a:sym typeface="Roboto Mono"/>
                        </a:rPr>
                        <a:t>size_ = strlen(data_);</a:t>
                      </a:r>
                      <a:endParaRPr sz="1800">
                        <a:solidFill>
                          <a:schemeClr val="accent1"/>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return *size_;</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200" name="Google Shape;200;p34"/>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627675">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Widget shared_widget;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7031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Thingy 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t.foo(shared_widget);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Whatever w;</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w.bar(shared_widget);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sp>
        <p:nvSpPr>
          <p:cNvPr id="206" name="Google Shape;206;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live object has a </a:t>
            </a:r>
            <a:r>
              <a:rPr b="1" lang="en"/>
              <a:t>thread-safe type</a:t>
            </a:r>
            <a:r>
              <a:rPr lang="en"/>
              <a:t>, it can't be the site of an API race.</a:t>
            </a:r>
            <a:endParaRPr/>
          </a:p>
          <a:p>
            <a:pPr indent="0" lvl="0" marL="0" rtl="0" algn="l">
              <a:spcBef>
                <a:spcPts val="1600"/>
              </a:spcBef>
              <a:spcAft>
                <a:spcPts val="0"/>
              </a:spcAft>
              <a:buNone/>
            </a:pPr>
            <a:r>
              <a:rPr lang="en"/>
              <a:t>If a live object has a </a:t>
            </a:r>
            <a:r>
              <a:rPr b="1" lang="en"/>
              <a:t>thread-compatible type</a:t>
            </a:r>
            <a:r>
              <a:rPr lang="en"/>
              <a:t>, it can't be the site of an API race if it's not being mutated.</a:t>
            </a:r>
            <a:endParaRPr/>
          </a:p>
          <a:p>
            <a:pPr indent="0" lvl="0" marL="0" rtl="0" algn="l">
              <a:spcBef>
                <a:spcPts val="1600"/>
              </a:spcBef>
              <a:spcAft>
                <a:spcPts val="1600"/>
              </a:spcAft>
              <a:buNone/>
            </a:pPr>
            <a:r>
              <a:rPr lang="en"/>
              <a:t>If a live object has </a:t>
            </a:r>
            <a:r>
              <a:rPr b="1" lang="en"/>
              <a:t>any type</a:t>
            </a:r>
            <a:r>
              <a:rPr lang="en"/>
              <a:t>, it can't be the site of an API race if it's not being accessed concurrently.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212" name="Google Shape;212;p36"/>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627675">
                <a:tc gridSpan="2">
                  <a:txBody>
                    <a:bodyPr>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struct Counter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int c = 0;</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void operator()() { ++c;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const std::function&lt;void()&gt; f = Counter{};</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703150">
                <a:tc>
                  <a:txBody>
                    <a:bodyPr>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f();</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f();</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218" name="Google Shape;218;p37"/>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627675">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Widget shared_widget;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7031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Thingy 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t.foo(shared_widget);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Whatever w;</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w.bar(shared_widget);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224" name="Google Shape;224;p38"/>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179500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Thingy::foo(</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const Widget&amp;)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baz();</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Whatever::bar(</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const Widget&amp;)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baz();</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795000">
                <a:tc gridSpan="2">
                  <a:txBody>
                    <a:bodyPr>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void baz()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static int counter = 0;</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counter++;</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sp>
        <p:nvSpPr>
          <p:cNvPr id="230" name="Google Shape;230;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live object has a </a:t>
            </a:r>
            <a:r>
              <a:rPr b="1" lang="en"/>
              <a:t>thread-safe type</a:t>
            </a:r>
            <a:r>
              <a:rPr lang="en"/>
              <a:t>, it can't be the site of an API race.</a:t>
            </a:r>
            <a:endParaRPr/>
          </a:p>
          <a:p>
            <a:pPr indent="0" lvl="0" marL="0" rtl="0" algn="l">
              <a:spcBef>
                <a:spcPts val="1600"/>
              </a:spcBef>
              <a:spcAft>
                <a:spcPts val="0"/>
              </a:spcAft>
              <a:buNone/>
            </a:pPr>
            <a:r>
              <a:rPr lang="en"/>
              <a:t>If a live object has a </a:t>
            </a:r>
            <a:r>
              <a:rPr b="1" lang="en"/>
              <a:t>thread-compatible type</a:t>
            </a:r>
            <a:r>
              <a:rPr lang="en"/>
              <a:t>, it can't be the site of an API race if it's not being mutated.</a:t>
            </a:r>
            <a:endParaRPr/>
          </a:p>
          <a:p>
            <a:pPr indent="0" lvl="0" marL="0" rtl="0" algn="l">
              <a:spcBef>
                <a:spcPts val="1600"/>
              </a:spcBef>
              <a:spcAft>
                <a:spcPts val="0"/>
              </a:spcAft>
              <a:buNone/>
            </a:pPr>
            <a:r>
              <a:rPr lang="en"/>
              <a:t>If a live object has </a:t>
            </a:r>
            <a:r>
              <a:rPr b="1" lang="en"/>
              <a:t>any type</a:t>
            </a:r>
            <a:r>
              <a:rPr lang="en"/>
              <a:t>, it can't be the site of an API race if it's not being accessed concurrently.</a:t>
            </a:r>
            <a:endParaRPr/>
          </a:p>
          <a:p>
            <a:pPr indent="0" lvl="0" marL="0" rtl="0" algn="l">
              <a:spcBef>
                <a:spcPts val="1600"/>
              </a:spcBef>
              <a:spcAft>
                <a:spcPts val="1600"/>
              </a:spcAft>
              <a:buNone/>
            </a:pPr>
            <a:r>
              <a:rPr lang="en"/>
              <a:t>… but beware of </a:t>
            </a:r>
            <a:r>
              <a:rPr b="1" lang="en"/>
              <a:t>thread-hostile functions</a:t>
            </a:r>
            <a:r>
              <a:rPr lang="en"/>
              <a:t>, which</a:t>
            </a:r>
            <a:r>
              <a:rPr lang="en"/>
              <a:t> can cause API races at sites other than their inputs</a:t>
            </a:r>
            <a:r>
              <a:rPr lang="en"/>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sp>
        <p:nvSpPr>
          <p:cNvPr id="236" name="Google Shape;236;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given line of code is guaranteed to have no API races if it calls no thread-hostile functions, all inputs are live, and each input is</a:t>
            </a:r>
            <a:endParaRPr/>
          </a:p>
          <a:p>
            <a:pPr indent="-342900" lvl="0" marL="457200" rtl="0" algn="l">
              <a:spcBef>
                <a:spcPts val="1600"/>
              </a:spcBef>
              <a:spcAft>
                <a:spcPts val="0"/>
              </a:spcAft>
              <a:buSzPts val="1800"/>
              <a:buChar char="●"/>
            </a:pPr>
            <a:r>
              <a:rPr lang="en"/>
              <a:t>not being accessed by other threads, or</a:t>
            </a:r>
            <a:endParaRPr/>
          </a:p>
          <a:p>
            <a:pPr indent="-342900" lvl="0" marL="457200" rtl="0" algn="l">
              <a:spcBef>
                <a:spcPts val="0"/>
              </a:spcBef>
              <a:spcAft>
                <a:spcPts val="0"/>
              </a:spcAft>
              <a:buSzPts val="1800"/>
              <a:buChar char="●"/>
            </a:pPr>
            <a:r>
              <a:rPr lang="en"/>
              <a:t>thread-safe, or</a:t>
            </a:r>
            <a:endParaRPr/>
          </a:p>
          <a:p>
            <a:pPr indent="-342900" lvl="0" marL="457200" rtl="0" algn="l">
              <a:spcBef>
                <a:spcPts val="0"/>
              </a:spcBef>
              <a:spcAft>
                <a:spcPts val="0"/>
              </a:spcAft>
              <a:buSzPts val="1800"/>
              <a:buChar char="●"/>
            </a:pPr>
            <a:r>
              <a:rPr lang="en"/>
              <a:t>thread-compatible and not being mutated by any thread.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242" name="Google Shape;242;p41"/>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627675">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vector&lt;int&gt; shared_vec = {0, 0};</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7031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++shared_vec[0];</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++shared_vec[1];</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"thread-safe" mean?</a:t>
            </a:r>
            <a:endParaRPr/>
          </a:p>
        </p:txBody>
      </p:sp>
      <p:graphicFrame>
        <p:nvGraphicFramePr>
          <p:cNvPr id="79" name="Google Shape;79;p15"/>
          <p:cNvGraphicFramePr/>
          <p:nvPr/>
        </p:nvGraphicFramePr>
        <p:xfrm>
          <a:off x="311700" y="1515625"/>
          <a:ext cx="3000000" cy="3000000"/>
        </p:xfrm>
        <a:graphic>
          <a:graphicData uri="http://schemas.openxmlformats.org/drawingml/2006/table">
            <a:tbl>
              <a:tblPr>
                <a:noFill/>
                <a:tableStyleId>{8A975241-0912-43B8-9DB7-59A03EC003E0}</a:tableStyleId>
              </a:tblPr>
              <a:tblGrid>
                <a:gridCol w="4260300"/>
                <a:gridCol w="4260300"/>
              </a:tblGrid>
              <a:tr h="522650">
                <a:tc gridSpan="2">
                  <a:txBody>
                    <a:bodyPr>
                      <a:noAutofit/>
                    </a:bodyPr>
                    <a:lstStyle/>
                    <a:p>
                      <a:pPr indent="0" lvl="0" marL="0" rtl="0" algn="l">
                        <a:spcBef>
                          <a:spcPts val="0"/>
                        </a:spcBef>
                        <a:spcAft>
                          <a:spcPts val="0"/>
                        </a:spcAft>
                        <a:buClr>
                          <a:srgbClr val="000000"/>
                        </a:buClr>
                        <a:buSzPts val="1100"/>
                        <a:buFont typeface="Arial"/>
                        <a:buNone/>
                      </a:pPr>
                      <a:r>
                        <a:rPr lang="en" sz="1800">
                          <a:solidFill>
                            <a:schemeClr val="dk2"/>
                          </a:solidFill>
                          <a:latin typeface="Roboto Mono"/>
                          <a:ea typeface="Roboto Mono"/>
                          <a:cs typeface="Roboto Mono"/>
                          <a:sym typeface="Roboto Mono"/>
                        </a:rPr>
                        <a:t>int in[100], out[100];</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2508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memcpy(&amp;out, &amp;in,</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sizeof(in));</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memcpy(&amp;out, &amp;in,</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sizeof(in));</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248" name="Google Shape;248;p42"/>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627675">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vector&lt;bool&gt; shared_vec = {false, false};</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7031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shared_vec[0] = true;</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shared_vec[1] = true;</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254" name="Google Shape;254;p43"/>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627675">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vector&lt;int&gt; shared_vec = {0, 0};</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7031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++shared_vec[0];</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++shared_vec[1];</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260" name="Google Shape;260;p44"/>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1663400">
                <a:tc gridSpan="2">
                  <a:txBody>
                    <a:bodyPr>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Increments every value in the range [begin, end).</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template &lt;typename Iterator&gt;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void f(Iterator begin, Iterator end)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for (Iterator it = begin; it != end; ++it)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++*it;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std::vector&lt;int&gt; v = {1, 2, 3};</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1320775">
                <a:tc>
                  <a:txBody>
                    <a:bodyPr>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f(v.begin(),</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v.begin() + 2);</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f(v.begin() + 1,</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v.end());</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API races</a:t>
            </a:r>
            <a:endParaRPr/>
          </a:p>
        </p:txBody>
      </p:sp>
      <p:graphicFrame>
        <p:nvGraphicFramePr>
          <p:cNvPr id="266" name="Google Shape;266;p45"/>
          <p:cNvGraphicFramePr/>
          <p:nvPr/>
        </p:nvGraphicFramePr>
        <p:xfrm>
          <a:off x="311700" y="1238050"/>
          <a:ext cx="3000000" cy="3000000"/>
        </p:xfrm>
        <a:graphic>
          <a:graphicData uri="http://schemas.openxmlformats.org/drawingml/2006/table">
            <a:tbl>
              <a:tblPr>
                <a:noFill/>
                <a:tableStyleId>{8A975241-0912-43B8-9DB7-59A03EC003E0}</a:tableStyleId>
              </a:tblPr>
              <a:tblGrid>
                <a:gridCol w="4260300"/>
                <a:gridCol w="4260300"/>
              </a:tblGrid>
              <a:tr h="1320775">
                <a:tc>
                  <a:txBody>
                    <a:bodyPr>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class Widget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int* counter_;</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public:</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Widget(int* counter)</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 counter_(counter)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a:t>
                      </a:r>
                      <a:r>
                        <a:rPr lang="en" sz="1800">
                          <a:solidFill>
                            <a:schemeClr val="accent1"/>
                          </a:solidFill>
                          <a:latin typeface="Roboto Mono"/>
                          <a:ea typeface="Roboto Mono"/>
                          <a:cs typeface="Roboto Mono"/>
                          <a:sym typeface="Roboto Mono"/>
                        </a:rPr>
                        <a:t>// Thread-hostile!</a:t>
                      </a:r>
                      <a:endParaRPr sz="18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void Twiddle()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++*counter_;</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Widget MakeWidget();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Widget w = MakeWidget();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chemeClr val="dk2"/>
                          </a:solidFill>
                          <a:latin typeface="Roboto Mono"/>
                          <a:ea typeface="Roboto Mono"/>
                          <a:cs typeface="Roboto Mono"/>
                          <a:sym typeface="Roboto Mono"/>
                        </a:rPr>
                        <a:t>  w.Twiddle();</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Widget w = MakeWidget();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w.Twiddle();</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72" name="Google Shape;272;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library code:</a:t>
            </a:r>
            <a:endParaRPr/>
          </a:p>
          <a:p>
            <a:pPr indent="-342900" lvl="0" marL="457200" rtl="0" algn="l">
              <a:spcBef>
                <a:spcPts val="1600"/>
              </a:spcBef>
              <a:spcAft>
                <a:spcPts val="0"/>
              </a:spcAft>
              <a:buSzPts val="1800"/>
              <a:buChar char="●"/>
            </a:pPr>
            <a:r>
              <a:rPr lang="en"/>
              <a:t>Make your types thread-compatible if possible, thread-safe if necessary.</a:t>
            </a:r>
            <a:endParaRPr/>
          </a:p>
          <a:p>
            <a:pPr indent="-342900" lvl="0" marL="457200" rtl="0" algn="l">
              <a:spcBef>
                <a:spcPts val="0"/>
              </a:spcBef>
              <a:spcAft>
                <a:spcPts val="0"/>
              </a:spcAft>
              <a:buSzPts val="1800"/>
              <a:buChar char="●"/>
            </a:pPr>
            <a:r>
              <a:rPr lang="en"/>
              <a:t>Clearly document any types that are thread-safe, or thread-incompatible.</a:t>
            </a:r>
            <a:endParaRPr/>
          </a:p>
          <a:p>
            <a:pPr indent="-317500" lvl="1" marL="914400" rtl="0" algn="l">
              <a:spcBef>
                <a:spcPts val="0"/>
              </a:spcBef>
              <a:spcAft>
                <a:spcPts val="0"/>
              </a:spcAft>
              <a:buSzPts val="1400"/>
              <a:buChar char="○"/>
            </a:pPr>
            <a:r>
              <a:rPr lang="en"/>
              <a:t>Prefer to explicitly document the rest as thread-compatible.</a:t>
            </a:r>
            <a:endParaRPr/>
          </a:p>
          <a:p>
            <a:pPr indent="-342900" lvl="0" marL="457200" rtl="0" algn="l">
              <a:spcBef>
                <a:spcPts val="0"/>
              </a:spcBef>
              <a:spcAft>
                <a:spcPts val="0"/>
              </a:spcAft>
              <a:buSzPts val="1800"/>
              <a:buChar char="●"/>
            </a:pPr>
            <a:r>
              <a:rPr lang="en"/>
              <a:t>Be thoughtful about directly exposing sub-objects.</a:t>
            </a:r>
            <a:endParaRPr/>
          </a:p>
          <a:p>
            <a:pPr indent="-342900" lvl="0" marL="457200" rtl="0" algn="l">
              <a:spcBef>
                <a:spcPts val="0"/>
              </a:spcBef>
              <a:spcAft>
                <a:spcPts val="0"/>
              </a:spcAft>
              <a:buSzPts val="1800"/>
              <a:buChar char="●"/>
            </a:pPr>
            <a:r>
              <a:rPr lang="en"/>
              <a:t>Never define or use thread-hostile functions.</a:t>
            </a:r>
            <a:endParaRPr/>
          </a:p>
          <a:p>
            <a:pPr indent="-317500" lvl="1" marL="914400" rtl="0" algn="l">
              <a:spcBef>
                <a:spcPts val="0"/>
              </a:spcBef>
              <a:spcAft>
                <a:spcPts val="0"/>
              </a:spcAft>
              <a:buSzPts val="1400"/>
              <a:buChar char="○"/>
            </a:pPr>
            <a:r>
              <a:rPr lang="en"/>
              <a:t>Avoid hidden mutable shared state</a:t>
            </a:r>
            <a:endParaRPr/>
          </a:p>
          <a:p>
            <a:pPr indent="-317500" lvl="1" marL="914400" rtl="0" algn="l">
              <a:spcBef>
                <a:spcPts val="0"/>
              </a:spcBef>
              <a:spcAft>
                <a:spcPts val="0"/>
              </a:spcAft>
              <a:buSzPts val="1400"/>
              <a:buChar char="○"/>
            </a:pPr>
            <a:r>
              <a:rPr lang="en"/>
              <a:t>Be very careful with private pointers to shared data.</a:t>
            </a:r>
            <a:endParaRPr/>
          </a:p>
          <a:p>
            <a:pPr indent="0" lvl="0" marL="0" rtl="0" algn="l">
              <a:spcBef>
                <a:spcPts val="1600"/>
              </a:spcBef>
              <a:spcAft>
                <a:spcPts val="0"/>
              </a:spcAft>
              <a:buNone/>
            </a:pPr>
            <a:r>
              <a:rPr lang="en"/>
              <a:t>For application code:</a:t>
            </a:r>
            <a:endParaRPr/>
          </a:p>
          <a:p>
            <a:pPr indent="-342900" lvl="0" marL="457200" rtl="0" algn="l">
              <a:spcBef>
                <a:spcPts val="1600"/>
              </a:spcBef>
              <a:spcAft>
                <a:spcPts val="0"/>
              </a:spcAft>
              <a:buSzPts val="1800"/>
              <a:buChar char="●"/>
            </a:pPr>
            <a:r>
              <a:rPr lang="en"/>
              <a:t>Make shared objects  thread-safe, or thread-compatible and immutable.</a:t>
            </a:r>
            <a:endParaRPr/>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78" name="Google Shape;278;p4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"thread-safe" mean?</a:t>
            </a:r>
            <a:endParaRPr/>
          </a:p>
        </p:txBody>
      </p:sp>
      <p:graphicFrame>
        <p:nvGraphicFramePr>
          <p:cNvPr id="85" name="Google Shape;85;p16"/>
          <p:cNvGraphicFramePr/>
          <p:nvPr/>
        </p:nvGraphicFramePr>
        <p:xfrm>
          <a:off x="311700" y="1515625"/>
          <a:ext cx="3000000" cy="3000000"/>
        </p:xfrm>
        <a:graphic>
          <a:graphicData uri="http://schemas.openxmlformats.org/drawingml/2006/table">
            <a:tbl>
              <a:tblPr>
                <a:noFill/>
                <a:tableStyleId>{8A975241-0912-43B8-9DB7-59A03EC003E0}</a:tableStyleId>
              </a:tblPr>
              <a:tblGrid>
                <a:gridCol w="4260300"/>
                <a:gridCol w="4260300"/>
              </a:tblGrid>
              <a:tr h="522650">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int in[100];</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2508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b="1" lang="en" sz="1800">
                          <a:solidFill>
                            <a:schemeClr val="dk2"/>
                          </a:solidFill>
                          <a:latin typeface="Roboto Mono"/>
                          <a:ea typeface="Roboto Mono"/>
                          <a:cs typeface="Roboto Mono"/>
                          <a:sym typeface="Roboto Mono"/>
                        </a:rPr>
                        <a:t>int out[100];</a:t>
                      </a:r>
                      <a:endParaRPr b="1"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memcpy(&amp;out, &amp;in,</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sizeof(in));</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b="1" lang="en" sz="1800">
                          <a:solidFill>
                            <a:schemeClr val="dk2"/>
                          </a:solidFill>
                          <a:latin typeface="Roboto Mono"/>
                          <a:ea typeface="Roboto Mono"/>
                          <a:cs typeface="Roboto Mono"/>
                          <a:sym typeface="Roboto Mono"/>
                        </a:rPr>
                        <a:t>int out[100];</a:t>
                      </a:r>
                      <a:endParaRPr b="1"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memcpy(&amp;out, &amp;in,</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sizeof(in));</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"thread-safe" mean?</a:t>
            </a:r>
            <a:endParaRPr/>
          </a:p>
        </p:txBody>
      </p:sp>
      <p:sp>
        <p:nvSpPr>
          <p:cNvPr id="91" name="Google Shape;91;p17"/>
          <p:cNvSpPr txBox="1"/>
          <p:nvPr>
            <p:ph idx="1" type="body"/>
          </p:nvPr>
        </p:nvSpPr>
        <p:spPr>
          <a:xfrm>
            <a:off x="5874250" y="3849025"/>
            <a:ext cx="2958000" cy="7197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t>— </a:t>
            </a:r>
            <a:r>
              <a:rPr lang="en" u="sng">
                <a:solidFill>
                  <a:schemeClr val="hlink"/>
                </a:solidFill>
                <a:hlinkClick r:id="rId3"/>
              </a:rPr>
              <a:t>Herb Sutter</a:t>
            </a:r>
            <a:endParaRPr/>
          </a:p>
        </p:txBody>
      </p:sp>
      <p:pic>
        <p:nvPicPr>
          <p:cNvPr id="92" name="Google Shape;92;p17"/>
          <p:cNvPicPr preferRelativeResize="0"/>
          <p:nvPr/>
        </p:nvPicPr>
        <p:blipFill>
          <a:blip r:embed="rId4">
            <a:alphaModFix/>
          </a:blip>
          <a:stretch>
            <a:fillRect/>
          </a:stretch>
        </p:blipFill>
        <p:spPr>
          <a:xfrm>
            <a:off x="311688" y="1152475"/>
            <a:ext cx="5562560" cy="3416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"thread-safe" mean?</a:t>
            </a:r>
            <a:endParaRPr/>
          </a:p>
        </p:txBody>
      </p:sp>
      <p:sp>
        <p:nvSpPr>
          <p:cNvPr id="98" name="Google Shape;98;p18"/>
          <p:cNvSpPr txBox="1"/>
          <p:nvPr>
            <p:ph idx="1" type="body"/>
          </p:nvPr>
        </p:nvSpPr>
        <p:spPr>
          <a:xfrm>
            <a:off x="5874250" y="3849025"/>
            <a:ext cx="2958000" cy="7197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t>— </a:t>
            </a:r>
            <a:r>
              <a:rPr lang="en" u="sng">
                <a:solidFill>
                  <a:schemeClr val="hlink"/>
                </a:solidFill>
                <a:hlinkClick r:id="rId3"/>
              </a:rPr>
              <a:t>Herb Sutter</a:t>
            </a:r>
            <a:endParaRPr/>
          </a:p>
        </p:txBody>
      </p:sp>
      <p:pic>
        <p:nvPicPr>
          <p:cNvPr id="99" name="Google Shape;99;p18"/>
          <p:cNvPicPr preferRelativeResize="0"/>
          <p:nvPr/>
        </p:nvPicPr>
        <p:blipFill>
          <a:blip r:embed="rId4">
            <a:alphaModFix/>
          </a:blip>
          <a:stretch>
            <a:fillRect/>
          </a:stretch>
        </p:blipFill>
        <p:spPr>
          <a:xfrm>
            <a:off x="311688" y="1152475"/>
            <a:ext cx="5562560" cy="3416401"/>
          </a:xfrm>
          <a:prstGeom prst="rect">
            <a:avLst/>
          </a:prstGeom>
          <a:noFill/>
          <a:ln>
            <a:noFill/>
          </a:ln>
        </p:spPr>
      </p:pic>
      <p:sp>
        <p:nvSpPr>
          <p:cNvPr id="100" name="Google Shape;100;p18"/>
          <p:cNvSpPr/>
          <p:nvPr/>
        </p:nvSpPr>
        <p:spPr>
          <a:xfrm>
            <a:off x="1310500" y="2185125"/>
            <a:ext cx="1612200" cy="854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3033275" y="2324400"/>
            <a:ext cx="5007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wat</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we trying to be "safe" from?</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we trying to be "safe" from?</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Race conditions?</a:t>
            </a:r>
            <a:endParaRPr sz="2400"/>
          </a:p>
          <a:p>
            <a:pPr indent="0" lvl="0" marL="0" rtl="0" algn="l">
              <a:spcBef>
                <a:spcPts val="1600"/>
              </a:spcBef>
              <a:spcAft>
                <a:spcPts val="1600"/>
              </a:spcAft>
              <a:buNone/>
            </a:pPr>
            <a:r>
              <a:rPr lang="en"/>
              <a:t>"A race condition or race hazard is the behavior of an electronics, software, or other system where the </a:t>
            </a:r>
            <a:r>
              <a:rPr b="1" lang="en"/>
              <a:t>output is dependent on the sequence or timing</a:t>
            </a:r>
            <a:r>
              <a:rPr lang="en"/>
              <a:t> of other uncontrollable events."  — </a:t>
            </a:r>
            <a:r>
              <a:rPr lang="en" u="sng">
                <a:solidFill>
                  <a:schemeClr val="hlink"/>
                </a:solidFill>
                <a:hlinkClick r:id="rId3"/>
              </a:rPr>
              <a:t>Wikipedia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we trying to be "safe" from?</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races</a:t>
            </a:r>
            <a:r>
              <a:rPr lang="en" sz="2400"/>
              <a:t>?</a:t>
            </a:r>
            <a:endParaRPr sz="2400"/>
          </a:p>
          <a:p>
            <a:pPr indent="0" lvl="0" marL="0" rtl="0" algn="l">
              <a:spcBef>
                <a:spcPts val="1600"/>
              </a:spcBef>
              <a:spcAft>
                <a:spcPts val="1600"/>
              </a:spcAft>
              <a:buNone/>
            </a:pPr>
            <a:r>
              <a:t/>
            </a:r>
            <a:endParaRPr/>
          </a:p>
        </p:txBody>
      </p:sp>
      <p:graphicFrame>
        <p:nvGraphicFramePr>
          <p:cNvPr id="120" name="Google Shape;120;p21"/>
          <p:cNvGraphicFramePr/>
          <p:nvPr/>
        </p:nvGraphicFramePr>
        <p:xfrm>
          <a:off x="311700" y="1795375"/>
          <a:ext cx="3000000" cy="3000000"/>
        </p:xfrm>
        <a:graphic>
          <a:graphicData uri="http://schemas.openxmlformats.org/drawingml/2006/table">
            <a:tbl>
              <a:tblPr>
                <a:noFill/>
                <a:tableStyleId>{8A975241-0912-43B8-9DB7-59A03EC003E0}</a:tableStyleId>
              </a:tblPr>
              <a:tblGrid>
                <a:gridCol w="4260300"/>
                <a:gridCol w="4260300"/>
              </a:tblGrid>
              <a:tr h="522650">
                <a:tc gridSpan="2">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int i = 0;</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250850">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thread1()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++i</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void thread2()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std::cout &lt;&lt; i</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a:t>
                      </a: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t>
                      </a:r>
                      <a:endParaRPr sz="1800">
                        <a:solidFill>
                          <a:schemeClr val="dk2"/>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