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8" r:id="rId5"/>
    <p:sldId id="266" r:id="rId6"/>
    <p:sldId id="272" r:id="rId7"/>
    <p:sldId id="271" r:id="rId8"/>
    <p:sldId id="269" r:id="rId9"/>
    <p:sldId id="270" r:id="rId10"/>
    <p:sldId id="273" r:id="rId11"/>
    <p:sldId id="274" r:id="rId12"/>
    <p:sldId id="275" r:id="rId13"/>
    <p:sldId id="276" r:id="rId14"/>
    <p:sldId id="277" r:id="rId15"/>
    <p:sldId id="278" r:id="rId16"/>
    <p:sldId id="279" r:id="rId17"/>
    <p:sldId id="280" r:id="rId18"/>
    <p:sldId id="281" r:id="rId19"/>
    <p:sldId id="282" r:id="rId20"/>
    <p:sldId id="283" r:id="rId21"/>
    <p:sldId id="264" r:id="rId22"/>
    <p:sldId id="284"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42" autoAdjust="0"/>
  </p:normalViewPr>
  <p:slideViewPr>
    <p:cSldViewPr>
      <p:cViewPr varScale="1">
        <p:scale>
          <a:sx n="79" d="100"/>
          <a:sy n="79" d="100"/>
        </p:scale>
        <p:origin x="821"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5E9B15-8226-49C3-AF46-94C3A90DE313}" type="datetimeFigureOut">
              <a:rPr lang="en-US" smtClean="0"/>
              <a:t>9/26/2024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F7E5885-470A-4377-81FF-00D35F24BDB0}" type="slidenum">
              <a:rPr lang="en-US" smtClean="0"/>
              <a:t>‹#›</a:t>
            </a:fld>
            <a:endParaRPr lang="en-US"/>
          </a:p>
        </p:txBody>
      </p:sp>
    </p:spTree>
    <p:extLst>
      <p:ext uri="{BB962C8B-B14F-4D97-AF65-F5344CB8AC3E}">
        <p14:creationId xmlns:p14="http://schemas.microsoft.com/office/powerpoint/2010/main" val="2074336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7E5885-470A-4377-81FF-00D35F24BDB0}" type="slidenum">
              <a:rPr lang="en-US" smtClean="0"/>
              <a:t>8</a:t>
            </a:fld>
            <a:endParaRPr lang="en-US"/>
          </a:p>
        </p:txBody>
      </p:sp>
    </p:spTree>
    <p:extLst>
      <p:ext uri="{BB962C8B-B14F-4D97-AF65-F5344CB8AC3E}">
        <p14:creationId xmlns:p14="http://schemas.microsoft.com/office/powerpoint/2010/main" val="38693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7E5885-470A-4377-81FF-00D35F24BDB0}" type="slidenum">
              <a:rPr lang="en-US" smtClean="0"/>
              <a:t>16</a:t>
            </a:fld>
            <a:endParaRPr lang="en-US"/>
          </a:p>
        </p:txBody>
      </p:sp>
    </p:spTree>
    <p:extLst>
      <p:ext uri="{BB962C8B-B14F-4D97-AF65-F5344CB8AC3E}">
        <p14:creationId xmlns:p14="http://schemas.microsoft.com/office/powerpoint/2010/main" val="157812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7E5885-470A-4377-81FF-00D35F24BDB0}" type="slidenum">
              <a:rPr lang="en-US" smtClean="0"/>
              <a:t>17</a:t>
            </a:fld>
            <a:endParaRPr lang="en-US"/>
          </a:p>
        </p:txBody>
      </p:sp>
    </p:spTree>
    <p:extLst>
      <p:ext uri="{BB962C8B-B14F-4D97-AF65-F5344CB8AC3E}">
        <p14:creationId xmlns:p14="http://schemas.microsoft.com/office/powerpoint/2010/main" val="188803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7E5885-470A-4377-81FF-00D35F24BDB0}" type="slidenum">
              <a:rPr lang="en-US" smtClean="0"/>
              <a:t>18</a:t>
            </a:fld>
            <a:endParaRPr lang="en-US"/>
          </a:p>
        </p:txBody>
      </p:sp>
    </p:spTree>
    <p:extLst>
      <p:ext uri="{BB962C8B-B14F-4D97-AF65-F5344CB8AC3E}">
        <p14:creationId xmlns:p14="http://schemas.microsoft.com/office/powerpoint/2010/main" val="91545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orbel"/>
                <a:cs typeface="Corbel"/>
              </a:defRPr>
            </a:lvl1pPr>
          </a:lstStyle>
          <a:p>
            <a:pPr marL="12700">
              <a:lnSpc>
                <a:spcPts val="1040"/>
              </a:lnSpc>
            </a:pPr>
            <a:r>
              <a:rPr spc="-5" dirty="0"/>
              <a:t>ZERO</a:t>
            </a:r>
            <a:r>
              <a:rPr spc="-10" dirty="0"/>
              <a:t>T</a:t>
            </a:r>
            <a:r>
              <a:rPr spc="-5" dirty="0"/>
              <a:t>H</a:t>
            </a:r>
            <a:r>
              <a:rPr spc="-15" dirty="0"/>
              <a:t> </a:t>
            </a:r>
            <a:r>
              <a:rPr spc="-5" dirty="0"/>
              <a:t>RE</a:t>
            </a:r>
            <a:r>
              <a:rPr spc="-10" dirty="0"/>
              <a:t>VI</a:t>
            </a:r>
            <a:r>
              <a:rPr spc="-5" dirty="0"/>
              <a:t>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5B9708E-C683-4578-9333-6E2E054BA14E}" type="datetime1">
              <a:rPr lang="en-US" smtClean="0"/>
              <a:t>9/26/2024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orbel"/>
                <a:cs typeface="Corbel"/>
              </a:defRPr>
            </a:lvl1pPr>
          </a:lstStyle>
          <a:p>
            <a:pPr marL="50165">
              <a:lnSpc>
                <a:spcPts val="104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orbel"/>
                <a:cs typeface="Corbel"/>
              </a:defRPr>
            </a:lvl1pPr>
          </a:lstStyle>
          <a:p>
            <a:pPr marL="12700">
              <a:lnSpc>
                <a:spcPts val="1040"/>
              </a:lnSpc>
            </a:pPr>
            <a:r>
              <a:rPr spc="-5" dirty="0"/>
              <a:t>ZERO</a:t>
            </a:r>
            <a:r>
              <a:rPr spc="-10" dirty="0"/>
              <a:t>T</a:t>
            </a:r>
            <a:r>
              <a:rPr spc="-5" dirty="0"/>
              <a:t>H</a:t>
            </a:r>
            <a:r>
              <a:rPr spc="-15" dirty="0"/>
              <a:t> </a:t>
            </a:r>
            <a:r>
              <a:rPr spc="-5" dirty="0"/>
              <a:t>RE</a:t>
            </a:r>
            <a:r>
              <a:rPr spc="-10" dirty="0"/>
              <a:t>VI</a:t>
            </a:r>
            <a:r>
              <a:rPr spc="-5" dirty="0"/>
              <a:t>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8F8EE0E-26A1-48EA-8D6B-5E8EB1B4937C}" type="datetime1">
              <a:rPr lang="en-US" smtClean="0"/>
              <a:t>9/26/2024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orbel"/>
                <a:cs typeface="Corbel"/>
              </a:defRPr>
            </a:lvl1pPr>
          </a:lstStyle>
          <a:p>
            <a:pPr marL="50165">
              <a:lnSpc>
                <a:spcPts val="104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orbel"/>
                <a:cs typeface="Corbel"/>
              </a:defRPr>
            </a:lvl1pPr>
          </a:lstStyle>
          <a:p>
            <a:pPr marL="12700">
              <a:lnSpc>
                <a:spcPts val="1040"/>
              </a:lnSpc>
            </a:pPr>
            <a:r>
              <a:rPr spc="-5" dirty="0"/>
              <a:t>ZERO</a:t>
            </a:r>
            <a:r>
              <a:rPr spc="-10" dirty="0"/>
              <a:t>T</a:t>
            </a:r>
            <a:r>
              <a:rPr spc="-5" dirty="0"/>
              <a:t>H</a:t>
            </a:r>
            <a:r>
              <a:rPr spc="-15" dirty="0"/>
              <a:t> </a:t>
            </a:r>
            <a:r>
              <a:rPr spc="-5" dirty="0"/>
              <a:t>RE</a:t>
            </a:r>
            <a:r>
              <a:rPr spc="-10" dirty="0"/>
              <a:t>VI</a:t>
            </a:r>
            <a:r>
              <a:rPr spc="-5" dirty="0"/>
              <a:t>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15DB126-0D1B-4CB1-B39A-E956558CF3FA}" type="datetime1">
              <a:rPr lang="en-US" smtClean="0"/>
              <a:t>9/26/2024</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Corbel"/>
                <a:cs typeface="Corbel"/>
              </a:defRPr>
            </a:lvl1pPr>
          </a:lstStyle>
          <a:p>
            <a:pPr marL="50165">
              <a:lnSpc>
                <a:spcPts val="104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orbel"/>
                <a:cs typeface="Corbel"/>
              </a:defRPr>
            </a:lvl1pPr>
          </a:lstStyle>
          <a:p>
            <a:pPr marL="12700">
              <a:lnSpc>
                <a:spcPts val="1040"/>
              </a:lnSpc>
            </a:pPr>
            <a:r>
              <a:rPr spc="-5" dirty="0"/>
              <a:t>ZERO</a:t>
            </a:r>
            <a:r>
              <a:rPr spc="-10" dirty="0"/>
              <a:t>T</a:t>
            </a:r>
            <a:r>
              <a:rPr spc="-5" dirty="0"/>
              <a:t>H</a:t>
            </a:r>
            <a:r>
              <a:rPr spc="-15" dirty="0"/>
              <a:t> </a:t>
            </a:r>
            <a:r>
              <a:rPr spc="-5" dirty="0"/>
              <a:t>RE</a:t>
            </a:r>
            <a:r>
              <a:rPr spc="-10" dirty="0"/>
              <a:t>VI</a:t>
            </a:r>
            <a:r>
              <a:rPr spc="-5" dirty="0"/>
              <a:t>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67F40A9-1C70-4911-A70D-85CCE317215F}" type="datetime1">
              <a:rPr lang="en-US" smtClean="0"/>
              <a:t>9/26/2024</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Corbel"/>
                <a:cs typeface="Corbel"/>
              </a:defRPr>
            </a:lvl1pPr>
          </a:lstStyle>
          <a:p>
            <a:pPr marL="50165">
              <a:lnSpc>
                <a:spcPts val="104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orbel"/>
                <a:cs typeface="Corbel"/>
              </a:defRPr>
            </a:lvl1pPr>
          </a:lstStyle>
          <a:p>
            <a:pPr marL="12700">
              <a:lnSpc>
                <a:spcPts val="1040"/>
              </a:lnSpc>
            </a:pPr>
            <a:r>
              <a:rPr spc="-5" dirty="0"/>
              <a:t>ZERO</a:t>
            </a:r>
            <a:r>
              <a:rPr spc="-10" dirty="0"/>
              <a:t>T</a:t>
            </a:r>
            <a:r>
              <a:rPr spc="-5" dirty="0"/>
              <a:t>H</a:t>
            </a:r>
            <a:r>
              <a:rPr spc="-15" dirty="0"/>
              <a:t> </a:t>
            </a:r>
            <a:r>
              <a:rPr spc="-5" dirty="0"/>
              <a:t>RE</a:t>
            </a:r>
            <a:r>
              <a:rPr spc="-10" dirty="0"/>
              <a:t>VI</a:t>
            </a:r>
            <a:r>
              <a:rPr spc="-5" dirty="0"/>
              <a:t>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F954023-52D8-4D9F-913D-74A57EE9BBD4}" type="datetime1">
              <a:rPr lang="en-US" smtClean="0"/>
              <a:t>9/26/2024</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Corbel"/>
                <a:cs typeface="Corbel"/>
              </a:defRPr>
            </a:lvl1pPr>
          </a:lstStyle>
          <a:p>
            <a:pPr marL="50165">
              <a:lnSpc>
                <a:spcPts val="104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sp>
        <p:nvSpPr>
          <p:cNvPr id="17" name="bg object 17"/>
          <p:cNvSpPr/>
          <p:nvPr/>
        </p:nvSpPr>
        <p:spPr>
          <a:xfrm>
            <a:off x="457199"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2FACEB"/>
          </a:solidFill>
        </p:spPr>
        <p:txBody>
          <a:bodyPr wrap="square" lIns="0" tIns="0" rIns="0" bIns="0" rtlCol="0"/>
          <a:lstStyle/>
          <a:p>
            <a:endParaRPr/>
          </a:p>
        </p:txBody>
      </p:sp>
      <p:sp>
        <p:nvSpPr>
          <p:cNvPr id="18" name="bg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g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g object 20"/>
          <p:cNvSpPr/>
          <p:nvPr/>
        </p:nvSpPr>
        <p:spPr>
          <a:xfrm>
            <a:off x="457199"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199"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1286C3"/>
          </a:solidFill>
        </p:spPr>
        <p:txBody>
          <a:bodyPr wrap="square" lIns="0" tIns="0" rIns="0" bIns="0" rtlCol="0"/>
          <a:lstStyle/>
          <a:p>
            <a:endParaRPr/>
          </a:p>
        </p:txBody>
      </p:sp>
      <p:sp>
        <p:nvSpPr>
          <p:cNvPr id="22" name="bg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a:xfrm>
            <a:off x="3176397" y="1215593"/>
            <a:ext cx="5839205" cy="63500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46428" y="3037459"/>
            <a:ext cx="9899142" cy="16383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2651251" y="6003254"/>
            <a:ext cx="949325" cy="152400"/>
          </a:xfrm>
          <a:prstGeom prst="rect">
            <a:avLst/>
          </a:prstGeom>
        </p:spPr>
        <p:txBody>
          <a:bodyPr wrap="square" lIns="0" tIns="0" rIns="0" bIns="0">
            <a:spAutoFit/>
          </a:bodyPr>
          <a:lstStyle>
            <a:lvl1pPr>
              <a:defRPr sz="1000" b="0" i="0">
                <a:solidFill>
                  <a:schemeClr val="tx1"/>
                </a:solidFill>
                <a:latin typeface="Corbel"/>
                <a:cs typeface="Corbel"/>
              </a:defRPr>
            </a:lvl1pPr>
          </a:lstStyle>
          <a:p>
            <a:pPr marL="12700">
              <a:lnSpc>
                <a:spcPts val="1040"/>
              </a:lnSpc>
            </a:pPr>
            <a:r>
              <a:rPr spc="-5" dirty="0"/>
              <a:t>ZERO</a:t>
            </a:r>
            <a:r>
              <a:rPr spc="-10" dirty="0"/>
              <a:t>T</a:t>
            </a:r>
            <a:r>
              <a:rPr spc="-5" dirty="0"/>
              <a:t>H</a:t>
            </a:r>
            <a:r>
              <a:rPr spc="-15" dirty="0"/>
              <a:t> </a:t>
            </a:r>
            <a:r>
              <a:rPr spc="-5" dirty="0"/>
              <a:t>RE</a:t>
            </a:r>
            <a:r>
              <a:rPr spc="-10" dirty="0"/>
              <a:t>VI</a:t>
            </a:r>
            <a:r>
              <a:rPr spc="-5" dirty="0"/>
              <a:t>EW</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5FA899D-15C6-474B-9943-F0C32E9610EC}" type="datetime1">
              <a:rPr lang="en-US" smtClean="0"/>
              <a:t>9/26/2024</a:t>
            </a:fld>
            <a:endParaRPr lang="en-US"/>
          </a:p>
        </p:txBody>
      </p:sp>
      <p:sp>
        <p:nvSpPr>
          <p:cNvPr id="6" name="Holder 6"/>
          <p:cNvSpPr>
            <a:spLocks noGrp="1"/>
          </p:cNvSpPr>
          <p:nvPr>
            <p:ph type="sldNum" sz="quarter" idx="7"/>
          </p:nvPr>
        </p:nvSpPr>
        <p:spPr>
          <a:xfrm>
            <a:off x="11306809" y="5987100"/>
            <a:ext cx="142875" cy="152400"/>
          </a:xfrm>
          <a:prstGeom prst="rect">
            <a:avLst/>
          </a:prstGeom>
        </p:spPr>
        <p:txBody>
          <a:bodyPr wrap="square" lIns="0" tIns="0" rIns="0" bIns="0">
            <a:spAutoFit/>
          </a:bodyPr>
          <a:lstStyle>
            <a:lvl1pPr>
              <a:defRPr sz="1000" b="0" i="0">
                <a:solidFill>
                  <a:schemeClr val="tx1"/>
                </a:solidFill>
                <a:latin typeface="Corbel"/>
                <a:cs typeface="Corbel"/>
              </a:defRPr>
            </a:lvl1pPr>
          </a:lstStyle>
          <a:p>
            <a:pPr marL="50165">
              <a:lnSpc>
                <a:spcPts val="104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6100" y="0"/>
            <a:ext cx="5015230" cy="6858000"/>
            <a:chOff x="546100" y="0"/>
            <a:chExt cx="5015230" cy="6858000"/>
          </a:xfrm>
        </p:grpSpPr>
        <p:sp>
          <p:nvSpPr>
            <p:cNvPr id="3" name="object 3"/>
            <p:cNvSpPr/>
            <p:nvPr/>
          </p:nvSpPr>
          <p:spPr>
            <a:xfrm>
              <a:off x="984250" y="0"/>
              <a:ext cx="1062990" cy="2778125"/>
            </a:xfrm>
            <a:custGeom>
              <a:avLst/>
              <a:gdLst/>
              <a:ahLst/>
              <a:cxnLst/>
              <a:rect l="l" t="t" r="r" b="b"/>
              <a:pathLst>
                <a:path w="1062989" h="2778125">
                  <a:moveTo>
                    <a:pt x="1062399" y="0"/>
                  </a:moveTo>
                  <a:lnTo>
                    <a:pt x="681401" y="0"/>
                  </a:lnTo>
                  <a:lnTo>
                    <a:pt x="0" y="2687574"/>
                  </a:lnTo>
                  <a:lnTo>
                    <a:pt x="357124" y="2778125"/>
                  </a:lnTo>
                  <a:lnTo>
                    <a:pt x="1062399" y="0"/>
                  </a:lnTo>
                  <a:close/>
                </a:path>
              </a:pathLst>
            </a:custGeom>
            <a:solidFill>
              <a:srgbClr val="2FACEB"/>
            </a:solidFill>
          </p:spPr>
          <p:txBody>
            <a:bodyPr wrap="square" lIns="0" tIns="0" rIns="0" bIns="0" rtlCol="0"/>
            <a:lstStyle/>
            <a:p>
              <a:endParaRPr/>
            </a:p>
          </p:txBody>
        </p:sp>
        <p:sp>
          <p:nvSpPr>
            <p:cNvPr id="4" name="object 4"/>
            <p:cNvSpPr/>
            <p:nvPr/>
          </p:nvSpPr>
          <p:spPr>
            <a:xfrm>
              <a:off x="546100" y="0"/>
              <a:ext cx="1034415" cy="2668905"/>
            </a:xfrm>
            <a:custGeom>
              <a:avLst/>
              <a:gdLst/>
              <a:ahLst/>
              <a:cxnLst/>
              <a:rect l="l" t="t" r="r" b="b"/>
              <a:pathLst>
                <a:path w="1034415" h="2668905">
                  <a:moveTo>
                    <a:pt x="1033826" y="0"/>
                  </a:moveTo>
                  <a:lnTo>
                    <a:pt x="651243" y="0"/>
                  </a:lnTo>
                  <a:lnTo>
                    <a:pt x="0" y="2578100"/>
                  </a:lnTo>
                  <a:lnTo>
                    <a:pt x="347662" y="2663825"/>
                  </a:lnTo>
                  <a:lnTo>
                    <a:pt x="357187" y="2668524"/>
                  </a:lnTo>
                  <a:lnTo>
                    <a:pt x="1033826" y="0"/>
                  </a:lnTo>
                  <a:close/>
                </a:path>
              </a:pathLst>
            </a:custGeom>
            <a:solidFill>
              <a:srgbClr val="585858"/>
            </a:solidFill>
          </p:spPr>
          <p:txBody>
            <a:bodyPr wrap="square" lIns="0" tIns="0" rIns="0" bIns="0" rtlCol="0"/>
            <a:lstStyle/>
            <a:p>
              <a:endParaRPr/>
            </a:p>
          </p:txBody>
        </p:sp>
        <p:sp>
          <p:nvSpPr>
            <p:cNvPr id="5" name="object 5"/>
            <p:cNvSpPr/>
            <p:nvPr/>
          </p:nvSpPr>
          <p:spPr>
            <a:xfrm>
              <a:off x="546100" y="2582798"/>
              <a:ext cx="2694305" cy="4275455"/>
            </a:xfrm>
            <a:custGeom>
              <a:avLst/>
              <a:gdLst/>
              <a:ahLst/>
              <a:cxnLst/>
              <a:rect l="l" t="t" r="r" b="b"/>
              <a:pathLst>
                <a:path w="2694305" h="4275455">
                  <a:moveTo>
                    <a:pt x="0" y="0"/>
                  </a:moveTo>
                  <a:lnTo>
                    <a:pt x="2574925" y="4275200"/>
                  </a:lnTo>
                  <a:lnTo>
                    <a:pt x="2693924" y="4275200"/>
                  </a:lnTo>
                  <a:lnTo>
                    <a:pt x="0" y="0"/>
                  </a:lnTo>
                  <a:close/>
                </a:path>
              </a:pathLst>
            </a:custGeom>
            <a:solidFill>
              <a:srgbClr val="252525"/>
            </a:solidFill>
          </p:spPr>
          <p:txBody>
            <a:bodyPr wrap="square" lIns="0" tIns="0" rIns="0" bIns="0" rtlCol="0"/>
            <a:lstStyle/>
            <a:p>
              <a:endParaRPr/>
            </a:p>
          </p:txBody>
        </p:sp>
        <p:sp>
          <p:nvSpPr>
            <p:cNvPr id="6" name="object 6"/>
            <p:cNvSpPr/>
            <p:nvPr/>
          </p:nvSpPr>
          <p:spPr>
            <a:xfrm>
              <a:off x="989012" y="2692400"/>
              <a:ext cx="3332479" cy="4165600"/>
            </a:xfrm>
            <a:custGeom>
              <a:avLst/>
              <a:gdLst/>
              <a:ahLst/>
              <a:cxnLst/>
              <a:rect l="l" t="t" r="r" b="b"/>
              <a:pathLst>
                <a:path w="3332479" h="4165600">
                  <a:moveTo>
                    <a:pt x="0" y="0"/>
                  </a:moveTo>
                  <a:lnTo>
                    <a:pt x="3208337" y="4165599"/>
                  </a:lnTo>
                  <a:lnTo>
                    <a:pt x="3332162" y="4165599"/>
                  </a:lnTo>
                  <a:lnTo>
                    <a:pt x="0" y="0"/>
                  </a:lnTo>
                  <a:close/>
                </a:path>
              </a:pathLst>
            </a:custGeom>
            <a:solidFill>
              <a:srgbClr val="0C5A82"/>
            </a:solidFill>
          </p:spPr>
          <p:txBody>
            <a:bodyPr wrap="square" lIns="0" tIns="0" rIns="0" bIns="0" rtlCol="0"/>
            <a:lstStyle/>
            <a:p>
              <a:endParaRPr/>
            </a:p>
          </p:txBody>
        </p:sp>
        <p:sp>
          <p:nvSpPr>
            <p:cNvPr id="7" name="object 7"/>
            <p:cNvSpPr/>
            <p:nvPr/>
          </p:nvSpPr>
          <p:spPr>
            <a:xfrm>
              <a:off x="984250" y="2687573"/>
              <a:ext cx="4577080" cy="4170679"/>
            </a:xfrm>
            <a:custGeom>
              <a:avLst/>
              <a:gdLst/>
              <a:ahLst/>
              <a:cxnLst/>
              <a:rect l="l" t="t" r="r" b="b"/>
              <a:pathLst>
                <a:path w="4577080" h="4170679">
                  <a:moveTo>
                    <a:pt x="0" y="0"/>
                  </a:moveTo>
                  <a:lnTo>
                    <a:pt x="4762" y="4825"/>
                  </a:lnTo>
                  <a:lnTo>
                    <a:pt x="3336925" y="4170425"/>
                  </a:lnTo>
                  <a:lnTo>
                    <a:pt x="4576699" y="4170425"/>
                  </a:lnTo>
                  <a:lnTo>
                    <a:pt x="357124" y="90550"/>
                  </a:lnTo>
                  <a:lnTo>
                    <a:pt x="0" y="0"/>
                  </a:lnTo>
                  <a:close/>
                </a:path>
              </a:pathLst>
            </a:custGeom>
            <a:solidFill>
              <a:srgbClr val="1286C3"/>
            </a:solidFill>
          </p:spPr>
          <p:txBody>
            <a:bodyPr wrap="square" lIns="0" tIns="0" rIns="0" bIns="0" rtlCol="0"/>
            <a:lstStyle/>
            <a:p>
              <a:endParaRPr/>
            </a:p>
          </p:txBody>
        </p:sp>
        <p:sp>
          <p:nvSpPr>
            <p:cNvPr id="8" name="object 8"/>
            <p:cNvSpPr/>
            <p:nvPr/>
          </p:nvSpPr>
          <p:spPr>
            <a:xfrm>
              <a:off x="546100" y="2578100"/>
              <a:ext cx="3584575" cy="4279900"/>
            </a:xfrm>
            <a:custGeom>
              <a:avLst/>
              <a:gdLst/>
              <a:ahLst/>
              <a:cxnLst/>
              <a:rect l="l" t="t" r="r" b="b"/>
              <a:pathLst>
                <a:path w="3584575" h="4279900">
                  <a:moveTo>
                    <a:pt x="0" y="0"/>
                  </a:moveTo>
                  <a:lnTo>
                    <a:pt x="0" y="4699"/>
                  </a:lnTo>
                  <a:lnTo>
                    <a:pt x="2693924" y="4279899"/>
                  </a:lnTo>
                  <a:lnTo>
                    <a:pt x="3584575" y="4279899"/>
                  </a:lnTo>
                  <a:lnTo>
                    <a:pt x="419100" y="176149"/>
                  </a:lnTo>
                  <a:lnTo>
                    <a:pt x="361950" y="95250"/>
                  </a:lnTo>
                  <a:lnTo>
                    <a:pt x="357187" y="90424"/>
                  </a:lnTo>
                  <a:lnTo>
                    <a:pt x="0" y="0"/>
                  </a:lnTo>
                  <a:close/>
                </a:path>
              </a:pathLst>
            </a:custGeom>
            <a:solidFill>
              <a:srgbClr val="404040"/>
            </a:solidFill>
          </p:spPr>
          <p:txBody>
            <a:bodyPr wrap="square" lIns="0" tIns="0" rIns="0" bIns="0" rtlCol="0"/>
            <a:lstStyle/>
            <a:p>
              <a:endParaRPr/>
            </a:p>
          </p:txBody>
        </p:sp>
      </p:grpSp>
      <p:sp>
        <p:nvSpPr>
          <p:cNvPr id="9" name="object 9"/>
          <p:cNvSpPr txBox="1"/>
          <p:nvPr/>
        </p:nvSpPr>
        <p:spPr>
          <a:xfrm>
            <a:off x="2485390" y="1778923"/>
            <a:ext cx="7703184" cy="689932"/>
          </a:xfrm>
          <a:prstGeom prst="rect">
            <a:avLst/>
          </a:prstGeom>
        </p:spPr>
        <p:txBody>
          <a:bodyPr vert="horz" wrap="square" lIns="0" tIns="12700" rIns="0" bIns="0" rtlCol="0">
            <a:spAutoFit/>
          </a:bodyPr>
          <a:lstStyle/>
          <a:p>
            <a:pPr marL="12700">
              <a:lnSpc>
                <a:spcPct val="100000"/>
              </a:lnSpc>
              <a:spcBef>
                <a:spcPts val="100"/>
              </a:spcBef>
            </a:pPr>
            <a:r>
              <a:rPr sz="4400" b="1" spc="-5" dirty="0">
                <a:latin typeface="Times New Roman"/>
                <a:cs typeface="Times New Roman"/>
              </a:rPr>
              <a:t>EM</a:t>
            </a:r>
            <a:r>
              <a:rPr sz="4400" b="1" dirty="0">
                <a:latin typeface="Times New Roman"/>
                <a:cs typeface="Times New Roman"/>
              </a:rPr>
              <a:t>A</a:t>
            </a:r>
            <a:r>
              <a:rPr sz="4400" b="1" spc="-5" dirty="0">
                <a:latin typeface="Times New Roman"/>
                <a:cs typeface="Times New Roman"/>
              </a:rPr>
              <a:t>IL</a:t>
            </a:r>
            <a:r>
              <a:rPr sz="4400" b="1" spc="-300" dirty="0">
                <a:latin typeface="Times New Roman"/>
                <a:cs typeface="Times New Roman"/>
              </a:rPr>
              <a:t> </a:t>
            </a:r>
            <a:r>
              <a:rPr sz="4400" b="1" spc="-5" dirty="0">
                <a:latin typeface="Times New Roman"/>
                <a:cs typeface="Times New Roman"/>
              </a:rPr>
              <a:t>S</a:t>
            </a:r>
            <a:r>
              <a:rPr sz="4400" b="1" spc="-370" dirty="0">
                <a:latin typeface="Times New Roman"/>
                <a:cs typeface="Times New Roman"/>
              </a:rPr>
              <a:t>P</a:t>
            </a:r>
            <a:r>
              <a:rPr sz="4400" b="1" spc="-5" dirty="0">
                <a:latin typeface="Times New Roman"/>
                <a:cs typeface="Times New Roman"/>
              </a:rPr>
              <a:t>AM</a:t>
            </a:r>
            <a:r>
              <a:rPr sz="4400" b="1" spc="15" dirty="0">
                <a:latin typeface="Times New Roman"/>
                <a:cs typeface="Times New Roman"/>
              </a:rPr>
              <a:t> </a:t>
            </a:r>
            <a:r>
              <a:rPr sz="4400" b="1" dirty="0">
                <a:latin typeface="Times New Roman"/>
                <a:cs typeface="Times New Roman"/>
              </a:rPr>
              <a:t>DE</a:t>
            </a:r>
            <a:r>
              <a:rPr sz="4400" b="1" spc="5" dirty="0">
                <a:latin typeface="Times New Roman"/>
                <a:cs typeface="Times New Roman"/>
              </a:rPr>
              <a:t>T</a:t>
            </a:r>
            <a:r>
              <a:rPr sz="4400" b="1" dirty="0">
                <a:latin typeface="Times New Roman"/>
                <a:cs typeface="Times New Roman"/>
              </a:rPr>
              <a:t>EC</a:t>
            </a:r>
            <a:r>
              <a:rPr sz="4400" b="1" spc="5" dirty="0">
                <a:latin typeface="Times New Roman"/>
                <a:cs typeface="Times New Roman"/>
              </a:rPr>
              <a:t>T</a:t>
            </a:r>
            <a:r>
              <a:rPr sz="4400" b="1" spc="-5" dirty="0">
                <a:latin typeface="Times New Roman"/>
                <a:cs typeface="Times New Roman"/>
              </a:rPr>
              <a:t>ION</a:t>
            </a:r>
            <a:endParaRPr sz="4400" dirty="0">
              <a:latin typeface="Times New Roman"/>
              <a:cs typeface="Times New Roman"/>
            </a:endParaRPr>
          </a:p>
        </p:txBody>
      </p:sp>
      <p:sp>
        <p:nvSpPr>
          <p:cNvPr id="10" name="object 10"/>
          <p:cNvSpPr txBox="1"/>
          <p:nvPr/>
        </p:nvSpPr>
        <p:spPr>
          <a:xfrm>
            <a:off x="9829800" y="3554730"/>
            <a:ext cx="1993900" cy="2326640"/>
          </a:xfrm>
          <a:prstGeom prst="rect">
            <a:avLst/>
          </a:prstGeom>
        </p:spPr>
        <p:txBody>
          <a:bodyPr vert="horz" wrap="square" lIns="0" tIns="152400" rIns="0" bIns="0" rtlCol="0">
            <a:spAutoFit/>
          </a:bodyPr>
          <a:lstStyle/>
          <a:p>
            <a:pPr marL="12700">
              <a:lnSpc>
                <a:spcPct val="100000"/>
              </a:lnSpc>
              <a:spcBef>
                <a:spcPts val="1200"/>
              </a:spcBef>
            </a:pPr>
            <a:r>
              <a:rPr sz="2100" u="sng" spc="-5" dirty="0">
                <a:latin typeface="Times New Roman"/>
                <a:cs typeface="Times New Roman"/>
              </a:rPr>
              <a:t>GROUP</a:t>
            </a:r>
            <a:r>
              <a:rPr sz="2100" u="sng" spc="-114" dirty="0">
                <a:latin typeface="Times New Roman"/>
                <a:cs typeface="Times New Roman"/>
              </a:rPr>
              <a:t> </a:t>
            </a:r>
            <a:r>
              <a:rPr sz="2100" u="sng" spc="-5" dirty="0">
                <a:latin typeface="Times New Roman"/>
                <a:cs typeface="Times New Roman"/>
              </a:rPr>
              <a:t>NO:5</a:t>
            </a:r>
            <a:endParaRPr sz="2100" u="sng" dirty="0">
              <a:latin typeface="Times New Roman"/>
              <a:cs typeface="Times New Roman"/>
            </a:endParaRPr>
          </a:p>
          <a:p>
            <a:pPr marL="12700">
              <a:lnSpc>
                <a:spcPct val="100000"/>
              </a:lnSpc>
              <a:spcBef>
                <a:spcPts val="1105"/>
              </a:spcBef>
            </a:pPr>
            <a:r>
              <a:rPr sz="2100" dirty="0">
                <a:latin typeface="Times New Roman"/>
                <a:cs typeface="Times New Roman"/>
              </a:rPr>
              <a:t>Anand</a:t>
            </a:r>
            <a:r>
              <a:rPr sz="2100" spc="-45" dirty="0">
                <a:latin typeface="Times New Roman"/>
                <a:cs typeface="Times New Roman"/>
              </a:rPr>
              <a:t> </a:t>
            </a:r>
            <a:r>
              <a:rPr sz="2100" dirty="0">
                <a:latin typeface="Times New Roman"/>
                <a:cs typeface="Times New Roman"/>
              </a:rPr>
              <a:t>Sekhar</a:t>
            </a:r>
            <a:r>
              <a:rPr sz="2100" spc="-30" dirty="0">
                <a:latin typeface="Times New Roman"/>
                <a:cs typeface="Times New Roman"/>
              </a:rPr>
              <a:t> </a:t>
            </a:r>
            <a:r>
              <a:rPr sz="2100" dirty="0">
                <a:latin typeface="Times New Roman"/>
                <a:cs typeface="Times New Roman"/>
              </a:rPr>
              <a:t>P</a:t>
            </a:r>
            <a:r>
              <a:rPr sz="2100" spc="-110" dirty="0">
                <a:latin typeface="Times New Roman"/>
                <a:cs typeface="Times New Roman"/>
              </a:rPr>
              <a:t> </a:t>
            </a:r>
            <a:r>
              <a:rPr sz="2100" dirty="0">
                <a:latin typeface="Times New Roman"/>
                <a:cs typeface="Times New Roman"/>
              </a:rPr>
              <a:t>C</a:t>
            </a:r>
          </a:p>
          <a:p>
            <a:pPr marL="12700" marR="321310">
              <a:lnSpc>
                <a:spcPct val="143800"/>
              </a:lnSpc>
            </a:pPr>
            <a:r>
              <a:rPr sz="2100" spc="-5" dirty="0">
                <a:latin typeface="Times New Roman"/>
                <a:cs typeface="Times New Roman"/>
              </a:rPr>
              <a:t>Arya</a:t>
            </a:r>
            <a:r>
              <a:rPr sz="2100" spc="515" dirty="0">
                <a:latin typeface="Times New Roman"/>
                <a:cs typeface="Times New Roman"/>
              </a:rPr>
              <a:t> </a:t>
            </a:r>
            <a:r>
              <a:rPr sz="2100" spc="-5" dirty="0">
                <a:latin typeface="Times New Roman"/>
                <a:cs typeface="Times New Roman"/>
              </a:rPr>
              <a:t>S </a:t>
            </a:r>
            <a:r>
              <a:rPr sz="2100" dirty="0">
                <a:latin typeface="Times New Roman"/>
                <a:cs typeface="Times New Roman"/>
              </a:rPr>
              <a:t> </a:t>
            </a:r>
            <a:r>
              <a:rPr sz="2100" spc="-5" dirty="0">
                <a:latin typeface="Times New Roman"/>
                <a:cs typeface="Times New Roman"/>
              </a:rPr>
              <a:t>Dhrisya S </a:t>
            </a:r>
            <a:r>
              <a:rPr sz="2100" dirty="0">
                <a:latin typeface="Times New Roman"/>
                <a:cs typeface="Times New Roman"/>
              </a:rPr>
              <a:t> </a:t>
            </a:r>
            <a:r>
              <a:rPr sz="2100" spc="-5" dirty="0">
                <a:latin typeface="Times New Roman"/>
                <a:cs typeface="Times New Roman"/>
              </a:rPr>
              <a:t>Archana</a:t>
            </a:r>
            <a:r>
              <a:rPr sz="2100" spc="-45" dirty="0">
                <a:latin typeface="Times New Roman"/>
                <a:cs typeface="Times New Roman"/>
              </a:rPr>
              <a:t> </a:t>
            </a:r>
            <a:r>
              <a:rPr sz="2100" dirty="0">
                <a:latin typeface="Times New Roman"/>
                <a:cs typeface="Times New Roman"/>
              </a:rPr>
              <a:t>P</a:t>
            </a:r>
            <a:r>
              <a:rPr sz="2100" spc="-95" dirty="0">
                <a:latin typeface="Times New Roman"/>
                <a:cs typeface="Times New Roman"/>
              </a:rPr>
              <a:t> </a:t>
            </a:r>
            <a:r>
              <a:rPr sz="2100" dirty="0">
                <a:latin typeface="Times New Roman"/>
                <a:cs typeface="Times New Roman"/>
              </a:rPr>
              <a:t>Nair</a:t>
            </a:r>
          </a:p>
        </p:txBody>
      </p:sp>
      <p:sp>
        <p:nvSpPr>
          <p:cNvPr id="11" name="TextBox 10">
            <a:extLst>
              <a:ext uri="{FF2B5EF4-FFF2-40B4-BE49-F238E27FC236}">
                <a16:creationId xmlns:a16="http://schemas.microsoft.com/office/drawing/2014/main" id="{30027D0E-C4C1-17E9-C356-9D967C3C97F5}"/>
              </a:ext>
            </a:extLst>
          </p:cNvPr>
          <p:cNvSpPr txBox="1"/>
          <p:nvPr/>
        </p:nvSpPr>
        <p:spPr>
          <a:xfrm>
            <a:off x="3298193" y="3554730"/>
            <a:ext cx="3332479" cy="1061829"/>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Guided by :- </a:t>
            </a:r>
          </a:p>
          <a:p>
            <a:pPr lvl="2"/>
            <a:r>
              <a:rPr lang="en-US" sz="2100" dirty="0">
                <a:latin typeface="Times New Roman" panose="02020603050405020304" pitchFamily="18" charset="0"/>
                <a:cs typeface="Times New Roman" panose="02020603050405020304" pitchFamily="18" charset="0"/>
              </a:rPr>
              <a:t>Kiran V K</a:t>
            </a:r>
          </a:p>
          <a:p>
            <a:pPr lvl="2"/>
            <a:r>
              <a:rPr lang="en-US" sz="2100" dirty="0">
                <a:latin typeface="Times New Roman" panose="02020603050405020304" pitchFamily="18" charset="0"/>
                <a:cs typeface="Times New Roman" panose="02020603050405020304" pitchFamily="18" charset="0"/>
              </a:rPr>
              <a:t>Assistant Professor</a:t>
            </a:r>
          </a:p>
        </p:txBody>
      </p:sp>
      <p:sp>
        <p:nvSpPr>
          <p:cNvPr id="12" name="Slide Number Placeholder 11">
            <a:extLst>
              <a:ext uri="{FF2B5EF4-FFF2-40B4-BE49-F238E27FC236}">
                <a16:creationId xmlns:a16="http://schemas.microsoft.com/office/drawing/2014/main" id="{9AFCB8CB-9D06-B7A5-2788-3A3D087721C6}"/>
              </a:ext>
            </a:extLst>
          </p:cNvPr>
          <p:cNvSpPr>
            <a:spLocks noGrp="1"/>
          </p:cNvSpPr>
          <p:nvPr>
            <p:ph type="sldNum" sz="quarter" idx="7"/>
          </p:nvPr>
        </p:nvSpPr>
        <p:spPr/>
        <p:txBody>
          <a:bodyPr/>
          <a:lstStyle/>
          <a:p>
            <a:pPr marL="50165">
              <a:lnSpc>
                <a:spcPts val="1040"/>
              </a:lnSpc>
            </a:pPr>
            <a:fld id="{81D60167-4931-47E6-BA6A-407CBD079E47}" type="slidenum">
              <a:rPr lang="en-US" spc="-5" smtClean="0"/>
              <a:t>1</a:t>
            </a:fld>
            <a:endParaRPr lang="en-US"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TOOL SPECIFICATION</a:t>
            </a:r>
          </a:p>
        </p:txBody>
      </p:sp>
      <p:sp>
        <p:nvSpPr>
          <p:cNvPr id="4" name="Rectangle 1"/>
          <p:cNvSpPr>
            <a:spLocks noGrp="1" noChangeArrowheads="1"/>
          </p:cNvSpPr>
          <p:nvPr>
            <p:ph type="body" idx="1"/>
          </p:nvPr>
        </p:nvSpPr>
        <p:spPr bwMode="auto">
          <a:xfrm>
            <a:off x="1600200" y="852848"/>
            <a:ext cx="10363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Libraries and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lang="en-US" dirty="0">
                <a:latin typeface="Times New Roman" panose="02020603050405020304" pitchFamily="18" charset="0"/>
                <a:cs typeface="Times New Roman" panose="02020603050405020304" pitchFamily="18" charset="0"/>
              </a:rPr>
              <a:t>Scikit-learn:</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Utility to split data into training and testing sets.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evaluating the model's classification performance by comparing predicted vs actual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TfidfVectorizer</a:t>
            </a: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text data into numerical feature vectors using the TF-IDF (Term Frequency-Inverse Document Frequency) .This will transform email content into a format suitable for the Logistic Regression model.</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mn-lt"/>
            </a:endParaRPr>
          </a:p>
        </p:txBody>
      </p:sp>
      <p:sp>
        <p:nvSpPr>
          <p:cNvPr id="3" name="Slide Number Placeholder 2">
            <a:extLst>
              <a:ext uri="{FF2B5EF4-FFF2-40B4-BE49-F238E27FC236}">
                <a16:creationId xmlns:a16="http://schemas.microsoft.com/office/drawing/2014/main" id="{01D067D1-49D2-0E40-F36A-2CAE300348DE}"/>
              </a:ext>
            </a:extLst>
          </p:cNvPr>
          <p:cNvSpPr>
            <a:spLocks noGrp="1"/>
          </p:cNvSpPr>
          <p:nvPr>
            <p:ph type="sldNum" sz="quarter" idx="7"/>
          </p:nvPr>
        </p:nvSpPr>
        <p:spPr/>
        <p:txBody>
          <a:bodyPr/>
          <a:lstStyle/>
          <a:p>
            <a:pPr marL="50165">
              <a:lnSpc>
                <a:spcPts val="1040"/>
              </a:lnSpc>
            </a:pPr>
            <a:fld id="{81D60167-4931-47E6-BA6A-407CBD079E47}" type="slidenum">
              <a:rPr lang="en-US" spc="-5" smtClean="0"/>
              <a:t>10</a:t>
            </a:fld>
            <a:endParaRPr lang="en-US" spc="-5" dirty="0"/>
          </a:p>
        </p:txBody>
      </p:sp>
    </p:spTree>
    <p:extLst>
      <p:ext uri="{BB962C8B-B14F-4D97-AF65-F5344CB8AC3E}">
        <p14:creationId xmlns:p14="http://schemas.microsoft.com/office/powerpoint/2010/main" val="74382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TOOL SPECIFICATION</a:t>
            </a:r>
          </a:p>
        </p:txBody>
      </p:sp>
      <p:sp>
        <p:nvSpPr>
          <p:cNvPr id="4" name="Rectangle 1"/>
          <p:cNvSpPr>
            <a:spLocks noGrp="1" noChangeArrowheads="1"/>
          </p:cNvSpPr>
          <p:nvPr>
            <p:ph type="body" idx="1"/>
          </p:nvPr>
        </p:nvSpPr>
        <p:spPr bwMode="auto">
          <a:xfrm>
            <a:off x="1600200" y="1129848"/>
            <a:ext cx="103632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Developer Environment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Preferred for interactive coding, allowing you to write, test, and visualize code incrementally. It’s great for experimenting with models and debugging.</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Set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defRPr/>
            </a:pPr>
            <a:r>
              <a:rPr kumimoji="0" lang="en-US" altLang="en-US" sz="24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Kaggle Email Dataset: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Provides labeled datasets of spam and ham emails, which are essential for training and testing the spam detection model.</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mn-lt"/>
            </a:endParaRPr>
          </a:p>
        </p:txBody>
      </p:sp>
      <p:sp>
        <p:nvSpPr>
          <p:cNvPr id="3" name="Slide Number Placeholder 2">
            <a:extLst>
              <a:ext uri="{FF2B5EF4-FFF2-40B4-BE49-F238E27FC236}">
                <a16:creationId xmlns:a16="http://schemas.microsoft.com/office/drawing/2014/main" id="{5CE73CD9-7A2C-01CC-C2FA-509B63322321}"/>
              </a:ext>
            </a:extLst>
          </p:cNvPr>
          <p:cNvSpPr>
            <a:spLocks noGrp="1"/>
          </p:cNvSpPr>
          <p:nvPr>
            <p:ph type="sldNum" sz="quarter" idx="7"/>
          </p:nvPr>
        </p:nvSpPr>
        <p:spPr>
          <a:xfrm>
            <a:off x="11277601" y="6019800"/>
            <a:ext cx="172084" cy="119700"/>
          </a:xfrm>
        </p:spPr>
        <p:txBody>
          <a:bodyPr/>
          <a:lstStyle/>
          <a:p>
            <a:pPr marL="50165">
              <a:lnSpc>
                <a:spcPts val="1040"/>
              </a:lnSpc>
            </a:pPr>
            <a:fld id="{81D60167-4931-47E6-BA6A-407CBD079E47}" type="slidenum">
              <a:rPr lang="en-US" spc="-5" smtClean="0"/>
              <a:t>11</a:t>
            </a:fld>
            <a:endParaRPr lang="en-US" spc="-5" dirty="0"/>
          </a:p>
        </p:txBody>
      </p:sp>
    </p:spTree>
    <p:extLst>
      <p:ext uri="{BB962C8B-B14F-4D97-AF65-F5344CB8AC3E}">
        <p14:creationId xmlns:p14="http://schemas.microsoft.com/office/powerpoint/2010/main" val="174068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METHODOLOGY</a:t>
            </a:r>
          </a:p>
        </p:txBody>
      </p:sp>
      <p:pic>
        <p:nvPicPr>
          <p:cNvPr id="3" name="Picture 2">
            <a:extLst>
              <a:ext uri="{FF2B5EF4-FFF2-40B4-BE49-F238E27FC236}">
                <a16:creationId xmlns:a16="http://schemas.microsoft.com/office/drawing/2014/main" id="{A3B594A0-DADB-E5B0-5AD9-06CD3D5F0AFD}"/>
              </a:ext>
            </a:extLst>
          </p:cNvPr>
          <p:cNvPicPr>
            <a:picLocks noChangeAspect="1"/>
          </p:cNvPicPr>
          <p:nvPr/>
        </p:nvPicPr>
        <p:blipFill>
          <a:blip r:embed="rId2"/>
          <a:stretch>
            <a:fillRect/>
          </a:stretch>
        </p:blipFill>
        <p:spPr>
          <a:xfrm>
            <a:off x="1752600" y="990600"/>
            <a:ext cx="9220200" cy="5190392"/>
          </a:xfrm>
          <a:prstGeom prst="rect">
            <a:avLst/>
          </a:prstGeom>
        </p:spPr>
      </p:pic>
      <p:sp>
        <p:nvSpPr>
          <p:cNvPr id="4" name="Slide Number Placeholder 3">
            <a:extLst>
              <a:ext uri="{FF2B5EF4-FFF2-40B4-BE49-F238E27FC236}">
                <a16:creationId xmlns:a16="http://schemas.microsoft.com/office/drawing/2014/main" id="{7E5D7F20-6634-6E90-6CA5-BD53E543A398}"/>
              </a:ext>
            </a:extLst>
          </p:cNvPr>
          <p:cNvSpPr>
            <a:spLocks noGrp="1"/>
          </p:cNvSpPr>
          <p:nvPr>
            <p:ph type="sldNum" sz="quarter" idx="7"/>
          </p:nvPr>
        </p:nvSpPr>
        <p:spPr>
          <a:xfrm>
            <a:off x="11277601" y="6019800"/>
            <a:ext cx="172084" cy="119700"/>
          </a:xfrm>
        </p:spPr>
        <p:txBody>
          <a:bodyPr/>
          <a:lstStyle/>
          <a:p>
            <a:pPr marL="50165">
              <a:lnSpc>
                <a:spcPts val="1040"/>
              </a:lnSpc>
            </a:pPr>
            <a:fld id="{81D60167-4931-47E6-BA6A-407CBD079E47}" type="slidenum">
              <a:rPr lang="en-US" spc="-5" smtClean="0"/>
              <a:t>12</a:t>
            </a:fld>
            <a:endParaRPr lang="en-US" spc="-5" dirty="0"/>
          </a:p>
        </p:txBody>
      </p:sp>
    </p:spTree>
    <p:extLst>
      <p:ext uri="{BB962C8B-B14F-4D97-AF65-F5344CB8AC3E}">
        <p14:creationId xmlns:p14="http://schemas.microsoft.com/office/powerpoint/2010/main" val="375330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METHODOLOGY</a:t>
            </a:r>
          </a:p>
        </p:txBody>
      </p:sp>
      <p:sp>
        <p:nvSpPr>
          <p:cNvPr id="4" name="Rectangle 1"/>
          <p:cNvSpPr>
            <a:spLocks noGrp="1" noChangeArrowheads="1"/>
          </p:cNvSpPr>
          <p:nvPr>
            <p:ph type="body" idx="1"/>
          </p:nvPr>
        </p:nvSpPr>
        <p:spPr bwMode="auto">
          <a:xfrm>
            <a:off x="1447800" y="685268"/>
            <a:ext cx="103632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a:t>
            </a:r>
            <a:r>
              <a:rPr lang="en-US" altLang="en-US" b="1" dirty="0">
                <a:solidFill>
                  <a:prstClr val="black"/>
                </a:solidFill>
                <a:latin typeface="Times New Roman" panose="02020603050405020304" pitchFamily="18" charset="0"/>
                <a:cs typeface="Times New Roman" panose="02020603050405020304" pitchFamily="18" charset="0"/>
              </a:rPr>
              <a:t>Collection</a:t>
            </a:r>
            <a:r>
              <a:rPr kumimoji="0" lang="en-US" altLang="en-US" sz="24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email messages with labels indicating whether they are spam or ham.</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a:t>
            </a:r>
            <a:r>
              <a:rPr lang="en-US" altLang="en-US" sz="2000" dirty="0">
                <a:latin typeface="Times New Roman" panose="02020603050405020304" pitchFamily="18" charset="0"/>
                <a:cs typeface="Times New Roman" panose="02020603050405020304" pitchFamily="18" charset="0"/>
              </a:rPr>
              <a:t>s two features </a:t>
            </a: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Category: Label indicating if the email is spam or ham </a:t>
            </a:r>
          </a:p>
          <a:p>
            <a:pPr marR="0" lvl="0" algn="l" defTabSz="914400" rtl="0" eaLnBrk="0" fontAlgn="base" latinLnBrk="0" hangingPunct="0">
              <a:lnSpc>
                <a:spcPct val="100000"/>
              </a:lnSpc>
              <a:spcBef>
                <a:spcPct val="0"/>
              </a:spcBef>
              <a:spcAft>
                <a:spcPct val="0"/>
              </a:spcAft>
              <a:buClrTx/>
              <a:buSzTx/>
              <a:tabLst/>
            </a:pPr>
            <a:r>
              <a:rPr lang="en-US" altLang="en-US" sz="2000" dirty="0" err="1">
                <a:latin typeface="Times New Roman" panose="02020603050405020304" pitchFamily="18" charset="0"/>
                <a:cs typeface="Times New Roman" panose="02020603050405020304" pitchFamily="18" charset="0"/>
              </a:rPr>
              <a:t>Message:Content</a:t>
            </a:r>
            <a:r>
              <a:rPr lang="en-US" altLang="en-US" sz="2000" dirty="0">
                <a:latin typeface="Times New Roman" panose="02020603050405020304" pitchFamily="18" charset="0"/>
                <a:cs typeface="Times New Roman" panose="02020603050405020304" pitchFamily="18" charset="0"/>
              </a:rPr>
              <a:t> of the email message.</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Loading the Dataset: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Imported mail_data.csv into a Pandas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Replaced null values with an empty string.</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spam labels to 0 and ham labels to 1.</a:t>
            </a:r>
          </a:p>
        </p:txBody>
      </p:sp>
      <p:sp>
        <p:nvSpPr>
          <p:cNvPr id="3" name="Slide Number Placeholder 2">
            <a:extLst>
              <a:ext uri="{FF2B5EF4-FFF2-40B4-BE49-F238E27FC236}">
                <a16:creationId xmlns:a16="http://schemas.microsoft.com/office/drawing/2014/main" id="{FF3E9DD0-239B-D043-E52D-044541365247}"/>
              </a:ext>
            </a:extLst>
          </p:cNvPr>
          <p:cNvSpPr>
            <a:spLocks noGrp="1"/>
          </p:cNvSpPr>
          <p:nvPr>
            <p:ph type="sldNum" sz="quarter" idx="7"/>
          </p:nvPr>
        </p:nvSpPr>
        <p:spPr>
          <a:xfrm>
            <a:off x="11277601" y="6019800"/>
            <a:ext cx="172084" cy="119700"/>
          </a:xfrm>
        </p:spPr>
        <p:txBody>
          <a:bodyPr/>
          <a:lstStyle/>
          <a:p>
            <a:pPr marL="50165">
              <a:lnSpc>
                <a:spcPts val="1040"/>
              </a:lnSpc>
            </a:pPr>
            <a:fld id="{81D60167-4931-47E6-BA6A-407CBD079E47}" type="slidenum">
              <a:rPr lang="en-US" spc="-5" smtClean="0"/>
              <a:t>13</a:t>
            </a:fld>
            <a:endParaRPr lang="en-US" spc="-5" dirty="0"/>
          </a:p>
        </p:txBody>
      </p:sp>
    </p:spTree>
    <p:extLst>
      <p:ext uri="{BB962C8B-B14F-4D97-AF65-F5344CB8AC3E}">
        <p14:creationId xmlns:p14="http://schemas.microsoft.com/office/powerpoint/2010/main" val="66789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METHODOLOGY</a:t>
            </a:r>
          </a:p>
        </p:txBody>
      </p:sp>
      <p:sp>
        <p:nvSpPr>
          <p:cNvPr id="4" name="Rectangle 1"/>
          <p:cNvSpPr>
            <a:spLocks noGrp="1" noChangeArrowheads="1"/>
          </p:cNvSpPr>
          <p:nvPr>
            <p:ph type="body" idx="1"/>
          </p:nvPr>
        </p:nvSpPr>
        <p:spPr bwMode="auto">
          <a:xfrm>
            <a:off x="1447800" y="531385"/>
            <a:ext cx="10363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b="1"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Splitting Data :</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and Label Separation: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(X): Email messages (text content).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 (Y): Binary labels (0 for spam, 1 for ham).</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Train-Test Split: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80% Training Data, 20% Testing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Feature Extraction</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TfidfVectorizer</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convert text into numerical feature vectors.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English stop words and converted text to lowercase.</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vectorization on both training and testing data.</a:t>
            </a:r>
          </a:p>
        </p:txBody>
      </p:sp>
      <p:sp>
        <p:nvSpPr>
          <p:cNvPr id="3" name="Slide Number Placeholder 2">
            <a:extLst>
              <a:ext uri="{FF2B5EF4-FFF2-40B4-BE49-F238E27FC236}">
                <a16:creationId xmlns:a16="http://schemas.microsoft.com/office/drawing/2014/main" id="{B38EAA06-AABC-2204-DA62-E7FED4450BCB}"/>
              </a:ext>
            </a:extLst>
          </p:cNvPr>
          <p:cNvSpPr>
            <a:spLocks noGrp="1"/>
          </p:cNvSpPr>
          <p:nvPr>
            <p:ph type="sldNum" sz="quarter" idx="7"/>
          </p:nvPr>
        </p:nvSpPr>
        <p:spPr>
          <a:xfrm>
            <a:off x="11277601" y="6019800"/>
            <a:ext cx="172084" cy="119700"/>
          </a:xfrm>
        </p:spPr>
        <p:txBody>
          <a:bodyPr/>
          <a:lstStyle/>
          <a:p>
            <a:pPr marL="50165">
              <a:lnSpc>
                <a:spcPts val="1040"/>
              </a:lnSpc>
            </a:pPr>
            <a:fld id="{81D60167-4931-47E6-BA6A-407CBD079E47}" type="slidenum">
              <a:rPr lang="en-US" spc="-5" smtClean="0"/>
              <a:t>14</a:t>
            </a:fld>
            <a:endParaRPr lang="en-US" spc="-5" dirty="0"/>
          </a:p>
        </p:txBody>
      </p:sp>
    </p:spTree>
    <p:extLst>
      <p:ext uri="{BB962C8B-B14F-4D97-AF65-F5344CB8AC3E}">
        <p14:creationId xmlns:p14="http://schemas.microsoft.com/office/powerpoint/2010/main" val="144621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METHODOLOGY</a:t>
            </a:r>
          </a:p>
        </p:txBody>
      </p:sp>
      <p:sp>
        <p:nvSpPr>
          <p:cNvPr id="4" name="Rectangle 1"/>
          <p:cNvSpPr>
            <a:spLocks noGrp="1" noChangeArrowheads="1"/>
          </p:cNvSpPr>
          <p:nvPr>
            <p:ph type="body" idx="1"/>
          </p:nvPr>
        </p:nvSpPr>
        <p:spPr bwMode="auto">
          <a:xfrm>
            <a:off x="1447800" y="1054608"/>
            <a:ext cx="103632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Model</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Implementation:</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Logistic_Regression</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with methods for:</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Initialization: Set learning rate and iterations.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(fit): Compute weights using Gradient Descent.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(predict): Use sigmoid function to predict output.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Process: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TF-IDF feature vectors of training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Trained model parameters (weights and bias).</a:t>
            </a:r>
          </a:p>
        </p:txBody>
      </p:sp>
      <p:sp>
        <p:nvSpPr>
          <p:cNvPr id="3" name="Slide Number Placeholder 2">
            <a:extLst>
              <a:ext uri="{FF2B5EF4-FFF2-40B4-BE49-F238E27FC236}">
                <a16:creationId xmlns:a16="http://schemas.microsoft.com/office/drawing/2014/main" id="{727B21E6-7CBF-80A4-9462-A2B6BB0FF88D}"/>
              </a:ext>
            </a:extLst>
          </p:cNvPr>
          <p:cNvSpPr>
            <a:spLocks noGrp="1"/>
          </p:cNvSpPr>
          <p:nvPr>
            <p:ph type="sldNum" sz="quarter" idx="7"/>
          </p:nvPr>
        </p:nvSpPr>
        <p:spPr>
          <a:xfrm>
            <a:off x="11277601" y="6019800"/>
            <a:ext cx="172084" cy="119700"/>
          </a:xfrm>
        </p:spPr>
        <p:txBody>
          <a:bodyPr/>
          <a:lstStyle/>
          <a:p>
            <a:pPr marL="50165">
              <a:lnSpc>
                <a:spcPts val="1040"/>
              </a:lnSpc>
            </a:pPr>
            <a:fld id="{81D60167-4931-47E6-BA6A-407CBD079E47}" type="slidenum">
              <a:rPr lang="en-US" spc="-5" smtClean="0"/>
              <a:t>15</a:t>
            </a:fld>
            <a:endParaRPr lang="en-US" spc="-5" dirty="0"/>
          </a:p>
        </p:txBody>
      </p:sp>
    </p:spTree>
    <p:extLst>
      <p:ext uri="{BB962C8B-B14F-4D97-AF65-F5344CB8AC3E}">
        <p14:creationId xmlns:p14="http://schemas.microsoft.com/office/powerpoint/2010/main" val="122182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METHODOLOGY</a:t>
            </a:r>
          </a:p>
        </p:txBody>
      </p:sp>
      <p:sp>
        <p:nvSpPr>
          <p:cNvPr id="4" name="Rectangle 1"/>
          <p:cNvSpPr>
            <a:spLocks noGrp="1" noChangeArrowheads="1"/>
          </p:cNvSpPr>
          <p:nvPr>
            <p:ph type="body" idx="1"/>
          </p:nvPr>
        </p:nvSpPr>
        <p:spPr bwMode="auto">
          <a:xfrm>
            <a:off x="1447800" y="1208498"/>
            <a:ext cx="103632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on Training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Calculated using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metric from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the accuracy achieved by the model on training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Predictions on New Data</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with New Samples: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new email message into feature vectors.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if it is Spam or Ham.</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the prediction output.</a:t>
            </a:r>
          </a:p>
        </p:txBody>
      </p:sp>
      <p:sp>
        <p:nvSpPr>
          <p:cNvPr id="3" name="Slide Number Placeholder 2">
            <a:extLst>
              <a:ext uri="{FF2B5EF4-FFF2-40B4-BE49-F238E27FC236}">
                <a16:creationId xmlns:a16="http://schemas.microsoft.com/office/drawing/2014/main" id="{77FE5118-925F-89CA-40E8-E008A283BD01}"/>
              </a:ext>
            </a:extLst>
          </p:cNvPr>
          <p:cNvSpPr>
            <a:spLocks noGrp="1"/>
          </p:cNvSpPr>
          <p:nvPr>
            <p:ph type="sldNum" sz="quarter" idx="7"/>
          </p:nvPr>
        </p:nvSpPr>
        <p:spPr>
          <a:xfrm>
            <a:off x="11201401" y="6019800"/>
            <a:ext cx="248284" cy="119700"/>
          </a:xfrm>
        </p:spPr>
        <p:txBody>
          <a:bodyPr/>
          <a:lstStyle/>
          <a:p>
            <a:pPr marL="50165">
              <a:lnSpc>
                <a:spcPts val="1040"/>
              </a:lnSpc>
            </a:pPr>
            <a:fld id="{81D60167-4931-47E6-BA6A-407CBD079E47}" type="slidenum">
              <a:rPr lang="en-US" spc="-5" smtClean="0"/>
              <a:t>16</a:t>
            </a:fld>
            <a:endParaRPr lang="en-US" spc="-5" dirty="0"/>
          </a:p>
        </p:txBody>
      </p:sp>
    </p:spTree>
    <p:extLst>
      <p:ext uri="{BB962C8B-B14F-4D97-AF65-F5344CB8AC3E}">
        <p14:creationId xmlns:p14="http://schemas.microsoft.com/office/powerpoint/2010/main" val="240858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DATA COLLECTION</a:t>
            </a:r>
          </a:p>
        </p:txBody>
      </p:sp>
      <p:sp>
        <p:nvSpPr>
          <p:cNvPr id="4" name="Rectangle 1"/>
          <p:cNvSpPr>
            <a:spLocks noGrp="1" noChangeArrowheads="1"/>
          </p:cNvSpPr>
          <p:nvPr>
            <p:ph type="body" idx="1"/>
          </p:nvPr>
        </p:nvSpPr>
        <p:spPr bwMode="auto">
          <a:xfrm>
            <a:off x="1447800" y="1415534"/>
            <a:ext cx="103632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set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mail_data.csv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taken from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kaggle</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lang="en-US" altLang="en-US" dirty="0">
                <a:latin typeface="Times New Roman" panose="02020603050405020304" pitchFamily="18" charset="0"/>
                <a:cs typeface="Times New Roman" panose="02020603050405020304" pitchFamily="18" charset="0"/>
              </a:rPr>
              <a:t>It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contains email messages with labels indicating whether they are spam or ham.</a:t>
            </a:r>
          </a:p>
          <a:p>
            <a:pPr marR="0" lvl="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 two features </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Category: Label indicating if the email is spam or ham </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Message:Content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email message.</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mn-lt"/>
            </a:endParaRPr>
          </a:p>
        </p:txBody>
      </p:sp>
      <p:sp>
        <p:nvSpPr>
          <p:cNvPr id="3" name="Slide Number Placeholder 2">
            <a:extLst>
              <a:ext uri="{FF2B5EF4-FFF2-40B4-BE49-F238E27FC236}">
                <a16:creationId xmlns:a16="http://schemas.microsoft.com/office/drawing/2014/main" id="{54DE22BE-3BA6-3BAC-AA35-89C17119180D}"/>
              </a:ext>
            </a:extLst>
          </p:cNvPr>
          <p:cNvSpPr>
            <a:spLocks noGrp="1"/>
          </p:cNvSpPr>
          <p:nvPr>
            <p:ph type="sldNum" sz="quarter" idx="7"/>
          </p:nvPr>
        </p:nvSpPr>
        <p:spPr>
          <a:xfrm>
            <a:off x="11277601" y="5943600"/>
            <a:ext cx="172084" cy="195900"/>
          </a:xfrm>
        </p:spPr>
        <p:txBody>
          <a:bodyPr/>
          <a:lstStyle/>
          <a:p>
            <a:pPr marL="50165">
              <a:lnSpc>
                <a:spcPts val="1040"/>
              </a:lnSpc>
            </a:pPr>
            <a:fld id="{81D60167-4931-47E6-BA6A-407CBD079E47}" type="slidenum">
              <a:rPr lang="en-US" spc="-5" smtClean="0"/>
              <a:t>17</a:t>
            </a:fld>
            <a:endParaRPr lang="en-US" spc="-5" dirty="0"/>
          </a:p>
        </p:txBody>
      </p:sp>
    </p:spTree>
    <p:extLst>
      <p:ext uri="{BB962C8B-B14F-4D97-AF65-F5344CB8AC3E}">
        <p14:creationId xmlns:p14="http://schemas.microsoft.com/office/powerpoint/2010/main" val="33340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1231106"/>
          </a:xfrm>
        </p:spPr>
        <p:txBody>
          <a:bodyPr/>
          <a:lstStyle/>
          <a:p>
            <a:pPr algn="ctr"/>
            <a:r>
              <a:rPr lang="en-US" dirty="0"/>
              <a:t>PARTIAL IMPLEMENTATION </a:t>
            </a:r>
          </a:p>
        </p:txBody>
      </p:sp>
      <p:sp>
        <p:nvSpPr>
          <p:cNvPr id="4" name="Rectangle 1"/>
          <p:cNvSpPr>
            <a:spLocks noGrp="1" noChangeArrowheads="1"/>
          </p:cNvSpPr>
          <p:nvPr>
            <p:ph type="body" idx="1"/>
          </p:nvPr>
        </p:nvSpPr>
        <p:spPr bwMode="auto">
          <a:xfrm>
            <a:off x="1447800" y="2461974"/>
            <a:ext cx="1036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was constructed and was trained using the data set.</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lang="en-US" altLang="en-US" dirty="0">
                <a:latin typeface="Times New Roman" panose="02020603050405020304" pitchFamily="18" charset="0"/>
                <a:cs typeface="Times New Roman" panose="02020603050405020304" pitchFamily="18" charset="0"/>
              </a:rPr>
              <a:t>The gives an accuracy score of </a:t>
            </a:r>
            <a:r>
              <a:rPr lang="en-US" altLang="en-US" b="1" dirty="0">
                <a:latin typeface="Times New Roman" panose="02020603050405020304" pitchFamily="18" charset="0"/>
                <a:cs typeface="Times New Roman" panose="02020603050405020304" pitchFamily="18" charset="0"/>
              </a:rPr>
              <a:t>0.86 on </a:t>
            </a:r>
            <a:r>
              <a:rPr lang="en-US" altLang="en-US" dirty="0" err="1">
                <a:latin typeface="Times New Roman" panose="02020603050405020304" pitchFamily="18" charset="0"/>
                <a:cs typeface="Times New Roman" panose="02020603050405020304" pitchFamily="18" charset="0"/>
              </a:rPr>
              <a:t>test_data</a:t>
            </a:r>
            <a:r>
              <a:rPr lang="en-US" altLang="en-US" dirty="0">
                <a:latin typeface="Times New Roman" panose="02020603050405020304" pitchFamily="18" charset="0"/>
                <a:cs typeface="Times New Roman" panose="02020603050405020304" pitchFamily="18" charset="0"/>
              </a:rPr>
              <a:t> set.</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83CB16E-10EF-8E6F-FB6F-F1D07DA00C14}"/>
              </a:ext>
            </a:extLst>
          </p:cNvPr>
          <p:cNvSpPr>
            <a:spLocks noGrp="1"/>
          </p:cNvSpPr>
          <p:nvPr>
            <p:ph type="sldNum" sz="quarter" idx="7"/>
          </p:nvPr>
        </p:nvSpPr>
        <p:spPr>
          <a:xfrm>
            <a:off x="11277601" y="5943600"/>
            <a:ext cx="172084" cy="195900"/>
          </a:xfrm>
        </p:spPr>
        <p:txBody>
          <a:bodyPr/>
          <a:lstStyle/>
          <a:p>
            <a:pPr marL="50165">
              <a:lnSpc>
                <a:spcPts val="1040"/>
              </a:lnSpc>
            </a:pPr>
            <a:fld id="{81D60167-4931-47E6-BA6A-407CBD079E47}" type="slidenum">
              <a:rPr lang="en-US" spc="-5" smtClean="0"/>
              <a:t>18</a:t>
            </a:fld>
            <a:endParaRPr lang="en-US" spc="-5" dirty="0"/>
          </a:p>
        </p:txBody>
      </p:sp>
    </p:spTree>
    <p:extLst>
      <p:ext uri="{BB962C8B-B14F-4D97-AF65-F5344CB8AC3E}">
        <p14:creationId xmlns:p14="http://schemas.microsoft.com/office/powerpoint/2010/main" val="374177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30FB-4E0C-B92A-64D4-DBCA00AB7F89}"/>
              </a:ext>
            </a:extLst>
          </p:cNvPr>
          <p:cNvSpPr>
            <a:spLocks noGrp="1"/>
          </p:cNvSpPr>
          <p:nvPr>
            <p:ph type="title"/>
          </p:nvPr>
        </p:nvSpPr>
        <p:spPr>
          <a:xfrm>
            <a:off x="3276600" y="152400"/>
            <a:ext cx="5839205" cy="6350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D55CFA6E-7DA7-DE47-BF0F-AD4F37D3D3FD}"/>
              </a:ext>
            </a:extLst>
          </p:cNvPr>
          <p:cNvSpPr>
            <a:spLocks noGrp="1"/>
          </p:cNvSpPr>
          <p:nvPr>
            <p:ph type="body" idx="1"/>
          </p:nvPr>
        </p:nvSpPr>
        <p:spPr>
          <a:xfrm>
            <a:off x="1447800" y="990600"/>
            <a:ext cx="10515600" cy="6278642"/>
          </a:xfrm>
        </p:spPr>
        <p:txBody>
          <a:bodyPr/>
          <a:lstStyle/>
          <a:p>
            <a:pPr algn="l"/>
            <a:r>
              <a:rPr lang="en-IN" b="1" dirty="0"/>
              <a:t>Paper 1 - Efficient Spam Email Classification Using Machine Learning  Algorithms</a:t>
            </a:r>
          </a:p>
          <a:p>
            <a:r>
              <a:rPr lang="en-IN" sz="2000" dirty="0"/>
              <a:t>Authors: Pallavi N and Dr. P. </a:t>
            </a:r>
            <a:r>
              <a:rPr lang="en-IN" sz="2000" dirty="0" err="1"/>
              <a:t>Jayarekha</a:t>
            </a:r>
            <a:endParaRPr lang="en-IN" sz="2000" dirty="0"/>
          </a:p>
          <a:p>
            <a:r>
              <a:rPr lang="en-IN" sz="2000" dirty="0"/>
              <a:t>Approach: Applied multiple classifiers including Decision Tree, Random Forest, and Logistic Regression on a Kaggle dataset.</a:t>
            </a:r>
          </a:p>
          <a:p>
            <a:r>
              <a:rPr lang="en-US" sz="2000" dirty="0"/>
              <a:t>Methods: Data pre-processing (removing stop words and special characters).Comparative analysis using metrics like accuracy, RMSE, MAE, etc. Results: Naïve Bayes outperformed other models, showing its robustness in spam email classification</a:t>
            </a:r>
          </a:p>
          <a:p>
            <a:r>
              <a:rPr lang="en-US" dirty="0"/>
              <a:t> </a:t>
            </a:r>
            <a:r>
              <a:rPr lang="en-US" b="1" dirty="0"/>
              <a:t>Paper 2 - Machine Learning-Based Spam Email Detection Using Logistic Regression</a:t>
            </a:r>
          </a:p>
          <a:p>
            <a:r>
              <a:rPr lang="en-US" dirty="0"/>
              <a:t> </a:t>
            </a:r>
            <a:r>
              <a:rPr lang="en-US" sz="2000" dirty="0"/>
              <a:t>Authors: Livia </a:t>
            </a:r>
            <a:r>
              <a:rPr lang="en-US" sz="2000" dirty="0" err="1"/>
              <a:t>Shreenithi</a:t>
            </a:r>
            <a:r>
              <a:rPr lang="en-US" sz="2000" dirty="0"/>
              <a:t> S A, </a:t>
            </a:r>
            <a:r>
              <a:rPr lang="en-US" sz="2000" dirty="0" err="1"/>
              <a:t>Yougandar</a:t>
            </a:r>
            <a:r>
              <a:rPr lang="en-US" sz="2000" dirty="0"/>
              <a:t> S V, N </a:t>
            </a:r>
            <a:r>
              <a:rPr lang="en-US" sz="2000" dirty="0" err="1"/>
              <a:t>Jayapandian</a:t>
            </a:r>
            <a:endParaRPr lang="en-US" sz="2000" dirty="0"/>
          </a:p>
          <a:p>
            <a:r>
              <a:rPr lang="en-US" sz="2000" dirty="0"/>
              <a:t>Approach: Focus on Logistic Regression for binary classification of spam and non-spam emails. Extracted features from email content (word frequencies, header data).Compared Logistic Regression with other classifiers like Naïve Bayes and SVM.</a:t>
            </a:r>
          </a:p>
          <a:p>
            <a:r>
              <a:rPr lang="en-US" sz="2000" dirty="0"/>
              <a:t>Results: Logistic Regression demonstrated competitive performance, excelling in accuracy and interpretability. Emphasis on future exploration of ensemble methods and deep learning to enhance detection accuracy</a:t>
            </a:r>
          </a:p>
          <a:p>
            <a:endParaRPr lang="en-US" dirty="0"/>
          </a:p>
          <a:p>
            <a:endParaRPr lang="en-IN" dirty="0"/>
          </a:p>
        </p:txBody>
      </p:sp>
      <p:sp>
        <p:nvSpPr>
          <p:cNvPr id="4" name="Slide Number Placeholder 3">
            <a:extLst>
              <a:ext uri="{FF2B5EF4-FFF2-40B4-BE49-F238E27FC236}">
                <a16:creationId xmlns:a16="http://schemas.microsoft.com/office/drawing/2014/main" id="{46463A6A-EE6E-ACBB-6AE8-B498E1D4CAFD}"/>
              </a:ext>
            </a:extLst>
          </p:cNvPr>
          <p:cNvSpPr>
            <a:spLocks noGrp="1"/>
          </p:cNvSpPr>
          <p:nvPr>
            <p:ph type="sldNum" sz="quarter" idx="7"/>
          </p:nvPr>
        </p:nvSpPr>
        <p:spPr>
          <a:xfrm>
            <a:off x="11277600" y="6400800"/>
            <a:ext cx="219075" cy="76200"/>
          </a:xfrm>
        </p:spPr>
        <p:txBody>
          <a:bodyPr/>
          <a:lstStyle/>
          <a:p>
            <a:pPr marL="50165">
              <a:lnSpc>
                <a:spcPts val="1040"/>
              </a:lnSpc>
            </a:pPr>
            <a:fld id="{81D60167-4931-47E6-BA6A-407CBD079E47}" type="slidenum">
              <a:rPr lang="en-US" spc="-5" smtClean="0"/>
              <a:t>19</a:t>
            </a:fld>
            <a:endParaRPr lang="en-US" spc="-5" dirty="0"/>
          </a:p>
        </p:txBody>
      </p:sp>
    </p:spTree>
    <p:extLst>
      <p:ext uri="{BB962C8B-B14F-4D97-AF65-F5344CB8AC3E}">
        <p14:creationId xmlns:p14="http://schemas.microsoft.com/office/powerpoint/2010/main" val="291135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1299" y="533400"/>
            <a:ext cx="2527301" cy="628377"/>
          </a:xfrm>
          <a:prstGeom prst="rect">
            <a:avLst/>
          </a:prstGeom>
        </p:spPr>
        <p:txBody>
          <a:bodyPr vert="horz" wrap="square" lIns="0" tIns="12700" rIns="0" bIns="0" rtlCol="0">
            <a:spAutoFit/>
          </a:bodyPr>
          <a:lstStyle/>
          <a:p>
            <a:pPr marL="12700">
              <a:lnSpc>
                <a:spcPct val="100000"/>
              </a:lnSpc>
              <a:spcBef>
                <a:spcPts val="100"/>
              </a:spcBef>
            </a:pPr>
            <a:r>
              <a:rPr spc="-5" dirty="0"/>
              <a:t>CONTENT</a:t>
            </a:r>
            <a:endParaRPr dirty="0"/>
          </a:p>
        </p:txBody>
      </p:sp>
      <p:sp>
        <p:nvSpPr>
          <p:cNvPr id="4" name="object 4"/>
          <p:cNvSpPr txBox="1"/>
          <p:nvPr/>
        </p:nvSpPr>
        <p:spPr>
          <a:xfrm>
            <a:off x="11308333" y="5987100"/>
            <a:ext cx="142875" cy="152400"/>
          </a:xfrm>
          <a:prstGeom prst="rect">
            <a:avLst/>
          </a:prstGeom>
        </p:spPr>
        <p:txBody>
          <a:bodyPr vert="horz" wrap="square" lIns="0" tIns="0" rIns="0" bIns="0" rtlCol="0">
            <a:spAutoFit/>
          </a:bodyPr>
          <a:lstStyle/>
          <a:p>
            <a:pPr marL="38100">
              <a:lnSpc>
                <a:spcPts val="1040"/>
              </a:lnSpc>
            </a:pPr>
            <a:fld id="{81D60167-4931-47E6-BA6A-407CBD079E47}" type="slidenum">
              <a:rPr sz="1000" spc="-5" dirty="0">
                <a:latin typeface="Corbel"/>
                <a:cs typeface="Corbel"/>
              </a:rPr>
              <a:t>2</a:t>
            </a:fld>
            <a:endParaRPr sz="1000">
              <a:latin typeface="Corbel"/>
              <a:cs typeface="Corbel"/>
            </a:endParaRPr>
          </a:p>
        </p:txBody>
      </p:sp>
      <p:sp>
        <p:nvSpPr>
          <p:cNvPr id="3" name="object 3"/>
          <p:cNvSpPr txBox="1"/>
          <p:nvPr/>
        </p:nvSpPr>
        <p:spPr>
          <a:xfrm>
            <a:off x="2194877" y="1447800"/>
            <a:ext cx="4269740" cy="5267468"/>
          </a:xfrm>
          <a:prstGeom prst="rect">
            <a:avLst/>
          </a:prstGeom>
        </p:spPr>
        <p:txBody>
          <a:bodyPr vert="horz" wrap="square" lIns="0" tIns="12065" rIns="0" bIns="0" rtlCol="0">
            <a:spAutoFit/>
          </a:bodyPr>
          <a:lstStyle/>
          <a:p>
            <a:pPr marL="299085" indent="-287020">
              <a:lnSpc>
                <a:spcPct val="100000"/>
              </a:lnSpc>
              <a:spcBef>
                <a:spcPts val="95"/>
              </a:spcBef>
              <a:buClr>
                <a:srgbClr val="1286C3"/>
              </a:buClr>
              <a:buSzPct val="144642"/>
              <a:buFont typeface="Arial MT"/>
              <a:buChar char="•"/>
              <a:tabLst>
                <a:tab pos="299720" algn="l"/>
              </a:tabLst>
            </a:pPr>
            <a:r>
              <a:rPr sz="2400" spc="-5" dirty="0">
                <a:latin typeface="Times New Roman"/>
                <a:cs typeface="Times New Roman"/>
              </a:rPr>
              <a:t>Problem</a:t>
            </a:r>
            <a:r>
              <a:rPr sz="2400" spc="-45" dirty="0">
                <a:latin typeface="Times New Roman"/>
                <a:cs typeface="Times New Roman"/>
              </a:rPr>
              <a:t> </a:t>
            </a:r>
            <a:r>
              <a:rPr lang="en-US" sz="2400" spc="-5" dirty="0">
                <a:latin typeface="Times New Roman"/>
                <a:cs typeface="Times New Roman"/>
              </a:rPr>
              <a:t>Definition</a:t>
            </a:r>
            <a:endParaRPr sz="2400" dirty="0">
              <a:latin typeface="Times New Roman"/>
              <a:cs typeface="Times New Roman"/>
            </a:endParaRPr>
          </a:p>
          <a:p>
            <a:pPr marL="299085" indent="-287020">
              <a:lnSpc>
                <a:spcPct val="100000"/>
              </a:lnSpc>
              <a:spcBef>
                <a:spcPts val="1270"/>
              </a:spcBef>
              <a:buClr>
                <a:srgbClr val="1286C3"/>
              </a:buClr>
              <a:buSzPct val="144642"/>
              <a:buFont typeface="Arial MT"/>
              <a:buChar char="•"/>
              <a:tabLst>
                <a:tab pos="299720" algn="l"/>
              </a:tabLst>
            </a:pPr>
            <a:r>
              <a:rPr lang="en-US" sz="2400" spc="-5" dirty="0">
                <a:latin typeface="Times New Roman"/>
                <a:cs typeface="Times New Roman"/>
              </a:rPr>
              <a:t>Objective of the Work</a:t>
            </a:r>
          </a:p>
          <a:p>
            <a:pPr marL="299085" indent="-287020">
              <a:lnSpc>
                <a:spcPct val="100000"/>
              </a:lnSpc>
              <a:spcBef>
                <a:spcPts val="1270"/>
              </a:spcBef>
              <a:buClr>
                <a:srgbClr val="1286C3"/>
              </a:buClr>
              <a:buSzPct val="144642"/>
              <a:buFont typeface="Arial MT"/>
              <a:buChar char="•"/>
              <a:tabLst>
                <a:tab pos="299720" algn="l"/>
              </a:tabLst>
            </a:pPr>
            <a:r>
              <a:rPr lang="en-US" sz="2400" spc="-5" dirty="0">
                <a:latin typeface="Times New Roman"/>
                <a:cs typeface="Times New Roman"/>
              </a:rPr>
              <a:t>Feasibility Analysis </a:t>
            </a:r>
          </a:p>
          <a:p>
            <a:pPr marL="299085" indent="-287020">
              <a:lnSpc>
                <a:spcPct val="100000"/>
              </a:lnSpc>
              <a:spcBef>
                <a:spcPts val="1270"/>
              </a:spcBef>
              <a:buClr>
                <a:srgbClr val="1286C3"/>
              </a:buClr>
              <a:buSzPct val="144642"/>
              <a:buFont typeface="Arial MT"/>
              <a:buChar char="•"/>
              <a:tabLst>
                <a:tab pos="299720" algn="l"/>
              </a:tabLst>
            </a:pPr>
            <a:r>
              <a:rPr lang="en-US" sz="2400" spc="-5" dirty="0">
                <a:latin typeface="Times New Roman"/>
                <a:cs typeface="Times New Roman"/>
              </a:rPr>
              <a:t>Tool Specification </a:t>
            </a:r>
            <a:endParaRPr sz="2400" dirty="0">
              <a:latin typeface="Times New Roman"/>
              <a:cs typeface="Times New Roman"/>
            </a:endParaRPr>
          </a:p>
          <a:p>
            <a:pPr marL="299085" indent="-287020">
              <a:spcBef>
                <a:spcPts val="1275"/>
              </a:spcBef>
              <a:buClr>
                <a:srgbClr val="1286C3"/>
              </a:buClr>
              <a:buSzPct val="144642"/>
              <a:buFont typeface="Arial MT"/>
              <a:buChar char="•"/>
              <a:tabLst>
                <a:tab pos="299720" algn="l"/>
              </a:tabLst>
            </a:pPr>
            <a:r>
              <a:rPr lang="en-US" sz="2400" spc="-20" dirty="0">
                <a:latin typeface="Times New Roman"/>
                <a:cs typeface="Times New Roman"/>
              </a:rPr>
              <a:t>Methodology </a:t>
            </a:r>
          </a:p>
          <a:p>
            <a:pPr marL="299085" indent="-287020">
              <a:spcBef>
                <a:spcPts val="1275"/>
              </a:spcBef>
              <a:buClr>
                <a:srgbClr val="1286C3"/>
              </a:buClr>
              <a:buSzPct val="144642"/>
              <a:buFont typeface="Arial MT"/>
              <a:buChar char="•"/>
              <a:tabLst>
                <a:tab pos="299720" algn="l"/>
              </a:tabLst>
            </a:pPr>
            <a:r>
              <a:rPr lang="en-US" sz="2400" spc="-20" dirty="0">
                <a:latin typeface="Times New Roman"/>
                <a:cs typeface="Times New Roman"/>
              </a:rPr>
              <a:t>Data Collection</a:t>
            </a:r>
          </a:p>
          <a:p>
            <a:pPr marL="299085" indent="-287020">
              <a:spcBef>
                <a:spcPts val="1275"/>
              </a:spcBef>
              <a:buClr>
                <a:srgbClr val="1286C3"/>
              </a:buClr>
              <a:buSzPct val="144642"/>
              <a:buFont typeface="Arial MT"/>
              <a:buChar char="•"/>
              <a:tabLst>
                <a:tab pos="299720" algn="l"/>
              </a:tabLst>
            </a:pPr>
            <a:r>
              <a:rPr lang="en-US" sz="2400" spc="-20" dirty="0">
                <a:latin typeface="Times New Roman"/>
                <a:cs typeface="Times New Roman"/>
              </a:rPr>
              <a:t>Partial Implementation</a:t>
            </a:r>
          </a:p>
          <a:p>
            <a:pPr marL="299085" indent="-287020">
              <a:spcBef>
                <a:spcPts val="1275"/>
              </a:spcBef>
              <a:buClr>
                <a:srgbClr val="1286C3"/>
              </a:buClr>
              <a:buSzPct val="144642"/>
              <a:buFont typeface="Arial MT"/>
              <a:buChar char="•"/>
              <a:tabLst>
                <a:tab pos="299720" algn="l"/>
              </a:tabLst>
            </a:pPr>
            <a:r>
              <a:rPr lang="en-US" sz="2400" spc="-20" dirty="0">
                <a:latin typeface="Times New Roman"/>
                <a:cs typeface="Times New Roman"/>
              </a:rPr>
              <a:t>Literature Review </a:t>
            </a:r>
            <a:endParaRPr lang="en-US" sz="2400" dirty="0">
              <a:latin typeface="Times New Roman"/>
              <a:cs typeface="Times New Roman"/>
            </a:endParaRPr>
          </a:p>
          <a:p>
            <a:pPr marL="299085" indent="-287020">
              <a:spcBef>
                <a:spcPts val="1275"/>
              </a:spcBef>
              <a:buClr>
                <a:srgbClr val="1286C3"/>
              </a:buClr>
              <a:buSzPct val="144642"/>
              <a:buFont typeface="Arial MT"/>
              <a:buChar char="•"/>
              <a:tabLst>
                <a:tab pos="299720" algn="l"/>
              </a:tabLst>
            </a:pPr>
            <a:r>
              <a:rPr lang="en-US" sz="2400" spc="-5" dirty="0">
                <a:latin typeface="Times New Roman"/>
                <a:cs typeface="Times New Roman"/>
              </a:rPr>
              <a:t>Reference </a:t>
            </a:r>
          </a:p>
          <a:p>
            <a:pPr marL="12065">
              <a:lnSpc>
                <a:spcPct val="100000"/>
              </a:lnSpc>
              <a:spcBef>
                <a:spcPts val="1275"/>
              </a:spcBef>
              <a:buClr>
                <a:srgbClr val="1286C3"/>
              </a:buClr>
              <a:buSzPct val="144642"/>
              <a:tabLst>
                <a:tab pos="299720" algn="l"/>
              </a:tabLst>
            </a:pPr>
            <a:endParaRPr lang="en-US" sz="2800" dirty="0">
              <a:latin typeface="Times New Roman"/>
              <a:cs typeface="Times New Roman"/>
            </a:endParaRPr>
          </a:p>
        </p:txBody>
      </p:sp>
      <p:sp>
        <p:nvSpPr>
          <p:cNvPr id="5" name="Slide Number Placeholder 4">
            <a:extLst>
              <a:ext uri="{FF2B5EF4-FFF2-40B4-BE49-F238E27FC236}">
                <a16:creationId xmlns:a16="http://schemas.microsoft.com/office/drawing/2014/main" id="{6A7EC089-E6BE-FF33-5171-0072D6487EB1}"/>
              </a:ext>
            </a:extLst>
          </p:cNvPr>
          <p:cNvSpPr>
            <a:spLocks noGrp="1"/>
          </p:cNvSpPr>
          <p:nvPr>
            <p:ph type="sldNum" sz="quarter" idx="7"/>
          </p:nvPr>
        </p:nvSpPr>
        <p:spPr/>
        <p:txBody>
          <a:bodyPr/>
          <a:lstStyle/>
          <a:p>
            <a:pPr marL="50165">
              <a:lnSpc>
                <a:spcPts val="1040"/>
              </a:lnSpc>
            </a:pPr>
            <a:fld id="{81D60167-4931-47E6-BA6A-407CBD079E47}" type="slidenum">
              <a:rPr lang="en-US" spc="-5" smtClean="0"/>
              <a:t>2</a:t>
            </a:fld>
            <a:endParaRPr lang="en-US"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44BF-5DE0-F3E5-5E2E-AB2DD9B4F42B}"/>
              </a:ext>
            </a:extLst>
          </p:cNvPr>
          <p:cNvSpPr>
            <a:spLocks noGrp="1"/>
          </p:cNvSpPr>
          <p:nvPr>
            <p:ph type="title"/>
          </p:nvPr>
        </p:nvSpPr>
        <p:spPr>
          <a:xfrm>
            <a:off x="3657600" y="152400"/>
            <a:ext cx="5839205" cy="6350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47853307-81A2-8970-CEEE-AE0EE3E0B3DC}"/>
              </a:ext>
            </a:extLst>
          </p:cNvPr>
          <p:cNvSpPr>
            <a:spLocks noGrp="1"/>
          </p:cNvSpPr>
          <p:nvPr>
            <p:ph type="body" idx="1"/>
          </p:nvPr>
        </p:nvSpPr>
        <p:spPr>
          <a:xfrm>
            <a:off x="1627630" y="1066800"/>
            <a:ext cx="10335769" cy="4801314"/>
          </a:xfrm>
        </p:spPr>
        <p:txBody>
          <a:bodyPr/>
          <a:lstStyle/>
          <a:p>
            <a:r>
              <a:rPr lang="en-IN" b="1" dirty="0"/>
              <a:t>Paper 3 - Email Spam Detection Using Machine Learning Algorithms</a:t>
            </a:r>
          </a:p>
          <a:p>
            <a:r>
              <a:rPr lang="en-IN" sz="2000" dirty="0"/>
              <a:t>Authors: Nikhil Kumar, </a:t>
            </a:r>
            <a:r>
              <a:rPr lang="en-IN" sz="2000" dirty="0" err="1"/>
              <a:t>Sanket</a:t>
            </a:r>
            <a:r>
              <a:rPr lang="en-IN" sz="2000" dirty="0"/>
              <a:t> </a:t>
            </a:r>
            <a:r>
              <a:rPr lang="en-IN" sz="2000" dirty="0" err="1"/>
              <a:t>Sonowal</a:t>
            </a:r>
            <a:r>
              <a:rPr lang="en-IN" sz="2000" dirty="0"/>
              <a:t>, and Nishant</a:t>
            </a:r>
          </a:p>
          <a:p>
            <a:r>
              <a:rPr lang="en-IN" sz="2000" dirty="0"/>
              <a:t>Approach: Tested various algorithms: Naïve Bayes, SVM, Decision Tree, Random Forest, and K-Nearest Neighbour. Dataset collected from Kaggle with pre-processing techniques like tokenization and Bag of Words.</a:t>
            </a:r>
          </a:p>
          <a:p>
            <a:r>
              <a:rPr lang="en-IN" sz="2000" dirty="0"/>
              <a:t>Results: Naïve Bayes and Random Forest exhibited the best precision and accuracy. Ensemble methods like bagging and boosting showed enhanced performance, particularly in reducing variance.</a:t>
            </a:r>
          </a:p>
          <a:p>
            <a:endParaRPr lang="en-IN" sz="2000" dirty="0"/>
          </a:p>
          <a:p>
            <a:r>
              <a:rPr lang="en-US" b="1" dirty="0"/>
              <a:t>Paper 4 - Detecting Spam E-mails with Content and Weight-Based Binomial Logistic Model</a:t>
            </a:r>
          </a:p>
          <a:p>
            <a:r>
              <a:rPr lang="en-US" sz="2000" dirty="0"/>
              <a:t>Authors: Richa Indu and Sushil Chandra </a:t>
            </a:r>
            <a:r>
              <a:rPr lang="en-US" sz="2000" dirty="0" err="1"/>
              <a:t>Dimri</a:t>
            </a:r>
            <a:endParaRPr lang="en-US" sz="2000" dirty="0"/>
          </a:p>
          <a:p>
            <a:r>
              <a:rPr lang="en-US" sz="2000" dirty="0"/>
              <a:t>Approach: Emphasized a binomial logistic model focusing on word frequency and content-based analysis. Comparison with classical algorithms like Logistic Regression and Naïve Bayes.</a:t>
            </a:r>
          </a:p>
          <a:p>
            <a:r>
              <a:rPr lang="en-US" sz="2000" dirty="0"/>
              <a:t>Results: Logistic regression performed well in identifying spam patterns, with scope for improvements using deeper feature extraction methods​</a:t>
            </a:r>
            <a:endParaRPr lang="en-IN" sz="2000" dirty="0"/>
          </a:p>
        </p:txBody>
      </p:sp>
      <p:sp>
        <p:nvSpPr>
          <p:cNvPr id="4" name="Slide Number Placeholder 3">
            <a:extLst>
              <a:ext uri="{FF2B5EF4-FFF2-40B4-BE49-F238E27FC236}">
                <a16:creationId xmlns:a16="http://schemas.microsoft.com/office/drawing/2014/main" id="{09BBAFB2-1360-4E49-7828-BD19DAE6F950}"/>
              </a:ext>
            </a:extLst>
          </p:cNvPr>
          <p:cNvSpPr>
            <a:spLocks noGrp="1"/>
          </p:cNvSpPr>
          <p:nvPr>
            <p:ph type="sldNum" sz="quarter" idx="7"/>
          </p:nvPr>
        </p:nvSpPr>
        <p:spPr>
          <a:xfrm>
            <a:off x="11201401" y="6019800"/>
            <a:ext cx="248284" cy="119700"/>
          </a:xfrm>
        </p:spPr>
        <p:txBody>
          <a:bodyPr/>
          <a:lstStyle/>
          <a:p>
            <a:pPr marL="50165">
              <a:lnSpc>
                <a:spcPts val="1040"/>
              </a:lnSpc>
            </a:pPr>
            <a:fld id="{81D60167-4931-47E6-BA6A-407CBD079E47}" type="slidenum">
              <a:rPr lang="en-US" spc="-5" smtClean="0"/>
              <a:t>20</a:t>
            </a:fld>
            <a:endParaRPr lang="en-US" spc="-5" dirty="0"/>
          </a:p>
        </p:txBody>
      </p:sp>
    </p:spTree>
    <p:extLst>
      <p:ext uri="{BB962C8B-B14F-4D97-AF65-F5344CB8AC3E}">
        <p14:creationId xmlns:p14="http://schemas.microsoft.com/office/powerpoint/2010/main" val="4140173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228600"/>
            <a:ext cx="3434715" cy="63500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a:spLocks noGrp="1"/>
          </p:cNvSpPr>
          <p:nvPr>
            <p:ph type="body" idx="1"/>
          </p:nvPr>
        </p:nvSpPr>
        <p:spPr>
          <a:xfrm>
            <a:off x="1146428" y="990600"/>
            <a:ext cx="10588371" cy="6355586"/>
          </a:xfrm>
          <a:prstGeom prst="rect">
            <a:avLst/>
          </a:prstGeom>
        </p:spPr>
        <p:txBody>
          <a:bodyPr vert="horz" wrap="square" lIns="0" tIns="12700" rIns="0" bIns="0" rtlCol="0">
            <a:spAutoFit/>
          </a:bodyPr>
          <a:lstStyle/>
          <a:p>
            <a:pPr marL="715645" marR="5080" indent="-287020">
              <a:lnSpc>
                <a:spcPct val="100000"/>
              </a:lnSpc>
              <a:spcBef>
                <a:spcPts val="100"/>
              </a:spcBef>
              <a:buClr>
                <a:srgbClr val="1286C3"/>
              </a:buClr>
              <a:buSzPct val="143750"/>
              <a:buFont typeface="Arial MT"/>
              <a:buChar char="•"/>
              <a:tabLst>
                <a:tab pos="716280" algn="l"/>
              </a:tabLst>
            </a:pPr>
            <a:r>
              <a:rPr lang="en-US" dirty="0"/>
              <a:t>R. Indu and S. C. </a:t>
            </a:r>
            <a:r>
              <a:rPr lang="en-US" dirty="0" err="1"/>
              <a:t>Dimri</a:t>
            </a:r>
            <a:r>
              <a:rPr lang="en-US" dirty="0"/>
              <a:t>, "Detecting Spam E-mails with Content and Weight-Based Binomial Logistic Model," in Journal of Web Engineering, vol. 22, no. 7, pp. 939-959, October 2023, </a:t>
            </a:r>
            <a:r>
              <a:rPr lang="en-US" dirty="0" err="1"/>
              <a:t>doi</a:t>
            </a:r>
            <a:r>
              <a:rPr lang="en-US" dirty="0"/>
              <a:t>: 10.13052/jwe1540-9589.2271.</a:t>
            </a:r>
          </a:p>
          <a:p>
            <a:pPr marL="715645" marR="5080" indent="-287020">
              <a:lnSpc>
                <a:spcPct val="100000"/>
              </a:lnSpc>
              <a:spcBef>
                <a:spcPts val="100"/>
              </a:spcBef>
              <a:buClr>
                <a:srgbClr val="1286C3"/>
              </a:buClr>
              <a:buSzPct val="143750"/>
              <a:buFont typeface="Arial MT"/>
              <a:buChar char="•"/>
              <a:tabLst>
                <a:tab pos="716280" algn="l"/>
              </a:tabLst>
            </a:pPr>
            <a:r>
              <a:rPr lang="en-US" dirty="0"/>
              <a:t>N. Kumar, S. </a:t>
            </a:r>
            <a:r>
              <a:rPr lang="en-US" dirty="0" err="1"/>
              <a:t>Sonowal</a:t>
            </a:r>
            <a:r>
              <a:rPr lang="en-US" dirty="0"/>
              <a:t> and Nishant, "Email Spam Detection Using Machine Learning Algorithms," 2020 Second International Conference on Inventive Research in Computing Applications (ICIRCA), Coimbatore, India, 2020, pp. 108-113, </a:t>
            </a:r>
            <a:r>
              <a:rPr lang="en-US" dirty="0" err="1"/>
              <a:t>doi</a:t>
            </a:r>
            <a:r>
              <a:rPr lang="en-US" dirty="0"/>
              <a:t>: 10.1109/ICIRCA48905.2020.9183098.</a:t>
            </a:r>
          </a:p>
          <a:p>
            <a:pPr marL="715645" marR="5080" indent="-287020">
              <a:lnSpc>
                <a:spcPct val="100000"/>
              </a:lnSpc>
              <a:spcBef>
                <a:spcPts val="100"/>
              </a:spcBef>
              <a:buClr>
                <a:srgbClr val="1286C3"/>
              </a:buClr>
              <a:buSzPct val="143750"/>
              <a:buFont typeface="Arial MT"/>
              <a:buChar char="•"/>
              <a:tabLst>
                <a:tab pos="716280" algn="l"/>
              </a:tabLst>
            </a:pPr>
            <a:r>
              <a:rPr lang="en-US" dirty="0"/>
              <a:t> L. S. S. A, Y. S. V and N. </a:t>
            </a:r>
            <a:r>
              <a:rPr lang="en-US" dirty="0" err="1"/>
              <a:t>Jayapandian</a:t>
            </a:r>
            <a:r>
              <a:rPr lang="en-US" dirty="0"/>
              <a:t>, "Machine Learning Based Spam E-Mail Detection Using Logistic Regression Algorithm," 2023 IEEE International Conference on ICT in Business Industry &amp; Government (ICTBIG), Indore, India, 2023, pp. 1-6, </a:t>
            </a:r>
            <a:r>
              <a:rPr lang="en-US" dirty="0" err="1"/>
              <a:t>doi</a:t>
            </a:r>
            <a:r>
              <a:rPr lang="en-US" dirty="0"/>
              <a:t>: 10.1109/ICTBIG59752.2023.10455970. </a:t>
            </a:r>
          </a:p>
          <a:p>
            <a:pPr marL="715645" marR="5080" indent="-287020">
              <a:lnSpc>
                <a:spcPct val="100000"/>
              </a:lnSpc>
              <a:spcBef>
                <a:spcPts val="100"/>
              </a:spcBef>
              <a:buClr>
                <a:srgbClr val="1286C3"/>
              </a:buClr>
              <a:buSzPct val="143750"/>
              <a:buFont typeface="Arial MT"/>
              <a:buChar char="•"/>
              <a:tabLst>
                <a:tab pos="716280" algn="l"/>
              </a:tabLst>
            </a:pPr>
            <a:r>
              <a:rPr lang="en-US" dirty="0"/>
              <a:t>P. N and P. </a:t>
            </a:r>
            <a:r>
              <a:rPr lang="en-US" dirty="0" err="1"/>
              <a:t>Jayarekha</a:t>
            </a:r>
            <a:r>
              <a:rPr lang="en-US" dirty="0"/>
              <a:t>, "Efficient Spam Email Classification Using Machine Learning Algorithms," 2023 7th International Conference on Computation System and Information Technology for Sustainable Solutions (CSITSS), Bangalore, India, 2023, pp. 1-6, </a:t>
            </a:r>
            <a:r>
              <a:rPr lang="en-US" dirty="0" err="1"/>
              <a:t>doi</a:t>
            </a:r>
            <a:r>
              <a:rPr lang="en-US" dirty="0"/>
              <a:t>: 10.1109/CSITSS60515.2023.10334171.</a:t>
            </a:r>
          </a:p>
          <a:p>
            <a:pPr marL="715645" marR="5080" indent="-287020">
              <a:lnSpc>
                <a:spcPct val="100000"/>
              </a:lnSpc>
              <a:spcBef>
                <a:spcPts val="100"/>
              </a:spcBef>
              <a:buClr>
                <a:srgbClr val="1286C3"/>
              </a:buClr>
              <a:buSzPct val="143750"/>
              <a:buFont typeface="Arial MT"/>
              <a:buChar char="•"/>
              <a:tabLst>
                <a:tab pos="716280" algn="l"/>
              </a:tabLst>
            </a:pPr>
            <a:endParaRPr lang="en-US" dirty="0"/>
          </a:p>
          <a:p>
            <a:pPr marL="715645" marR="5080" indent="-287020">
              <a:lnSpc>
                <a:spcPct val="100000"/>
              </a:lnSpc>
              <a:spcBef>
                <a:spcPts val="100"/>
              </a:spcBef>
              <a:buClr>
                <a:srgbClr val="1286C3"/>
              </a:buClr>
              <a:buSzPct val="143750"/>
              <a:buFont typeface="Arial MT"/>
              <a:buChar char="•"/>
              <a:tabLst>
                <a:tab pos="716280" algn="l"/>
              </a:tabLst>
            </a:pPr>
            <a:endParaRPr lang="en-US" dirty="0"/>
          </a:p>
        </p:txBody>
      </p:sp>
      <p:sp>
        <p:nvSpPr>
          <p:cNvPr id="4" name="Slide Number Placeholder 3">
            <a:extLst>
              <a:ext uri="{FF2B5EF4-FFF2-40B4-BE49-F238E27FC236}">
                <a16:creationId xmlns:a16="http://schemas.microsoft.com/office/drawing/2014/main" id="{7872E697-AC34-C487-BF60-EC938D76A634}"/>
              </a:ext>
            </a:extLst>
          </p:cNvPr>
          <p:cNvSpPr>
            <a:spLocks noGrp="1"/>
          </p:cNvSpPr>
          <p:nvPr>
            <p:ph type="sldNum" sz="quarter" idx="7"/>
          </p:nvPr>
        </p:nvSpPr>
        <p:spPr>
          <a:xfrm>
            <a:off x="11277601" y="6019800"/>
            <a:ext cx="172084" cy="119700"/>
          </a:xfrm>
        </p:spPr>
        <p:txBody>
          <a:bodyPr/>
          <a:lstStyle/>
          <a:p>
            <a:pPr marL="50165">
              <a:lnSpc>
                <a:spcPts val="1040"/>
              </a:lnSpc>
            </a:pPr>
            <a:fld id="{81D60167-4931-47E6-BA6A-407CBD079E47}" type="slidenum">
              <a:rPr lang="en-US" spc="-5" smtClean="0"/>
              <a:t>21</a:t>
            </a:fld>
            <a:endParaRPr lang="en-US"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AC827E-7C2B-DF97-1D7C-16CECF83954E}"/>
              </a:ext>
            </a:extLst>
          </p:cNvPr>
          <p:cNvSpPr>
            <a:spLocks noGrp="1"/>
          </p:cNvSpPr>
          <p:nvPr>
            <p:ph type="sldNum" sz="quarter" idx="7"/>
          </p:nvPr>
        </p:nvSpPr>
        <p:spPr>
          <a:xfrm>
            <a:off x="11201401" y="5987100"/>
            <a:ext cx="248284" cy="152400"/>
          </a:xfrm>
        </p:spPr>
        <p:txBody>
          <a:bodyPr/>
          <a:lstStyle/>
          <a:p>
            <a:pPr marL="50165">
              <a:lnSpc>
                <a:spcPts val="1040"/>
              </a:lnSpc>
            </a:pPr>
            <a:fld id="{81D60167-4931-47E6-BA6A-407CBD079E47}" type="slidenum">
              <a:rPr lang="en-US" spc="-5" smtClean="0"/>
              <a:t>22</a:t>
            </a:fld>
            <a:endParaRPr lang="en-US" spc="-5" dirty="0"/>
          </a:p>
        </p:txBody>
      </p:sp>
      <p:sp>
        <p:nvSpPr>
          <p:cNvPr id="7" name="TextBox 6">
            <a:extLst>
              <a:ext uri="{FF2B5EF4-FFF2-40B4-BE49-F238E27FC236}">
                <a16:creationId xmlns:a16="http://schemas.microsoft.com/office/drawing/2014/main" id="{38E673CA-1B01-8B11-A536-230475DF017B}"/>
              </a:ext>
            </a:extLst>
          </p:cNvPr>
          <p:cNvSpPr txBox="1"/>
          <p:nvPr/>
        </p:nvSpPr>
        <p:spPr>
          <a:xfrm>
            <a:off x="3581400" y="2321004"/>
            <a:ext cx="4648200" cy="1107996"/>
          </a:xfrm>
          <a:prstGeom prst="rect">
            <a:avLst/>
          </a:prstGeom>
          <a:noFill/>
        </p:spPr>
        <p:txBody>
          <a:bodyPr wrap="square" rtlCol="0">
            <a:spAutoFit/>
          </a:bodyPr>
          <a:lstStyle/>
          <a:p>
            <a:pPr algn="ctr"/>
            <a:r>
              <a:rPr lang="en-US" sz="6600" b="1" dirty="0"/>
              <a:t>THANK YOU</a:t>
            </a:r>
          </a:p>
        </p:txBody>
      </p:sp>
    </p:spTree>
    <p:extLst>
      <p:ext uri="{BB962C8B-B14F-4D97-AF65-F5344CB8AC3E}">
        <p14:creationId xmlns:p14="http://schemas.microsoft.com/office/powerpoint/2010/main" val="293407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6397" y="569416"/>
            <a:ext cx="5839205" cy="627736"/>
          </a:xfrm>
          <a:prstGeom prst="rect">
            <a:avLst/>
          </a:prstGeom>
        </p:spPr>
        <p:txBody>
          <a:bodyPr vert="horz" wrap="square" lIns="0" tIns="12065" rIns="0" bIns="0" rtlCol="0">
            <a:spAutoFit/>
          </a:bodyPr>
          <a:lstStyle/>
          <a:p>
            <a:pPr marL="25400">
              <a:lnSpc>
                <a:spcPct val="100000"/>
              </a:lnSpc>
              <a:spcBef>
                <a:spcPts val="95"/>
              </a:spcBef>
            </a:pPr>
            <a:r>
              <a:rPr lang="en-US" spc="-5" dirty="0"/>
              <a:t>PROBLEM</a:t>
            </a:r>
            <a:r>
              <a:rPr lang="en-US" spc="-70" dirty="0"/>
              <a:t> </a:t>
            </a:r>
            <a:r>
              <a:rPr lang="en-US" spc="-75" dirty="0"/>
              <a:t>DEFINITION </a:t>
            </a:r>
          </a:p>
        </p:txBody>
      </p:sp>
      <p:sp>
        <p:nvSpPr>
          <p:cNvPr id="4" name="object 4"/>
          <p:cNvSpPr txBox="1"/>
          <p:nvPr/>
        </p:nvSpPr>
        <p:spPr>
          <a:xfrm>
            <a:off x="11308333" y="5987100"/>
            <a:ext cx="142875" cy="152400"/>
          </a:xfrm>
          <a:prstGeom prst="rect">
            <a:avLst/>
          </a:prstGeom>
        </p:spPr>
        <p:txBody>
          <a:bodyPr vert="horz" wrap="square" lIns="0" tIns="0" rIns="0" bIns="0" rtlCol="0">
            <a:spAutoFit/>
          </a:bodyPr>
          <a:lstStyle/>
          <a:p>
            <a:pPr marL="38100">
              <a:lnSpc>
                <a:spcPts val="1040"/>
              </a:lnSpc>
            </a:pPr>
            <a:fld id="{81D60167-4931-47E6-BA6A-407CBD079E47}" type="slidenum">
              <a:rPr sz="1000" spc="-5" dirty="0">
                <a:latin typeface="Corbel"/>
                <a:cs typeface="Corbel"/>
              </a:rPr>
              <a:t>3</a:t>
            </a:fld>
            <a:endParaRPr sz="1000">
              <a:latin typeface="Corbel"/>
              <a:cs typeface="Corbel"/>
            </a:endParaRPr>
          </a:p>
        </p:txBody>
      </p:sp>
      <p:sp>
        <p:nvSpPr>
          <p:cNvPr id="8" name="TextBox 7">
            <a:extLst>
              <a:ext uri="{FF2B5EF4-FFF2-40B4-BE49-F238E27FC236}">
                <a16:creationId xmlns:a16="http://schemas.microsoft.com/office/drawing/2014/main" id="{F713CD0F-D27A-875E-21F0-CE377798DC56}"/>
              </a:ext>
            </a:extLst>
          </p:cNvPr>
          <p:cNvSpPr txBox="1"/>
          <p:nvPr/>
        </p:nvSpPr>
        <p:spPr>
          <a:xfrm>
            <a:off x="1828799" y="1462785"/>
            <a:ext cx="8534400"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Importance of Email:</a:t>
            </a:r>
          </a:p>
          <a:p>
            <a:pPr marL="285750" indent="-285750">
              <a:buFont typeface="Arial" panose="020B0604020202090204" pitchFamily="34" charset="0"/>
              <a:buChar char="•"/>
            </a:pPr>
            <a:r>
              <a:rPr lang="en-US" sz="2400" dirty="0">
                <a:latin typeface="Times New Roman" panose="02020603050405020304" pitchFamily="18" charset="0"/>
                <a:cs typeface="Times New Roman" panose="02020603050405020304" pitchFamily="18" charset="0"/>
              </a:rPr>
              <a:t>Email has become a fundamental tool in both personal and professional environments, facilitating communication, collaboration, and decision-making. </a:t>
            </a:r>
          </a:p>
          <a:p>
            <a:pPr marL="285750" indent="-285750">
              <a:buFont typeface="Arial" panose="020B0604020202090204" pitchFamily="34" charset="0"/>
              <a:buChar char="•"/>
            </a:pPr>
            <a:r>
              <a:rPr lang="en-US" sz="2400" dirty="0">
                <a:latin typeface="Times New Roman" panose="02020603050405020304" pitchFamily="18" charset="0"/>
                <a:cs typeface="Times New Roman" panose="02020603050405020304" pitchFamily="18" charset="0"/>
              </a:rPr>
              <a:t>However proliferation of </a:t>
            </a:r>
            <a:r>
              <a:rPr lang="en-US" sz="2400" b="1" dirty="0">
                <a:latin typeface="Times New Roman" panose="02020603050405020304" pitchFamily="18" charset="0"/>
                <a:cs typeface="Times New Roman" panose="02020603050405020304" pitchFamily="18" charset="0"/>
              </a:rPr>
              <a:t>spam emails</a:t>
            </a:r>
            <a:r>
              <a:rPr lang="en-US" sz="2400" dirty="0">
                <a:latin typeface="Times New Roman" panose="02020603050405020304" pitchFamily="18" charset="0"/>
                <a:cs typeface="Times New Roman" panose="02020603050405020304" pitchFamily="18" charset="0"/>
              </a:rPr>
              <a:t> presents several challenges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Proliferation of Spam</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90204" pitchFamily="34" charset="0"/>
              <a:buChar char="•"/>
            </a:pPr>
            <a:r>
              <a:rPr lang="en-US" sz="2400" u="sng" dirty="0">
                <a:latin typeface="Times New Roman" panose="02020603050405020304" pitchFamily="18" charset="0"/>
                <a:cs typeface="Times New Roman" panose="02020603050405020304" pitchFamily="18" charset="0"/>
              </a:rPr>
              <a:t>What is Spam?: </a:t>
            </a:r>
            <a:r>
              <a:rPr lang="en-US" sz="2400" dirty="0">
                <a:latin typeface="Times New Roman" panose="02020603050405020304" pitchFamily="18" charset="0"/>
                <a:cs typeface="Times New Roman" panose="02020603050405020304" pitchFamily="18" charset="0"/>
              </a:rPr>
              <a:t>Unsolicited emails, often sent in bulk, that can range from advertisements to malicious content.</a:t>
            </a:r>
          </a:p>
          <a:p>
            <a:pPr marL="285750" indent="-285750">
              <a:buFont typeface="Arial" panose="020B0604020202090204" pitchFamily="34" charset="0"/>
              <a:buChar char="•"/>
            </a:pPr>
            <a:r>
              <a:rPr lang="en-US" sz="2400" dirty="0">
                <a:latin typeface="Times New Roman" panose="02020603050405020304" pitchFamily="18" charset="0"/>
                <a:cs typeface="Times New Roman" panose="02020603050405020304" pitchFamily="18" charset="0"/>
              </a:rPr>
              <a:t>Volume: Over 50% of global email traffic consists of spam, according to recent studies.</a:t>
            </a:r>
          </a:p>
        </p:txBody>
      </p:sp>
      <p:sp>
        <p:nvSpPr>
          <p:cNvPr id="3" name="Slide Number Placeholder 2">
            <a:extLst>
              <a:ext uri="{FF2B5EF4-FFF2-40B4-BE49-F238E27FC236}">
                <a16:creationId xmlns:a16="http://schemas.microsoft.com/office/drawing/2014/main" id="{80F4C9DE-426E-D484-2DF0-4711D7BBD672}"/>
              </a:ext>
            </a:extLst>
          </p:cNvPr>
          <p:cNvSpPr>
            <a:spLocks noGrp="1"/>
          </p:cNvSpPr>
          <p:nvPr>
            <p:ph type="sldNum" sz="quarter" idx="7"/>
          </p:nvPr>
        </p:nvSpPr>
        <p:spPr/>
        <p:txBody>
          <a:bodyPr/>
          <a:lstStyle/>
          <a:p>
            <a:pPr marL="50165">
              <a:lnSpc>
                <a:spcPts val="1040"/>
              </a:lnSpc>
            </a:pPr>
            <a:fld id="{81D60167-4931-47E6-BA6A-407CBD079E47}" type="slidenum">
              <a:rPr lang="en-US" spc="-5" smtClean="0"/>
              <a:t>3</a:t>
            </a:fld>
            <a:endParaRPr lang="en-US"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7797" y="228600"/>
            <a:ext cx="5839205" cy="635000"/>
          </a:xfrm>
          <a:prstGeom prst="rect">
            <a:avLst/>
          </a:prstGeom>
        </p:spPr>
        <p:txBody>
          <a:bodyPr vert="horz" wrap="square" lIns="0" tIns="12065" rIns="0" bIns="0" rtlCol="0">
            <a:spAutoFit/>
          </a:bodyPr>
          <a:lstStyle/>
          <a:p>
            <a:pPr marL="25400">
              <a:lnSpc>
                <a:spcPct val="100000"/>
              </a:lnSpc>
              <a:spcBef>
                <a:spcPts val="95"/>
              </a:spcBef>
            </a:pPr>
            <a:r>
              <a:rPr lang="en-US" spc="-5" dirty="0"/>
              <a:t>PROBLEM</a:t>
            </a:r>
            <a:r>
              <a:rPr lang="en-US" spc="-70" dirty="0"/>
              <a:t> </a:t>
            </a:r>
            <a:r>
              <a:rPr lang="en-US" spc="-75" dirty="0"/>
              <a:t>DEFINITION </a:t>
            </a:r>
          </a:p>
        </p:txBody>
      </p:sp>
      <p:sp>
        <p:nvSpPr>
          <p:cNvPr id="4" name="object 4"/>
          <p:cNvSpPr txBox="1"/>
          <p:nvPr/>
        </p:nvSpPr>
        <p:spPr>
          <a:xfrm>
            <a:off x="11308333" y="5987100"/>
            <a:ext cx="142875" cy="152400"/>
          </a:xfrm>
          <a:prstGeom prst="rect">
            <a:avLst/>
          </a:prstGeom>
        </p:spPr>
        <p:txBody>
          <a:bodyPr vert="horz" wrap="square" lIns="0" tIns="0" rIns="0" bIns="0" rtlCol="0">
            <a:spAutoFit/>
          </a:bodyPr>
          <a:lstStyle/>
          <a:p>
            <a:pPr marL="38100">
              <a:lnSpc>
                <a:spcPts val="1040"/>
              </a:lnSpc>
            </a:pPr>
            <a:fld id="{81D60167-4931-47E6-BA6A-407CBD079E47}" type="slidenum">
              <a:rPr sz="1000" spc="-5" dirty="0">
                <a:latin typeface="Corbel"/>
                <a:cs typeface="Corbel"/>
              </a:rPr>
              <a:t>4</a:t>
            </a:fld>
            <a:endParaRPr sz="1000">
              <a:latin typeface="Corbel"/>
              <a:cs typeface="Corbel"/>
            </a:endParaRPr>
          </a:p>
        </p:txBody>
      </p:sp>
      <p:sp>
        <p:nvSpPr>
          <p:cNvPr id="8" name="TextBox 7">
            <a:extLst>
              <a:ext uri="{FF2B5EF4-FFF2-40B4-BE49-F238E27FC236}">
                <a16:creationId xmlns:a16="http://schemas.microsoft.com/office/drawing/2014/main" id="{F713CD0F-D27A-875E-21F0-CE377798DC56}"/>
              </a:ext>
            </a:extLst>
          </p:cNvPr>
          <p:cNvSpPr txBox="1"/>
          <p:nvPr/>
        </p:nvSpPr>
        <p:spPr>
          <a:xfrm>
            <a:off x="1676400" y="1105287"/>
            <a:ext cx="8534400" cy="53860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Challenges Posed by Spam</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90204" pitchFamily="34" charset="0"/>
              <a:buChar char="•"/>
            </a:pPr>
            <a:r>
              <a:rPr lang="en-US" sz="2400" b="1" u="sng" dirty="0">
                <a:latin typeface="Times New Roman" panose="02020603050405020304" pitchFamily="18" charset="0"/>
                <a:cs typeface="Times New Roman" panose="02020603050405020304" pitchFamily="18" charset="0"/>
              </a:rPr>
              <a:t>Reduced Productivity</a:t>
            </a:r>
            <a:r>
              <a:rPr lang="en-US" sz="2400" dirty="0">
                <a:latin typeface="Times New Roman" panose="02020603050405020304" pitchFamily="18" charset="0"/>
                <a:cs typeface="Times New Roman" panose="02020603050405020304" pitchFamily="18" charset="0"/>
              </a:rPr>
              <a:t>: Users spend significant time sorting, identifying, and deleting spam from their inboxes, leading to loss of focus and efficiency.</a:t>
            </a:r>
          </a:p>
          <a:p>
            <a:pPr marL="342900" indent="-342900">
              <a:buFont typeface="Arial" panose="020B060402020209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90204" pitchFamily="34" charset="0"/>
              <a:buChar char="•"/>
            </a:pPr>
            <a:r>
              <a:rPr lang="en-US" sz="2400" b="1" u="sng" dirty="0">
                <a:latin typeface="Times New Roman" panose="02020603050405020304" pitchFamily="18" charset="0"/>
                <a:cs typeface="Times New Roman" panose="02020603050405020304" pitchFamily="18" charset="0"/>
              </a:rPr>
              <a:t>Security Threats</a:t>
            </a:r>
            <a:r>
              <a:rPr lang="en-US" sz="2400" dirty="0">
                <a:latin typeface="Times New Roman" panose="02020603050405020304" pitchFamily="18" charset="0"/>
                <a:cs typeface="Times New Roman" panose="02020603050405020304" pitchFamily="18" charset="0"/>
              </a:rPr>
              <a:t>: Spam often includes phishing links, malware attachments, or scams, putting personal data, financial information, and organizational security at risk.</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90204" pitchFamily="34" charset="0"/>
              <a:buChar char="•"/>
            </a:pPr>
            <a:r>
              <a:rPr lang="en-US" sz="2400" b="1" u="sng" dirty="0">
                <a:latin typeface="Times New Roman" panose="02020603050405020304" pitchFamily="18" charset="0"/>
                <a:cs typeface="Times New Roman" panose="02020603050405020304" pitchFamily="18" charset="0"/>
              </a:rPr>
              <a:t>User Frustration</a:t>
            </a:r>
            <a:r>
              <a:rPr lang="en-US" sz="2400" dirty="0">
                <a:latin typeface="Times New Roman" panose="02020603050405020304" pitchFamily="18" charset="0"/>
                <a:cs typeface="Times New Roman" panose="02020603050405020304" pitchFamily="18" charset="0"/>
              </a:rPr>
              <a:t>: Continuous encounters with spam can lead to frustration and a lack of trust in email as a reliable communication tool.</a:t>
            </a:r>
          </a:p>
          <a:p>
            <a:endParaRPr lang="en-US" sz="2400" dirty="0"/>
          </a:p>
        </p:txBody>
      </p:sp>
      <p:sp>
        <p:nvSpPr>
          <p:cNvPr id="3" name="Slide Number Placeholder 2">
            <a:extLst>
              <a:ext uri="{FF2B5EF4-FFF2-40B4-BE49-F238E27FC236}">
                <a16:creationId xmlns:a16="http://schemas.microsoft.com/office/drawing/2014/main" id="{52FBE00C-9B5A-079E-A908-91B66812898C}"/>
              </a:ext>
            </a:extLst>
          </p:cNvPr>
          <p:cNvSpPr>
            <a:spLocks noGrp="1"/>
          </p:cNvSpPr>
          <p:nvPr>
            <p:ph type="sldNum" sz="quarter" idx="7"/>
          </p:nvPr>
        </p:nvSpPr>
        <p:spPr/>
        <p:txBody>
          <a:bodyPr/>
          <a:lstStyle/>
          <a:p>
            <a:pPr marL="50165">
              <a:lnSpc>
                <a:spcPts val="1040"/>
              </a:lnSpc>
            </a:pPr>
            <a:fld id="{81D60167-4931-47E6-BA6A-407CBD079E47}" type="slidenum">
              <a:rPr lang="en-US" spc="-5" smtClean="0"/>
              <a:t>4</a:t>
            </a:fld>
            <a:endParaRPr lang="en-US" spc="-5" dirty="0"/>
          </a:p>
        </p:txBody>
      </p:sp>
    </p:spTree>
    <p:extLst>
      <p:ext uri="{BB962C8B-B14F-4D97-AF65-F5344CB8AC3E}">
        <p14:creationId xmlns:p14="http://schemas.microsoft.com/office/powerpoint/2010/main" val="368225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DCAC-0E69-5CA7-EC08-DF4BE4720A95}"/>
              </a:ext>
            </a:extLst>
          </p:cNvPr>
          <p:cNvSpPr>
            <a:spLocks noGrp="1"/>
          </p:cNvSpPr>
          <p:nvPr>
            <p:ph type="title"/>
          </p:nvPr>
        </p:nvSpPr>
        <p:spPr>
          <a:xfrm>
            <a:off x="3176397" y="152400"/>
            <a:ext cx="5839205" cy="1231106"/>
          </a:xfrm>
        </p:spPr>
        <p:txBody>
          <a:bodyPr/>
          <a:lstStyle/>
          <a:p>
            <a:pPr algn="ctr"/>
            <a:r>
              <a:rPr lang="en-US" dirty="0"/>
              <a:t>OBJECTIVES OF THE WORK</a:t>
            </a:r>
          </a:p>
        </p:txBody>
      </p:sp>
      <p:sp>
        <p:nvSpPr>
          <p:cNvPr id="3" name="Text Placeholder 2">
            <a:extLst>
              <a:ext uri="{FF2B5EF4-FFF2-40B4-BE49-F238E27FC236}">
                <a16:creationId xmlns:a16="http://schemas.microsoft.com/office/drawing/2014/main" id="{DC642281-FA87-0C5E-1336-49C3797CAD32}"/>
              </a:ext>
            </a:extLst>
          </p:cNvPr>
          <p:cNvSpPr>
            <a:spLocks noGrp="1"/>
          </p:cNvSpPr>
          <p:nvPr>
            <p:ph type="body" idx="1"/>
          </p:nvPr>
        </p:nvSpPr>
        <p:spPr>
          <a:xfrm>
            <a:off x="1524000" y="1524001"/>
            <a:ext cx="10058400" cy="5970865"/>
          </a:xfrm>
        </p:spPr>
        <p:txBody>
          <a:bodyPr/>
          <a:lstStyle/>
          <a:p>
            <a:pPr marL="342900" indent="-342900">
              <a:buFont typeface="Arial" panose="020B0604020202090204" pitchFamily="34" charset="0"/>
              <a:buChar char="•"/>
            </a:pPr>
            <a:r>
              <a:rPr lang="en-US" dirty="0">
                <a:latin typeface="Times New Roman" panose="02020603050405020304" pitchFamily="18" charset="0"/>
                <a:cs typeface="Times New Roman" panose="02020603050405020304" pitchFamily="18" charset="0"/>
              </a:rPr>
              <a:t>To create an </a:t>
            </a:r>
            <a:r>
              <a:rPr lang="en-US" b="1" dirty="0">
                <a:latin typeface="Times New Roman" panose="02020603050405020304" pitchFamily="18" charset="0"/>
                <a:cs typeface="Times New Roman" panose="02020603050405020304" pitchFamily="18" charset="0"/>
              </a:rPr>
              <a:t>efficient spam detection model</a:t>
            </a:r>
            <a:r>
              <a:rPr lang="en-US" dirty="0">
                <a:latin typeface="Times New Roman" panose="02020603050405020304" pitchFamily="18" charset="0"/>
                <a:cs typeface="Times New Roman" panose="02020603050405020304" pitchFamily="18" charset="0"/>
              </a:rPr>
              <a:t> for individuals or organizations who want to build their own </a:t>
            </a:r>
            <a:r>
              <a:rPr lang="en-US" b="1" dirty="0">
                <a:latin typeface="Times New Roman" panose="02020603050405020304" pitchFamily="18" charset="0"/>
                <a:cs typeface="Times New Roman" panose="02020603050405020304" pitchFamily="18" charset="0"/>
              </a:rPr>
              <a:t>personalized email system</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Specific Goals: </a:t>
            </a:r>
          </a:p>
          <a:p>
            <a:pPr marL="342900" indent="-342900">
              <a:buFont typeface="Wingdings" panose="05000000000000000000" pitchFamily="2" charset="2"/>
              <a:buChar char="v"/>
            </a:pPr>
            <a:r>
              <a:rPr lang="en-US" u="sng" dirty="0">
                <a:latin typeface="Times New Roman" panose="02020603050405020304" pitchFamily="18" charset="0"/>
                <a:cs typeface="Times New Roman" panose="02020603050405020304" pitchFamily="18" charset="0"/>
              </a:rPr>
              <a:t>Develop a Spam Detection Model:</a:t>
            </a:r>
          </a:p>
          <a:p>
            <a:pPr marL="342900" indent="-342900">
              <a:buFont typeface="Arial" panose="020B0604020202090204" pitchFamily="34" charset="0"/>
              <a:buChar char="•"/>
            </a:pPr>
            <a:r>
              <a:rPr lang="en-US" sz="2000" dirty="0">
                <a:latin typeface="Times New Roman" panose="02020603050405020304" pitchFamily="18" charset="0"/>
                <a:cs typeface="Times New Roman" panose="02020603050405020304" pitchFamily="18" charset="0"/>
              </a:rPr>
              <a:t>Create a machine learning-based solution using Logistic Regression to classify emails as spam or ham.</a:t>
            </a:r>
          </a:p>
          <a:p>
            <a:pPr marL="342900" indent="-342900">
              <a:buFont typeface="Wingdings" panose="05000000000000000000" pitchFamily="2" charset="2"/>
              <a:buChar char="v"/>
            </a:pPr>
            <a:r>
              <a:rPr lang="en-US" u="sng" dirty="0">
                <a:latin typeface="Times New Roman" panose="02020603050405020304" pitchFamily="18" charset="0"/>
                <a:cs typeface="Times New Roman" panose="02020603050405020304" pitchFamily="18" charset="0"/>
              </a:rPr>
              <a:t>Preprocess Email Data:</a:t>
            </a:r>
          </a:p>
          <a:p>
            <a:pPr marL="342900" indent="-342900">
              <a:buFont typeface="Arial" panose="020B0604020202090204" pitchFamily="34" charset="0"/>
              <a:buChar char="•"/>
            </a:pPr>
            <a:r>
              <a:rPr lang="en-US" sz="2000" dirty="0">
                <a:latin typeface="Times New Roman" panose="02020603050405020304" pitchFamily="18" charset="0"/>
                <a:cs typeface="Times New Roman" panose="02020603050405020304" pitchFamily="18" charset="0"/>
              </a:rPr>
              <a:t>Perform </a:t>
            </a:r>
            <a:r>
              <a:rPr lang="en-US" sz="2000" b="1" dirty="0">
                <a:latin typeface="Times New Roman" panose="02020603050405020304" pitchFamily="18" charset="0"/>
                <a:cs typeface="Times New Roman" panose="02020603050405020304" pitchFamily="18" charset="0"/>
              </a:rPr>
              <a:t>text cleaning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tokenization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feature extraction</a:t>
            </a:r>
            <a:r>
              <a:rPr lang="en-US" sz="2000" dirty="0">
                <a:latin typeface="Times New Roman" panose="02020603050405020304" pitchFamily="18" charset="0"/>
                <a:cs typeface="Times New Roman" panose="02020603050405020304" pitchFamily="18" charset="0"/>
              </a:rPr>
              <a:t> to prepare the email data for analysis.</a:t>
            </a:r>
            <a:endParaRPr lang="en-US" sz="20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u="sng" dirty="0">
                <a:latin typeface="Times New Roman" panose="02020603050405020304" pitchFamily="18" charset="0"/>
                <a:cs typeface="Times New Roman" panose="02020603050405020304" pitchFamily="18" charset="0"/>
              </a:rPr>
              <a:t>Train and Evaluate the Model:</a:t>
            </a:r>
          </a:p>
          <a:p>
            <a:pPr marL="342900" indent="-342900">
              <a:buFont typeface="Arial" panose="020B0604020202090204" pitchFamily="34" charset="0"/>
              <a:buChar char="•"/>
            </a:pPr>
            <a:r>
              <a:rPr lang="en-US" sz="2000" dirty="0">
                <a:latin typeface="Times New Roman" panose="02020603050405020304" pitchFamily="18" charset="0"/>
                <a:cs typeface="Times New Roman" panose="02020603050405020304" pitchFamily="18" charset="0"/>
              </a:rPr>
              <a:t>Use labeled datasets for training and test the model to measure accuracy and performance.</a:t>
            </a:r>
            <a:endParaRPr lang="en-US" sz="20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u="sng" dirty="0">
                <a:latin typeface="Times New Roman" panose="02020603050405020304" pitchFamily="18" charset="0"/>
                <a:cs typeface="Times New Roman" panose="02020603050405020304" pitchFamily="18" charset="0"/>
              </a:rPr>
              <a:t>Optimize the Model:</a:t>
            </a:r>
          </a:p>
          <a:p>
            <a:pPr marL="342900" indent="-342900">
              <a:buFont typeface="Arial" panose="020B0604020202090204" pitchFamily="34" charset="0"/>
              <a:buChar char="•"/>
            </a:pPr>
            <a:r>
              <a:rPr lang="en-US" sz="2000" dirty="0">
                <a:latin typeface="Times New Roman" panose="02020603050405020304" pitchFamily="18" charset="0"/>
                <a:cs typeface="Times New Roman" panose="02020603050405020304" pitchFamily="18" charset="0"/>
              </a:rPr>
              <a:t>Continuously adjust model parameters to improve accuracy and reduce false positives and negatives.</a:t>
            </a:r>
            <a:endParaRPr lang="en-US" sz="2000" u="sng" dirty="0">
              <a:latin typeface="Times New Roman" panose="02020603050405020304" pitchFamily="18" charset="0"/>
              <a:cs typeface="Times New Roman" panose="02020603050405020304" pitchFamily="18" charset="0"/>
            </a:endParaRPr>
          </a:p>
          <a:p>
            <a:endParaRPr lang="en-US" sz="2800" b="1" u="sng"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a:extLst>
              <a:ext uri="{FF2B5EF4-FFF2-40B4-BE49-F238E27FC236}">
                <a16:creationId xmlns:a16="http://schemas.microsoft.com/office/drawing/2014/main" id="{11A05316-4341-EF38-7352-D23FF17E7EDA}"/>
              </a:ext>
            </a:extLst>
          </p:cNvPr>
          <p:cNvSpPr>
            <a:spLocks noGrp="1"/>
          </p:cNvSpPr>
          <p:nvPr>
            <p:ph type="sldNum" sz="quarter" idx="7"/>
          </p:nvPr>
        </p:nvSpPr>
        <p:spPr/>
        <p:txBody>
          <a:bodyPr/>
          <a:lstStyle/>
          <a:p>
            <a:pPr marL="50165">
              <a:lnSpc>
                <a:spcPts val="1040"/>
              </a:lnSpc>
            </a:pPr>
            <a:fld id="{81D60167-4931-47E6-BA6A-407CBD079E47}" type="slidenum">
              <a:rPr lang="en-US" spc="-5" smtClean="0"/>
              <a:t>5</a:t>
            </a:fld>
            <a:endParaRPr lang="en-US" spc="-5" dirty="0"/>
          </a:p>
        </p:txBody>
      </p:sp>
    </p:spTree>
    <p:extLst>
      <p:ext uri="{BB962C8B-B14F-4D97-AF65-F5344CB8AC3E}">
        <p14:creationId xmlns:p14="http://schemas.microsoft.com/office/powerpoint/2010/main" val="59498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52401"/>
            <a:ext cx="6934200" cy="609599"/>
          </a:xfrm>
        </p:spPr>
        <p:txBody>
          <a:bodyPr/>
          <a:lstStyle/>
          <a:p>
            <a:pPr algn="ctr"/>
            <a:r>
              <a:rPr lang="en-US" spc="-5" dirty="0"/>
              <a:t>FEASIBILITY ANALYSIS</a:t>
            </a:r>
            <a:br>
              <a:rPr lang="en-US" spc="-5" dirty="0"/>
            </a:br>
            <a:endParaRPr lang="en-US" dirty="0"/>
          </a:p>
        </p:txBody>
      </p:sp>
      <p:sp>
        <p:nvSpPr>
          <p:cNvPr id="3" name="Text Placeholder 2"/>
          <p:cNvSpPr>
            <a:spLocks noGrp="1"/>
          </p:cNvSpPr>
          <p:nvPr>
            <p:ph type="body" idx="1"/>
          </p:nvPr>
        </p:nvSpPr>
        <p:spPr>
          <a:xfrm>
            <a:off x="1295400" y="1371600"/>
            <a:ext cx="10668000" cy="4493538"/>
          </a:xfrm>
        </p:spPr>
        <p:txBody>
          <a:bodyPr/>
          <a:lstStyle/>
          <a:p>
            <a:pPr lvl="0" algn="l" rtl="0" eaLnBrk="0" fontAlgn="base" hangingPunct="0">
              <a:spcBef>
                <a:spcPct val="0"/>
              </a:spcBef>
              <a:spcAft>
                <a:spcPct val="0"/>
              </a:spcAft>
            </a:pPr>
            <a:endParaRPr lang="en-US" sz="2800" b="1" dirty="0">
              <a:latin typeface="+mn-lt"/>
            </a:endParaRPr>
          </a:p>
          <a:p>
            <a:pPr lvl="0" algn="l" rt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Technical Feasibility</a:t>
            </a:r>
            <a:r>
              <a:rPr lang="en-US" altLang="en-US" dirty="0">
                <a:latin typeface="Times New Roman" panose="02020603050405020304" pitchFamily="18" charset="0"/>
                <a:cs typeface="Times New Roman" panose="02020603050405020304" pitchFamily="18" charset="0"/>
              </a:rPr>
              <a:t>:</a:t>
            </a: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buFontTx/>
              <a:buChar char="•"/>
            </a:pPr>
            <a:r>
              <a:rPr lang="en-US" altLang="en-US" u="sng" dirty="0">
                <a:latin typeface="Times New Roman" panose="02020603050405020304" pitchFamily="18" charset="0"/>
                <a:cs typeface="Times New Roman" panose="02020603050405020304" pitchFamily="18" charset="0"/>
              </a:rPr>
              <a:t>Logistic Regression Suitability: </a:t>
            </a:r>
            <a:r>
              <a:rPr lang="en-US" altLang="en-US" dirty="0">
                <a:latin typeface="Times New Roman" panose="02020603050405020304" pitchFamily="18" charset="0"/>
                <a:cs typeface="Times New Roman" panose="02020603050405020304" pitchFamily="18" charset="0"/>
              </a:rPr>
              <a:t>Logistic Regression is ideal for binary classification tasks, making it a suitable algorithm for distinguishing between spam and ham emails.</a:t>
            </a: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buFontTx/>
              <a:buChar char="•"/>
            </a:pPr>
            <a:r>
              <a:rPr lang="en-US" altLang="en-US" u="sng" dirty="0">
                <a:latin typeface="Times New Roman" panose="02020603050405020304" pitchFamily="18" charset="0"/>
                <a:cs typeface="Times New Roman" panose="02020603050405020304" pitchFamily="18" charset="0"/>
              </a:rPr>
              <a:t>Availability of Libraries: </a:t>
            </a:r>
            <a:r>
              <a:rPr lang="en-US" altLang="en-US" dirty="0">
                <a:latin typeface="Times New Roman" panose="02020603050405020304" pitchFamily="18" charset="0"/>
                <a:cs typeface="Times New Roman" panose="02020603050405020304" pitchFamily="18" charset="0"/>
              </a:rPr>
              <a:t>Libraries like Scikit-learn, </a:t>
            </a:r>
            <a:r>
              <a:rPr lang="en-US" altLang="en-US" dirty="0" err="1">
                <a:latin typeface="Times New Roman" panose="02020603050405020304" pitchFamily="18" charset="0"/>
                <a:cs typeface="Times New Roman" panose="02020603050405020304" pitchFamily="18" charset="0"/>
              </a:rPr>
              <a:t>Numpy</a:t>
            </a:r>
            <a:r>
              <a:rPr lang="en-US" altLang="en-US" dirty="0">
                <a:latin typeface="Times New Roman" panose="02020603050405020304" pitchFamily="18" charset="0"/>
                <a:cs typeface="Times New Roman" panose="02020603050405020304" pitchFamily="18" charset="0"/>
              </a:rPr>
              <a:t>, and Pandas provide robust tools for data preprocessing, model training, and evaluation.</a:t>
            </a: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buFontTx/>
              <a:buChar char="•"/>
            </a:pPr>
            <a:r>
              <a:rPr lang="en-US" altLang="en-US" u="sng" dirty="0">
                <a:latin typeface="Times New Roman" panose="02020603050405020304" pitchFamily="18" charset="0"/>
                <a:cs typeface="Times New Roman" panose="02020603050405020304" pitchFamily="18" charset="0"/>
              </a:rPr>
              <a:t>Dataset Availability: </a:t>
            </a:r>
            <a:r>
              <a:rPr lang="en-US" altLang="en-US" dirty="0">
                <a:latin typeface="Times New Roman" panose="02020603050405020304" pitchFamily="18" charset="0"/>
                <a:cs typeface="Times New Roman" panose="02020603050405020304" pitchFamily="18" charset="0"/>
              </a:rPr>
              <a:t>Public datasets, such as those available on Kaggle, offer large labeled datasets of spam and ham emails, enabling effective model training and testing.</a:t>
            </a:r>
          </a:p>
          <a:p>
            <a:endParaRPr lang="en-US" dirty="0"/>
          </a:p>
        </p:txBody>
      </p:sp>
      <p:sp>
        <p:nvSpPr>
          <p:cNvPr id="4" name="Slide Number Placeholder 3">
            <a:extLst>
              <a:ext uri="{FF2B5EF4-FFF2-40B4-BE49-F238E27FC236}">
                <a16:creationId xmlns:a16="http://schemas.microsoft.com/office/drawing/2014/main" id="{6E3F7505-C836-659B-371F-7D9F83D8F250}"/>
              </a:ext>
            </a:extLst>
          </p:cNvPr>
          <p:cNvSpPr>
            <a:spLocks noGrp="1"/>
          </p:cNvSpPr>
          <p:nvPr>
            <p:ph type="sldNum" sz="quarter" idx="7"/>
          </p:nvPr>
        </p:nvSpPr>
        <p:spPr/>
        <p:txBody>
          <a:bodyPr/>
          <a:lstStyle/>
          <a:p>
            <a:pPr marL="50165">
              <a:lnSpc>
                <a:spcPts val="1040"/>
              </a:lnSpc>
            </a:pPr>
            <a:fld id="{81D60167-4931-47E6-BA6A-407CBD079E47}" type="slidenum">
              <a:rPr lang="en-US" spc="-5" smtClean="0"/>
              <a:t>6</a:t>
            </a:fld>
            <a:endParaRPr lang="en-US" spc="-5" dirty="0"/>
          </a:p>
        </p:txBody>
      </p:sp>
    </p:spTree>
    <p:extLst>
      <p:ext uri="{BB962C8B-B14F-4D97-AF65-F5344CB8AC3E}">
        <p14:creationId xmlns:p14="http://schemas.microsoft.com/office/powerpoint/2010/main" val="321107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52401"/>
            <a:ext cx="6934200" cy="609599"/>
          </a:xfrm>
        </p:spPr>
        <p:txBody>
          <a:bodyPr/>
          <a:lstStyle/>
          <a:p>
            <a:pPr algn="ctr"/>
            <a:r>
              <a:rPr lang="en-US" spc="-5" dirty="0"/>
              <a:t>FEASIBILITY ANALYSIS</a:t>
            </a:r>
            <a:br>
              <a:rPr lang="en-US" spc="-5" dirty="0"/>
            </a:br>
            <a:endParaRPr lang="en-US" dirty="0"/>
          </a:p>
        </p:txBody>
      </p:sp>
      <p:sp>
        <p:nvSpPr>
          <p:cNvPr id="3" name="Text Placeholder 2"/>
          <p:cNvSpPr>
            <a:spLocks noGrp="1"/>
          </p:cNvSpPr>
          <p:nvPr>
            <p:ph type="body" idx="1"/>
          </p:nvPr>
        </p:nvSpPr>
        <p:spPr>
          <a:xfrm>
            <a:off x="1371600" y="838200"/>
            <a:ext cx="10668000" cy="4493538"/>
          </a:xfrm>
        </p:spPr>
        <p:txBody>
          <a:bodyPr/>
          <a:lstStyle/>
          <a:p>
            <a:pPr lvl="0" algn="l" rtl="0" eaLnBrk="0" fontAlgn="base" hangingPunct="0">
              <a:spcBef>
                <a:spcPct val="0"/>
              </a:spcBef>
              <a:spcAft>
                <a:spcPct val="0"/>
              </a:spcAft>
            </a:pPr>
            <a:endParaRPr lang="en-US" sz="2800" b="1" dirty="0">
              <a:latin typeface="+mn-lt"/>
            </a:endParaRPr>
          </a:p>
          <a:p>
            <a:pPr lvl="0" algn="l" rt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Operational Feasibility:</a:t>
            </a: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buFontTx/>
              <a:buChar char="•"/>
            </a:pPr>
            <a:r>
              <a:rPr lang="en-US" altLang="en-US" u="sng" dirty="0">
                <a:latin typeface="Times New Roman" panose="02020603050405020304" pitchFamily="18" charset="0"/>
                <a:cs typeface="Times New Roman" panose="02020603050405020304" pitchFamily="18" charset="0"/>
              </a:rPr>
              <a:t>Implementation Complexity: </a:t>
            </a:r>
            <a:r>
              <a:rPr lang="en-US" altLang="en-US" dirty="0">
                <a:latin typeface="Times New Roman" panose="02020603050405020304" pitchFamily="18" charset="0"/>
                <a:cs typeface="Times New Roman" panose="02020603050405020304" pitchFamily="18" charset="0"/>
              </a:rPr>
              <a:t>Logistic Regression is relatively easy to implement and interpret compared to more complex algorithms, making it accessible even to small teams with limited machine learning expertise.</a:t>
            </a: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buFontTx/>
              <a:buChar char="•"/>
            </a:pPr>
            <a:r>
              <a:rPr lang="en-US" altLang="en-US" u="sng" dirty="0">
                <a:latin typeface="Times New Roman" panose="02020603050405020304" pitchFamily="18" charset="0"/>
                <a:cs typeface="Times New Roman" panose="02020603050405020304" pitchFamily="18" charset="0"/>
              </a:rPr>
              <a:t>Scalability: </a:t>
            </a:r>
            <a:r>
              <a:rPr lang="en-US" altLang="en-US" dirty="0">
                <a:latin typeface="Times New Roman" panose="02020603050405020304" pitchFamily="18" charset="0"/>
                <a:cs typeface="Times New Roman" panose="02020603050405020304" pitchFamily="18" charset="0"/>
              </a:rPr>
              <a:t>The model can be scaled to handle large volumes of emails, allowing for integration into real-time spam detection systems for personalized email services.</a:t>
            </a: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a:extLst>
              <a:ext uri="{FF2B5EF4-FFF2-40B4-BE49-F238E27FC236}">
                <a16:creationId xmlns:a16="http://schemas.microsoft.com/office/drawing/2014/main" id="{47128EE3-9BAA-DA9E-C52F-8474D3ABDD75}"/>
              </a:ext>
            </a:extLst>
          </p:cNvPr>
          <p:cNvSpPr>
            <a:spLocks noGrp="1"/>
          </p:cNvSpPr>
          <p:nvPr>
            <p:ph type="sldNum" sz="quarter" idx="7"/>
          </p:nvPr>
        </p:nvSpPr>
        <p:spPr/>
        <p:txBody>
          <a:bodyPr/>
          <a:lstStyle/>
          <a:p>
            <a:pPr marL="50165">
              <a:lnSpc>
                <a:spcPts val="1040"/>
              </a:lnSpc>
            </a:pPr>
            <a:fld id="{81D60167-4931-47E6-BA6A-407CBD079E47}" type="slidenum">
              <a:rPr lang="en-US" spc="-5" smtClean="0"/>
              <a:t>7</a:t>
            </a:fld>
            <a:endParaRPr lang="en-US" spc="-5" dirty="0"/>
          </a:p>
        </p:txBody>
      </p:sp>
    </p:spTree>
    <p:extLst>
      <p:ext uri="{BB962C8B-B14F-4D97-AF65-F5344CB8AC3E}">
        <p14:creationId xmlns:p14="http://schemas.microsoft.com/office/powerpoint/2010/main" val="236036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52401"/>
            <a:ext cx="6934200" cy="609599"/>
          </a:xfrm>
        </p:spPr>
        <p:txBody>
          <a:bodyPr/>
          <a:lstStyle/>
          <a:p>
            <a:pPr algn="ctr"/>
            <a:r>
              <a:rPr lang="en-US" spc="-5" dirty="0"/>
              <a:t>FEASIBILITY ANALYSIS</a:t>
            </a:r>
            <a:br>
              <a:rPr lang="en-US" spc="-5" dirty="0"/>
            </a:br>
            <a:endParaRPr lang="en-US" dirty="0"/>
          </a:p>
        </p:txBody>
      </p:sp>
      <p:sp>
        <p:nvSpPr>
          <p:cNvPr id="3" name="Text Placeholder 2"/>
          <p:cNvSpPr>
            <a:spLocks noGrp="1"/>
          </p:cNvSpPr>
          <p:nvPr>
            <p:ph type="body" idx="1"/>
          </p:nvPr>
        </p:nvSpPr>
        <p:spPr>
          <a:xfrm>
            <a:off x="1371600" y="838201"/>
            <a:ext cx="10668000" cy="4862870"/>
          </a:xfrm>
        </p:spPr>
        <p:txBody>
          <a:bodyPr/>
          <a:lstStyle/>
          <a:p>
            <a:pPr lvl="0" algn="l" rtl="0" eaLnBrk="0" fontAlgn="base" hangingPunct="0">
              <a:spcBef>
                <a:spcPct val="0"/>
              </a:spcBef>
              <a:spcAft>
                <a:spcPct val="0"/>
              </a:spcAft>
            </a:pPr>
            <a:endParaRPr lang="en-US" sz="2800" b="1" dirty="0">
              <a:latin typeface="+mn-lt"/>
            </a:endParaRPr>
          </a:p>
          <a:p>
            <a:pPr lvl="0" algn="l" rtl="0"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Economic Feasibility</a:t>
            </a:r>
            <a:r>
              <a:rPr 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marL="342900" lvl="0" indent="-342900" algn="l" rtl="0" eaLnBrk="0" fontAlgn="base" hangingPunct="0">
              <a:spcBef>
                <a:spcPct val="0"/>
              </a:spcBef>
              <a:spcAft>
                <a:spcPct val="0"/>
              </a:spcAft>
              <a:buFont typeface="Arial" panose="020B0604020202090204" pitchFamily="34" charset="0"/>
              <a:buChar char="•"/>
            </a:pPr>
            <a:r>
              <a:rPr lang="en-US" altLang="en-US" u="sng" dirty="0">
                <a:latin typeface="Times New Roman" panose="02020603050405020304" pitchFamily="18" charset="0"/>
                <a:cs typeface="Times New Roman" panose="02020603050405020304" pitchFamily="18" charset="0"/>
              </a:rPr>
              <a:t>Cost-Effective Development: </a:t>
            </a:r>
            <a:r>
              <a:rPr lang="en-US" altLang="en-US" dirty="0">
                <a:latin typeface="Times New Roman" panose="02020603050405020304" pitchFamily="18" charset="0"/>
                <a:cs typeface="Times New Roman" panose="02020603050405020304" pitchFamily="18" charset="0"/>
              </a:rPr>
              <a:t>Since open-source libraries and datasets are widely available, the cost of developing the model remains low. Computing resources for training Logistic Regression models are minimal compared to more complex algorithms like deep learning.</a:t>
            </a:r>
          </a:p>
          <a:p>
            <a:pPr marL="342900" lvl="0" indent="-342900" algn="l" rtl="0" eaLnBrk="0" fontAlgn="base" hangingPunct="0">
              <a:spcBef>
                <a:spcPct val="0"/>
              </a:spcBef>
              <a:spcAft>
                <a:spcPct val="0"/>
              </a:spcAft>
              <a:buFont typeface="Arial" panose="020B0604020202090204" pitchFamily="34" charset="0"/>
              <a:buChar char="•"/>
            </a:pPr>
            <a:endParaRPr lang="en-US" altLang="en-US" dirty="0">
              <a:latin typeface="Times New Roman" panose="02020603050405020304" pitchFamily="18" charset="0"/>
              <a:cs typeface="Times New Roman" panose="02020603050405020304" pitchFamily="18" charset="0"/>
            </a:endParaRPr>
          </a:p>
          <a:p>
            <a:pPr marL="342900" lvl="0" indent="-342900" algn="l" rtl="0" eaLnBrk="0" fontAlgn="base" hangingPunct="0">
              <a:spcBef>
                <a:spcPct val="0"/>
              </a:spcBef>
              <a:spcAft>
                <a:spcPct val="0"/>
              </a:spcAft>
              <a:buFont typeface="Arial" panose="020B0604020202090204" pitchFamily="34" charset="0"/>
              <a:buChar char="•"/>
            </a:pPr>
            <a:r>
              <a:rPr lang="en-US" altLang="en-US" u="sng" dirty="0">
                <a:latin typeface="Times New Roman" panose="02020603050405020304" pitchFamily="18" charset="0"/>
                <a:cs typeface="Times New Roman" panose="02020603050405020304" pitchFamily="18" charset="0"/>
              </a:rPr>
              <a:t>Low Maintenance Costs: </a:t>
            </a:r>
            <a:r>
              <a:rPr lang="en-US" altLang="en-US" dirty="0">
                <a:latin typeface="Times New Roman" panose="02020603050405020304" pitchFamily="18" charset="0"/>
                <a:cs typeface="Times New Roman" panose="02020603050405020304" pitchFamily="18" charset="0"/>
              </a:rPr>
              <a:t>Logistic Regression models are simple and require less maintenance, reducing the long-term costs of deploying and maintaining the spam detection system.</a:t>
            </a:r>
          </a:p>
          <a:p>
            <a:endParaRPr lang="en-US" dirty="0"/>
          </a:p>
          <a:p>
            <a:endParaRPr lang="en-US" dirty="0"/>
          </a:p>
        </p:txBody>
      </p:sp>
      <p:sp>
        <p:nvSpPr>
          <p:cNvPr id="4" name="Slide Number Placeholder 3">
            <a:extLst>
              <a:ext uri="{FF2B5EF4-FFF2-40B4-BE49-F238E27FC236}">
                <a16:creationId xmlns:a16="http://schemas.microsoft.com/office/drawing/2014/main" id="{BC28699A-061E-3A2E-1A00-2A86CD87790E}"/>
              </a:ext>
            </a:extLst>
          </p:cNvPr>
          <p:cNvSpPr>
            <a:spLocks noGrp="1"/>
          </p:cNvSpPr>
          <p:nvPr>
            <p:ph type="sldNum" sz="quarter" idx="7"/>
          </p:nvPr>
        </p:nvSpPr>
        <p:spPr/>
        <p:txBody>
          <a:bodyPr/>
          <a:lstStyle/>
          <a:p>
            <a:pPr marL="50165">
              <a:lnSpc>
                <a:spcPts val="1040"/>
              </a:lnSpc>
            </a:pPr>
            <a:fld id="{81D60167-4931-47E6-BA6A-407CBD079E47}" type="slidenum">
              <a:rPr lang="en-US" spc="-5" smtClean="0"/>
              <a:t>8</a:t>
            </a:fld>
            <a:endParaRPr lang="en-US" spc="-5" dirty="0"/>
          </a:p>
        </p:txBody>
      </p:sp>
    </p:spTree>
    <p:extLst>
      <p:ext uri="{BB962C8B-B14F-4D97-AF65-F5344CB8AC3E}">
        <p14:creationId xmlns:p14="http://schemas.microsoft.com/office/powerpoint/2010/main" val="126458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76200"/>
            <a:ext cx="5839205" cy="615553"/>
          </a:xfrm>
        </p:spPr>
        <p:txBody>
          <a:bodyPr/>
          <a:lstStyle/>
          <a:p>
            <a:r>
              <a:rPr lang="en-US" dirty="0"/>
              <a:t>TOOL SPECIFICATION</a:t>
            </a:r>
          </a:p>
        </p:txBody>
      </p:sp>
      <p:sp>
        <p:nvSpPr>
          <p:cNvPr id="4" name="Rectangle 1"/>
          <p:cNvSpPr>
            <a:spLocks noGrp="1" noChangeArrowheads="1"/>
          </p:cNvSpPr>
          <p:nvPr>
            <p:ph type="body" idx="1"/>
          </p:nvPr>
        </p:nvSpPr>
        <p:spPr bwMode="auto">
          <a:xfrm>
            <a:off x="1600200" y="760512"/>
            <a:ext cx="10363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endParaRPr kumimoji="0" lang="en-US" altLang="en-US" sz="20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Chosen for its rich ecosystem of libraries tailored for machine learning and data analysis, as well as ease of use.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Libraries and Tools:</a:t>
            </a: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support for large, multi-dimensional arrays and matrices, along with a wide collection of high-level mathematical functions to operate on these arrays. Used for numerical operations and efficient data manipulation.</a:t>
            </a: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90204" pitchFamily="34" charset="0"/>
              <a:buChar char="•"/>
              <a:tabLst/>
            </a:pPr>
            <a:r>
              <a:rPr lang="en-US" altLang="en-US" dirty="0">
                <a:solidFill>
                  <a:schemeClr val="tx1"/>
                </a:solidFill>
                <a:latin typeface="Times New Roman" panose="02020603050405020304" pitchFamily="18" charset="0"/>
                <a:cs typeface="Times New Roman" panose="02020603050405020304" pitchFamily="18" charset="0"/>
              </a:rPr>
              <a:t>Pandas:</a:t>
            </a:r>
          </a:p>
          <a:p>
            <a:pPr marR="0" lvl="0" algn="l"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Times New Roman" panose="02020603050405020304" pitchFamily="18" charset="0"/>
                <a:cs typeface="Times New Roman" panose="02020603050405020304" pitchFamily="18" charset="0"/>
              </a:rPr>
              <a:t>Used for data manipulation and analysis. It provides data structures like </a:t>
            </a:r>
            <a:r>
              <a:rPr lang="en-US" altLang="en-US" sz="2000" dirty="0" err="1">
                <a:solidFill>
                  <a:schemeClr val="tx1"/>
                </a:solidFill>
                <a:latin typeface="Times New Roman" panose="02020603050405020304" pitchFamily="18" charset="0"/>
                <a:cs typeface="Times New Roman" panose="02020603050405020304" pitchFamily="18" charset="0"/>
              </a:rPr>
              <a:t>DataFrames</a:t>
            </a:r>
            <a:r>
              <a:rPr lang="en-US" altLang="en-US" sz="2000" dirty="0">
                <a:solidFill>
                  <a:schemeClr val="tx1"/>
                </a:solidFill>
                <a:latin typeface="Times New Roman" panose="02020603050405020304" pitchFamily="18" charset="0"/>
                <a:cs typeface="Times New Roman" panose="02020603050405020304" pitchFamily="18" charset="0"/>
              </a:rPr>
              <a:t>, which are essential for handling tabular data (e.g., email datasets in CSV format).</a:t>
            </a:r>
          </a:p>
        </p:txBody>
      </p:sp>
      <p:sp>
        <p:nvSpPr>
          <p:cNvPr id="3" name="Slide Number Placeholder 2">
            <a:extLst>
              <a:ext uri="{FF2B5EF4-FFF2-40B4-BE49-F238E27FC236}">
                <a16:creationId xmlns:a16="http://schemas.microsoft.com/office/drawing/2014/main" id="{9DFDD164-F10C-D25D-234C-93CF3D3B58C4}"/>
              </a:ext>
            </a:extLst>
          </p:cNvPr>
          <p:cNvSpPr>
            <a:spLocks noGrp="1"/>
          </p:cNvSpPr>
          <p:nvPr>
            <p:ph type="sldNum" sz="quarter" idx="7"/>
          </p:nvPr>
        </p:nvSpPr>
        <p:spPr/>
        <p:txBody>
          <a:bodyPr/>
          <a:lstStyle/>
          <a:p>
            <a:pPr marL="50165">
              <a:lnSpc>
                <a:spcPts val="1040"/>
              </a:lnSpc>
            </a:pPr>
            <a:fld id="{81D60167-4931-47E6-BA6A-407CBD079E47}" type="slidenum">
              <a:rPr lang="en-US" spc="-5" smtClean="0"/>
              <a:t>9</a:t>
            </a:fld>
            <a:endParaRPr lang="en-US" spc="-5" dirty="0"/>
          </a:p>
        </p:txBody>
      </p:sp>
    </p:spTree>
    <p:extLst>
      <p:ext uri="{BB962C8B-B14F-4D97-AF65-F5344CB8AC3E}">
        <p14:creationId xmlns:p14="http://schemas.microsoft.com/office/powerpoint/2010/main" val="29060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1727</Words>
  <Application>Microsoft Office PowerPoint</Application>
  <PresentationFormat>Widescreen</PresentationFormat>
  <Paragraphs>226</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Corbel</vt:lpstr>
      <vt:lpstr>Times New Roman</vt:lpstr>
      <vt:lpstr>Wingdings</vt:lpstr>
      <vt:lpstr>Office Theme</vt:lpstr>
      <vt:lpstr>PowerPoint Presentation</vt:lpstr>
      <vt:lpstr>CONTENT</vt:lpstr>
      <vt:lpstr>PROBLEM DEFINITION </vt:lpstr>
      <vt:lpstr>PROBLEM DEFINITION </vt:lpstr>
      <vt:lpstr>OBJECTIVES OF THE WORK</vt:lpstr>
      <vt:lpstr>FEASIBILITY ANALYSIS </vt:lpstr>
      <vt:lpstr>FEASIBILITY ANALYSIS </vt:lpstr>
      <vt:lpstr>FEASIBILITY ANALYSIS </vt:lpstr>
      <vt:lpstr>TOOL SPECIFICATION</vt:lpstr>
      <vt:lpstr>TOOL SPECIFICATION</vt:lpstr>
      <vt:lpstr>TOOL SPECIFICATION</vt:lpstr>
      <vt:lpstr>METHODOLOGY</vt:lpstr>
      <vt:lpstr>METHODOLOGY</vt:lpstr>
      <vt:lpstr>METHODOLOGY</vt:lpstr>
      <vt:lpstr>METHODOLOGY</vt:lpstr>
      <vt:lpstr>METHODOLOGY</vt:lpstr>
      <vt:lpstr>DATA COLLECTION</vt:lpstr>
      <vt:lpstr>PARTIAL IMPLEMENTATION </vt:lpstr>
      <vt:lpstr>LITERATURE REVIEW</vt:lpstr>
      <vt:lpstr>LITERATURE REVIEW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Anand Sekhar PC</cp:lastModifiedBy>
  <cp:revision>16</cp:revision>
  <dcterms:created xsi:type="dcterms:W3CDTF">2024-08-08T05:50:16Z</dcterms:created>
  <dcterms:modified xsi:type="dcterms:W3CDTF">2024-09-26T14:48:28Z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2024-08-08T00:00:00Z</vt:filetime>
  </property>
  <property fmtid="{D5CDD505-2E9C-101B-9397-08002B2CF9AE}" pid="3" name="Creator">
    <vt:lpwstr>Microsoft® PowerPoint® 2019</vt:lpwstr>
  </property>
  <property fmtid="{D5CDD505-2E9C-101B-9397-08002B2CF9AE}" pid="4" name="LastSaved">
    <vt:filetime>2024-08-08T00:00:00Z</vt:filetime>
  </property>
</Properties>
</file>