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7" r:id="rId7"/>
    <p:sldId id="266" r:id="rId8"/>
    <p:sldId id="263" r:id="rId9"/>
    <p:sldId id="265" r:id="rId10"/>
    <p:sldId id="260" r:id="rId11"/>
    <p:sldId id="264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E9B15-8226-49C3-AF46-94C3A90DE31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E5885-470A-4377-81FF-00D35F24B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E5885-470A-4377-81FF-00D35F24BD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5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5463-DEF3-4A6E-8EE3-E08E9F398CA9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BB41-72EF-45FB-B479-76009D897990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60E2-37D9-48FE-A023-37FA3C7A8EB4}" type="datetime1">
              <a:rPr lang="en-US" smtClean="0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EBD2D-61D1-4380-9C05-A33550562BF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0FE55-D641-49A0-B69D-C90E06C4488F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199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199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199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6397" y="1215593"/>
            <a:ext cx="58392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28" y="3037459"/>
            <a:ext cx="9899142" cy="163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51251" y="6003254"/>
            <a:ext cx="94932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5" dirty="0"/>
              <a:t>ZERO</a:t>
            </a:r>
            <a:r>
              <a:rPr spc="-10" dirty="0"/>
              <a:t>T</a:t>
            </a:r>
            <a:r>
              <a:rPr spc="-5" dirty="0"/>
              <a:t>H</a:t>
            </a:r>
            <a:r>
              <a:rPr spc="-15" dirty="0"/>
              <a:t> </a:t>
            </a:r>
            <a:r>
              <a:rPr spc="-5" dirty="0"/>
              <a:t>RE</a:t>
            </a:r>
            <a:r>
              <a:rPr spc="-10" dirty="0"/>
              <a:t>VI</a:t>
            </a:r>
            <a:r>
              <a:rPr spc="-5" dirty="0"/>
              <a:t>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1E44-1F25-487E-85BC-C08916562D1A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06809" y="5987100"/>
            <a:ext cx="14287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pPr marL="50165">
              <a:lnSpc>
                <a:spcPts val="104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ailtooltester.com/en/blog/spam-statistics/" TargetMode="External"/><Relationship Id="rId2" Type="http://schemas.openxmlformats.org/officeDocument/2006/relationships/hyperlink" Target="https://towardsdatascience.com/spam-detection-with-logistic-regression-23e3709e52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6100" y="0"/>
            <a:ext cx="5015230" cy="6858000"/>
            <a:chOff x="546100" y="0"/>
            <a:chExt cx="5015230" cy="6858000"/>
          </a:xfrm>
        </p:grpSpPr>
        <p:sp>
          <p:nvSpPr>
            <p:cNvPr id="3" name="object 3"/>
            <p:cNvSpPr/>
            <p:nvPr/>
          </p:nvSpPr>
          <p:spPr>
            <a:xfrm>
              <a:off x="984250" y="0"/>
              <a:ext cx="1062990" cy="2778125"/>
            </a:xfrm>
            <a:custGeom>
              <a:avLst/>
              <a:gdLst/>
              <a:ahLst/>
              <a:cxnLst/>
              <a:rect l="l" t="t" r="r" b="b"/>
              <a:pathLst>
                <a:path w="1062989" h="2778125">
                  <a:moveTo>
                    <a:pt x="1062399" y="0"/>
                  </a:moveTo>
                  <a:lnTo>
                    <a:pt x="681401" y="0"/>
                  </a:lnTo>
                  <a:lnTo>
                    <a:pt x="0" y="2687574"/>
                  </a:lnTo>
                  <a:lnTo>
                    <a:pt x="357124" y="2778125"/>
                  </a:lnTo>
                  <a:lnTo>
                    <a:pt x="1062399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100" y="0"/>
              <a:ext cx="1034415" cy="2668905"/>
            </a:xfrm>
            <a:custGeom>
              <a:avLst/>
              <a:gdLst/>
              <a:ahLst/>
              <a:cxnLst/>
              <a:rect l="l" t="t" r="r" b="b"/>
              <a:pathLst>
                <a:path w="1034415" h="2668905">
                  <a:moveTo>
                    <a:pt x="1033826" y="0"/>
                  </a:moveTo>
                  <a:lnTo>
                    <a:pt x="651243" y="0"/>
                  </a:lnTo>
                  <a:lnTo>
                    <a:pt x="0" y="2578100"/>
                  </a:lnTo>
                  <a:lnTo>
                    <a:pt x="347662" y="2663825"/>
                  </a:lnTo>
                  <a:lnTo>
                    <a:pt x="357187" y="2668524"/>
                  </a:lnTo>
                  <a:lnTo>
                    <a:pt x="10338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100" y="2582798"/>
              <a:ext cx="2694305" cy="4275455"/>
            </a:xfrm>
            <a:custGeom>
              <a:avLst/>
              <a:gdLst/>
              <a:ahLst/>
              <a:cxnLst/>
              <a:rect l="l" t="t" r="r" b="b"/>
              <a:pathLst>
                <a:path w="2694305" h="4275455">
                  <a:moveTo>
                    <a:pt x="0" y="0"/>
                  </a:moveTo>
                  <a:lnTo>
                    <a:pt x="2574925" y="4275200"/>
                  </a:lnTo>
                  <a:lnTo>
                    <a:pt x="2693924" y="427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012" y="2692400"/>
              <a:ext cx="3332479" cy="4165600"/>
            </a:xfrm>
            <a:custGeom>
              <a:avLst/>
              <a:gdLst/>
              <a:ahLst/>
              <a:cxnLst/>
              <a:rect l="l" t="t" r="r" b="b"/>
              <a:pathLst>
                <a:path w="3332479" h="4165600">
                  <a:moveTo>
                    <a:pt x="0" y="0"/>
                  </a:moveTo>
                  <a:lnTo>
                    <a:pt x="3208337" y="4165599"/>
                  </a:lnTo>
                  <a:lnTo>
                    <a:pt x="3332162" y="4165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4250" y="2687573"/>
              <a:ext cx="4577080" cy="4170679"/>
            </a:xfrm>
            <a:custGeom>
              <a:avLst/>
              <a:gdLst/>
              <a:ahLst/>
              <a:cxnLst/>
              <a:rect l="l" t="t" r="r" b="b"/>
              <a:pathLst>
                <a:path w="4577080" h="4170679">
                  <a:moveTo>
                    <a:pt x="0" y="0"/>
                  </a:moveTo>
                  <a:lnTo>
                    <a:pt x="4762" y="4825"/>
                  </a:lnTo>
                  <a:lnTo>
                    <a:pt x="3336925" y="4170425"/>
                  </a:lnTo>
                  <a:lnTo>
                    <a:pt x="4576699" y="4170425"/>
                  </a:lnTo>
                  <a:lnTo>
                    <a:pt x="357124" y="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899"/>
                  </a:lnTo>
                  <a:lnTo>
                    <a:pt x="3584575" y="4279899"/>
                  </a:lnTo>
                  <a:lnTo>
                    <a:pt x="419100" y="176149"/>
                  </a:lnTo>
                  <a:lnTo>
                    <a:pt x="361950" y="95250"/>
                  </a:lnTo>
                  <a:lnTo>
                    <a:pt x="357187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5390" y="1778923"/>
            <a:ext cx="770318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EM</a:t>
            </a:r>
            <a:r>
              <a:rPr sz="4400" b="1" dirty="0">
                <a:latin typeface="Times New Roman"/>
                <a:cs typeface="Times New Roman"/>
              </a:rPr>
              <a:t>A</a:t>
            </a:r>
            <a:r>
              <a:rPr sz="4400" b="1" spc="-5" dirty="0">
                <a:latin typeface="Times New Roman"/>
                <a:cs typeface="Times New Roman"/>
              </a:rPr>
              <a:t>IL</a:t>
            </a:r>
            <a:r>
              <a:rPr sz="4400" b="1" spc="-30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S</a:t>
            </a:r>
            <a:r>
              <a:rPr sz="4400" b="1" spc="-370" dirty="0">
                <a:latin typeface="Times New Roman"/>
                <a:cs typeface="Times New Roman"/>
              </a:rPr>
              <a:t>P</a:t>
            </a:r>
            <a:r>
              <a:rPr sz="4400" b="1" spc="-5" dirty="0">
                <a:latin typeface="Times New Roman"/>
                <a:cs typeface="Times New Roman"/>
              </a:rPr>
              <a:t>AM</a:t>
            </a:r>
            <a:r>
              <a:rPr sz="4400" b="1" spc="1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DE</a:t>
            </a:r>
            <a:r>
              <a:rPr sz="4400" b="1" spc="5" dirty="0">
                <a:latin typeface="Times New Roman"/>
                <a:cs typeface="Times New Roman"/>
              </a:rPr>
              <a:t>T</a:t>
            </a:r>
            <a:r>
              <a:rPr sz="4400" b="1" dirty="0">
                <a:latin typeface="Times New Roman"/>
                <a:cs typeface="Times New Roman"/>
              </a:rPr>
              <a:t>EC</a:t>
            </a:r>
            <a:r>
              <a:rPr sz="4400" b="1" spc="5" dirty="0">
                <a:latin typeface="Times New Roman"/>
                <a:cs typeface="Times New Roman"/>
              </a:rPr>
              <a:t>T</a:t>
            </a:r>
            <a:r>
              <a:rPr sz="4400" b="1" spc="-5" dirty="0">
                <a:latin typeface="Times New Roman"/>
                <a:cs typeface="Times New Roman"/>
              </a:rPr>
              <a:t>ION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29800" y="3554730"/>
            <a:ext cx="1993900" cy="232664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100" u="sng" spc="-5" dirty="0">
                <a:latin typeface="Times New Roman"/>
                <a:cs typeface="Times New Roman"/>
              </a:rPr>
              <a:t>GROUP</a:t>
            </a:r>
            <a:r>
              <a:rPr sz="2100" u="sng" spc="-114" dirty="0">
                <a:latin typeface="Times New Roman"/>
                <a:cs typeface="Times New Roman"/>
              </a:rPr>
              <a:t> </a:t>
            </a:r>
            <a:r>
              <a:rPr sz="2100" u="sng" spc="-5" dirty="0">
                <a:latin typeface="Times New Roman"/>
                <a:cs typeface="Times New Roman"/>
              </a:rPr>
              <a:t>NO:5</a:t>
            </a:r>
            <a:endParaRPr sz="2100" u="sng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100" dirty="0">
                <a:latin typeface="Times New Roman"/>
                <a:cs typeface="Times New Roman"/>
              </a:rPr>
              <a:t>Anand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Sekhar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</a:t>
            </a:r>
          </a:p>
          <a:p>
            <a:pPr marL="12700" marR="321310">
              <a:lnSpc>
                <a:spcPct val="143800"/>
              </a:lnSpc>
            </a:pPr>
            <a:r>
              <a:rPr sz="2100" spc="-5" dirty="0">
                <a:latin typeface="Times New Roman"/>
                <a:cs typeface="Times New Roman"/>
              </a:rPr>
              <a:t>Arya</a:t>
            </a:r>
            <a:r>
              <a:rPr sz="2100" spc="5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Dhrisya S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Archana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27D0E-C4C1-17E9-C356-9D967C3C97F5}"/>
              </a:ext>
            </a:extLst>
          </p:cNvPr>
          <p:cNvSpPr txBox="1"/>
          <p:nvPr/>
        </p:nvSpPr>
        <p:spPr>
          <a:xfrm>
            <a:off x="3375883" y="3573018"/>
            <a:ext cx="31773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Guided by :-  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Krian</a:t>
            </a:r>
            <a:r>
              <a:rPr lang="en-US" sz="2100" dirty="0"/>
              <a:t> V K</a:t>
            </a:r>
          </a:p>
          <a:p>
            <a:r>
              <a:rPr lang="en-US" sz="2100" dirty="0"/>
              <a:t>	Assistant Professor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2F0A40-3333-FC46-4826-4A65675A88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355" y="542290"/>
            <a:ext cx="6522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TIMELINE OF</a:t>
            </a:r>
            <a:r>
              <a:rPr spc="-355" dirty="0"/>
              <a:t> </a:t>
            </a:r>
            <a:r>
              <a:rPr spc="-5" dirty="0"/>
              <a:t>ACTIVITIES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41694"/>
              </p:ext>
            </p:extLst>
          </p:nvPr>
        </p:nvGraphicFramePr>
        <p:xfrm>
          <a:off x="1474597" y="1494027"/>
          <a:ext cx="10515600" cy="49386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9021">
                <a:tc>
                  <a:txBody>
                    <a:bodyPr/>
                    <a:lstStyle/>
                    <a:p>
                      <a:pPr marL="927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ACTIVITY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28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START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7359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7937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REMARK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443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Identification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Proposal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Completed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10668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Preprocessing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 marR="10775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Evaluation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August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Optimization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Implementation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Testing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20 2024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05">
                <a:tc>
                  <a:txBody>
                    <a:bodyPr/>
                    <a:lstStyle/>
                    <a:p>
                      <a:pPr marL="91440" marR="11296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Writing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Submission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21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September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nal</a:t>
                      </a:r>
                      <a:r>
                        <a:rPr lang="en-US"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195" dirty="0">
                          <a:latin typeface="Times New Roman"/>
                          <a:cs typeface="Times New Roman"/>
                        </a:rPr>
                        <a:t>Presentations 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October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2024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R="57658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00" dirty="0">
                        <a:latin typeface="Corbel"/>
                        <a:cs typeface="Corbel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17A1F-51AB-5338-9C23-66A4343002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10</a:t>
            </a:fld>
            <a:endParaRPr lang="en-US"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228600"/>
            <a:ext cx="3434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46429" y="990600"/>
            <a:ext cx="9899142" cy="55040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R. Indu and S. C. </a:t>
            </a:r>
            <a:r>
              <a:rPr lang="en-US" dirty="0" err="1"/>
              <a:t>Dimri</a:t>
            </a:r>
            <a:r>
              <a:rPr lang="en-US" dirty="0"/>
              <a:t>, "Detecting Spam E-mails with Content and Weight-Based Binomial Logistic Model," in Journal of Web Engineering, vol. 22, no. 7, pp. 939-959, October 2023, </a:t>
            </a:r>
            <a:r>
              <a:rPr lang="en-US" dirty="0" err="1"/>
              <a:t>doi</a:t>
            </a:r>
            <a:r>
              <a:rPr lang="en-US" dirty="0"/>
              <a:t>: 10.13052/jwe1540-9589.2271.</a:t>
            </a:r>
          </a:p>
          <a:p>
            <a:pPr marL="71564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N. Kumar, S. </a:t>
            </a:r>
            <a:r>
              <a:rPr lang="en-US" dirty="0" err="1"/>
              <a:t>Sonowal</a:t>
            </a:r>
            <a:r>
              <a:rPr lang="en-US" dirty="0"/>
              <a:t> and Nishant, "Email Spam Detection Using Machine Learning Algorithms," 2020 Second International Conference on Inventive Research in Computing Applications (ICIRCA), Coimbatore, India, 2020, pp. 108-113, </a:t>
            </a:r>
            <a:r>
              <a:rPr lang="en-US" dirty="0" err="1"/>
              <a:t>doi</a:t>
            </a:r>
            <a:r>
              <a:rPr lang="en-US" dirty="0"/>
              <a:t>: 10.1109/ICIRCA48905.2020.9183098. </a:t>
            </a:r>
          </a:p>
          <a:p>
            <a:pPr marL="715645" marR="31877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Natasha Sharma. (2018, May). Spam detection with logistic regression. </a:t>
            </a:r>
            <a:r>
              <a:rPr lang="en-US" i="1" dirty="0"/>
              <a:t>Towards Data Science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https://towardsdatascience.com/spam-detection-with-logistic-regression-23e3709e522</a:t>
            </a:r>
            <a:endParaRPr lang="en-US" dirty="0"/>
          </a:p>
          <a:p>
            <a:pPr marL="715645" marR="31877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716280" algn="l"/>
              </a:tabLst>
            </a:pPr>
            <a:r>
              <a:rPr lang="en-US" dirty="0"/>
              <a:t>Ellis C., &amp; </a:t>
            </a:r>
            <a:r>
              <a:rPr lang="en-US" dirty="0" err="1"/>
              <a:t>Brandl</a:t>
            </a:r>
            <a:r>
              <a:rPr lang="en-US" dirty="0"/>
              <a:t> R. (2023, October 19). </a:t>
            </a:r>
            <a:r>
              <a:rPr lang="en-US" i="1" dirty="0"/>
              <a:t>Spam statistics (2024): New data on junk email, AI scams &amp; phishing</a:t>
            </a:r>
            <a:r>
              <a:rPr lang="en-US" dirty="0"/>
              <a:t>. </a:t>
            </a:r>
            <a:r>
              <a:rPr lang="en-US" dirty="0" err="1"/>
              <a:t>EmailToolTester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https://www.emailtooltester.com/en/blog/spam-statistics/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0CB8D-1DF3-C051-B675-12356F5594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11</a:t>
            </a:fld>
            <a:endParaRPr lang="en-US"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002" y="955294"/>
            <a:ext cx="228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CONTENT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1308333" y="5987100"/>
            <a:ext cx="142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z="1000" spc="-5" dirty="0">
                <a:latin typeface="Corbel"/>
                <a:cs typeface="Corbel"/>
              </a:rPr>
              <a:t>2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2216911"/>
            <a:ext cx="4269740" cy="40286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Problem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Definition</a:t>
            </a:r>
            <a:endParaRPr sz="2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Objective of the Work</a:t>
            </a: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Feasibility Analysis </a:t>
            </a: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Tool Specification </a:t>
            </a:r>
            <a:endParaRPr sz="28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27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800" spc="-20" dirty="0">
                <a:latin typeface="Times New Roman"/>
                <a:cs typeface="Times New Roman"/>
              </a:rPr>
              <a:t>Methodology </a:t>
            </a:r>
            <a:endParaRPr lang="en-US" sz="2800" dirty="0">
              <a:latin typeface="Times New Roman"/>
              <a:cs typeface="Times New Roman"/>
            </a:endParaRPr>
          </a:p>
          <a:p>
            <a:pPr marL="299085" indent="-287020">
              <a:spcBef>
                <a:spcPts val="1275"/>
              </a:spcBef>
              <a:buClr>
                <a:srgbClr val="1286C3"/>
              </a:buClr>
              <a:buSzPct val="144642"/>
              <a:buFont typeface="Arial MT"/>
              <a:buChar char="•"/>
              <a:tabLst>
                <a:tab pos="2997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Reference </a:t>
            </a:r>
          </a:p>
          <a:p>
            <a:pPr marL="12065">
              <a:lnSpc>
                <a:spcPct val="100000"/>
              </a:lnSpc>
              <a:spcBef>
                <a:spcPts val="1275"/>
              </a:spcBef>
              <a:buClr>
                <a:srgbClr val="1286C3"/>
              </a:buClr>
              <a:buSzPct val="144642"/>
              <a:tabLst>
                <a:tab pos="299720" algn="l"/>
              </a:tabLst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76F15-4668-B9BB-39DD-4F29108CC2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6397" y="569416"/>
            <a:ext cx="583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PROBLEM</a:t>
            </a:r>
            <a:r>
              <a:rPr lang="en-US" spc="-70" dirty="0"/>
              <a:t> </a:t>
            </a:r>
            <a:r>
              <a:rPr lang="en-US" spc="-75" dirty="0"/>
              <a:t>DEFINITION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8333" y="5987100"/>
            <a:ext cx="142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z="1000" spc="-5" dirty="0">
                <a:latin typeface="Corbel"/>
                <a:cs typeface="Corbel"/>
              </a:rPr>
              <a:t>3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3CD0F-D27A-875E-21F0-CE377798DC56}"/>
              </a:ext>
            </a:extLst>
          </p:cNvPr>
          <p:cNvSpPr txBox="1"/>
          <p:nvPr/>
        </p:nvSpPr>
        <p:spPr>
          <a:xfrm>
            <a:off x="1600200" y="16764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Importance of Email: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/>
              <a:t>Email has become a fundamental tool in both personal and professional environments, facilitating communication, collaboration, and decision-making. 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/>
              <a:t>However proliferation of </a:t>
            </a:r>
            <a:r>
              <a:rPr lang="en-US" sz="2400" b="1" dirty="0"/>
              <a:t>spam emails</a:t>
            </a:r>
            <a:r>
              <a:rPr lang="en-US" sz="2400" dirty="0"/>
              <a:t> presents several challenges</a:t>
            </a:r>
          </a:p>
          <a:p>
            <a:endParaRPr lang="en-US" sz="2400" dirty="0"/>
          </a:p>
          <a:p>
            <a:r>
              <a:rPr lang="en-US" sz="2400" b="1" dirty="0"/>
              <a:t>Proliferation of Spam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u="sng" dirty="0"/>
              <a:t>What is Spam?: </a:t>
            </a:r>
            <a:r>
              <a:rPr lang="en-US" sz="2400" dirty="0"/>
              <a:t>Unsolicited emails, often sent in bulk, that can range from advertisements to malicious content.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dirty="0"/>
              <a:t>Volume: Over 50% of global email traffic consists of spam, according to recent studies.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B4CB2-4B69-A7F3-3AE8-4FF52B421F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7797" y="228600"/>
            <a:ext cx="5839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PROBLEM</a:t>
            </a:r>
            <a:r>
              <a:rPr lang="en-US" spc="-70" dirty="0"/>
              <a:t> </a:t>
            </a:r>
            <a:r>
              <a:rPr lang="en-US" spc="-75" dirty="0"/>
              <a:t>DEFINITION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8333" y="5987100"/>
            <a:ext cx="142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z="1000" spc="-5" dirty="0">
                <a:latin typeface="Corbel"/>
                <a:cs typeface="Corbel"/>
              </a:rPr>
              <a:t>4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3CD0F-D27A-875E-21F0-CE377798DC56}"/>
              </a:ext>
            </a:extLst>
          </p:cNvPr>
          <p:cNvSpPr txBox="1"/>
          <p:nvPr/>
        </p:nvSpPr>
        <p:spPr>
          <a:xfrm>
            <a:off x="1676400" y="1105287"/>
            <a:ext cx="85344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Challenges Posed by Spam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u="sng" dirty="0"/>
              <a:t>Reduced Productivity</a:t>
            </a:r>
            <a:r>
              <a:rPr lang="en-US" sz="2400" dirty="0"/>
              <a:t>: Users spend significant time sorting, identifying, and deleting spam from their inboxes, leading to loss of focus and efficiency.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u="sng" dirty="0"/>
              <a:t>Security Threats</a:t>
            </a:r>
            <a:r>
              <a:rPr lang="en-US" sz="2400" dirty="0"/>
              <a:t>: Spam often includes phishing links, malware attachments, or scams, putting personal data, financial information, and organizational security at risk.</a:t>
            </a:r>
          </a:p>
          <a:p>
            <a:endParaRPr lang="en-US" sz="2400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b="1" u="sng" dirty="0"/>
              <a:t>User Frustration</a:t>
            </a:r>
            <a:r>
              <a:rPr lang="en-US" sz="2400" dirty="0"/>
              <a:t>: Continuous encounters with spam can lead to frustration and a lack of trust in email as a reliable communication tool.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D075E-AC90-A43D-55B6-423B4570C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8225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7425" y="923290"/>
            <a:ext cx="8474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SIGNIFICA</a:t>
            </a:r>
            <a:r>
              <a:rPr spc="-20" dirty="0"/>
              <a:t>N</a:t>
            </a:r>
            <a:r>
              <a:rPr spc="-5" dirty="0"/>
              <a:t>CE</a:t>
            </a:r>
            <a:r>
              <a:rPr spc="45" dirty="0"/>
              <a:t> </a:t>
            </a:r>
            <a:r>
              <a:rPr spc="-5" dirty="0"/>
              <a:t>OF</a:t>
            </a:r>
            <a:r>
              <a:rPr spc="-229" dirty="0"/>
              <a:t> </a:t>
            </a:r>
            <a:r>
              <a:rPr spc="-5" dirty="0"/>
              <a:t>THE 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08333" y="5987100"/>
            <a:ext cx="14287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40"/>
              </a:lnSpc>
            </a:pPr>
            <a:fld id="{81D60167-4931-47E6-BA6A-407CBD079E47}" type="slidenum">
              <a:rPr sz="1000" spc="-5" dirty="0">
                <a:latin typeface="Corbel"/>
                <a:cs typeface="Corbel"/>
              </a:rPr>
              <a:t>5</a:t>
            </a:fld>
            <a:endParaRPr sz="1000">
              <a:latin typeface="Corbel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1713" y="2320311"/>
            <a:ext cx="9786620" cy="28886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99085" marR="317500" indent="-287020">
              <a:lnSpc>
                <a:spcPts val="2300"/>
              </a:lnSpc>
              <a:spcBef>
                <a:spcPts val="66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Time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Wastage</a:t>
            </a:r>
            <a:r>
              <a:rPr sz="2400" spc="-2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dirty="0">
                <a:latin typeface="Times New Roman"/>
                <a:cs typeface="Times New Roman"/>
              </a:rPr>
              <a:t> spend significant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spam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emails.</a:t>
            </a:r>
            <a:endParaRPr sz="2400" dirty="0">
              <a:latin typeface="Times New Roman"/>
              <a:cs typeface="Times New Roman"/>
            </a:endParaRPr>
          </a:p>
          <a:p>
            <a:pPr marL="299085" marR="827405" indent="-287020">
              <a:lnSpc>
                <a:spcPts val="230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Security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Risks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Spam </a:t>
            </a:r>
            <a:r>
              <a:rPr sz="2400" spc="-5" dirty="0">
                <a:latin typeface="Times New Roman"/>
                <a:cs typeface="Times New Roman"/>
              </a:rPr>
              <a:t>emails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phishing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malicious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attachments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compromise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0" dirty="0">
                <a:latin typeface="Times New Roman"/>
                <a:cs typeface="Times New Roman"/>
              </a:rPr>
              <a:t>security.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8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Resource </a:t>
            </a:r>
            <a:r>
              <a:rPr sz="2400" b="1" dirty="0">
                <a:latin typeface="Times New Roman"/>
                <a:cs typeface="Times New Roman"/>
              </a:rPr>
              <a:t>Consumption</a:t>
            </a:r>
            <a:r>
              <a:rPr sz="2400" dirty="0">
                <a:latin typeface="Times New Roman"/>
                <a:cs typeface="Times New Roman"/>
              </a:rPr>
              <a:t>: Handling and storing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volumes </a:t>
            </a:r>
            <a:r>
              <a:rPr sz="2400" dirty="0">
                <a:latin typeface="Times New Roman"/>
                <a:cs typeface="Times New Roman"/>
              </a:rPr>
              <a:t>of spam </a:t>
            </a:r>
            <a:r>
              <a:rPr sz="2400" spc="-5" dirty="0">
                <a:latin typeface="Times New Roman"/>
                <a:cs typeface="Times New Roman"/>
              </a:rPr>
              <a:t>emails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consume significant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resources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bandwidth.</a:t>
            </a:r>
          </a:p>
          <a:p>
            <a:pPr marL="299085" marR="410209" indent="-287020">
              <a:lnSpc>
                <a:spcPts val="2300"/>
              </a:lnSpc>
              <a:spcBef>
                <a:spcPts val="11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User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Frustration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Repeated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encounters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spam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emails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frustration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reduced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email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B40A6-F93F-6CDC-4A4F-07D2905662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5</a:t>
            </a:fld>
            <a:endParaRPr lang="en-US"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922F-028D-2FD5-05F3-1EEA38B0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428" y="914400"/>
            <a:ext cx="9899142" cy="5173724"/>
          </a:xfrm>
        </p:spPr>
        <p:txBody>
          <a:bodyPr/>
          <a:lstStyle/>
          <a:p>
            <a:r>
              <a:rPr lang="en-US" b="1" dirty="0"/>
              <a:t>ABSTRACT: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 communication is an integral part of both personal and professional interactions. However, the proliferation of spam emails presents a significant challenge, leading to reduced productivity and potential security threats. This project addresses the problem by developing a spam detection system using Logistic Regression, a machine learning algorithm well-suited for binary classification tasks.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step in the strategy is to gather a labelled dataset of emails that includes both spam and real (ham) emails. Text cleaning,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tokenisation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feature extraction are some of the preparation steps the data goes through to transform the unstructured email content into a format that can be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analysed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The performance of the model is then assessed by dividing the dataset into subsets for training and testing.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processed data is used to train a logistic regression model, which identifies the traits and patterns that set spam emails apart from real ones. The trained model is then used to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categorise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fresh, unseen emails as either spam or ham after attaining suitable results.</a:t>
            </a:r>
          </a:p>
          <a:p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0FF56-9CE6-EDF5-9F47-B3770FB90B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3317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DCAC-0E69-5CA7-EC08-DF4BE472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2281-FA87-0C5E-1336-49C3797CA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3600"/>
            <a:ext cx="9899142" cy="3323987"/>
          </a:xfrm>
        </p:spPr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/>
              <a:t>Develop a spam detection model using Logistic Regression to classify emails as spam or ham.</a:t>
            </a:r>
          </a:p>
          <a:p>
            <a:endParaRPr lang="en-US" b="1" dirty="0"/>
          </a:p>
          <a:p>
            <a:r>
              <a:rPr lang="en-US" b="1" dirty="0"/>
              <a:t>Specific Goals: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/>
              <a:t>  Preprocess Email Data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/>
              <a:t>  Train the Model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/>
              <a:t>  Evaluate and Validate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dirty="0"/>
              <a:t>  Deploy for Real-time Prediction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54221-7950-42D1-EAD2-E3839521EE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59498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7199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80" h="5329555">
                  <a:moveTo>
                    <a:pt x="1122426" y="0"/>
                  </a:moveTo>
                  <a:lnTo>
                    <a:pt x="868426" y="0"/>
                  </a:lnTo>
                  <a:lnTo>
                    <a:pt x="0" y="5286375"/>
                  </a:lnTo>
                  <a:lnTo>
                    <a:pt x="247650" y="532930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12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117600" h="5276850">
                  <a:moveTo>
                    <a:pt x="1117600" y="0"/>
                  </a:moveTo>
                  <a:lnTo>
                    <a:pt x="865187" y="0"/>
                  </a:lnTo>
                  <a:lnTo>
                    <a:pt x="0" y="5238750"/>
                  </a:lnTo>
                  <a:lnTo>
                    <a:pt x="249237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28725" h="1619250">
                  <a:moveTo>
                    <a:pt x="0" y="0"/>
                  </a:moveTo>
                  <a:lnTo>
                    <a:pt x="1174686" y="1619249"/>
                  </a:lnTo>
                  <a:lnTo>
                    <a:pt x="1228661" y="1619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99" y="5291201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974" y="1566799"/>
                  </a:lnTo>
                  <a:lnTo>
                    <a:pt x="1495425" y="156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199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2130425" h="1571625">
                  <a:moveTo>
                    <a:pt x="0" y="0"/>
                  </a:moveTo>
                  <a:lnTo>
                    <a:pt x="0" y="4699"/>
                  </a:lnTo>
                  <a:lnTo>
                    <a:pt x="1495425" y="1571624"/>
                  </a:lnTo>
                  <a:lnTo>
                    <a:pt x="2130425" y="1571624"/>
                  </a:lnTo>
                  <a:lnTo>
                    <a:pt x="247650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12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661" y="1619249"/>
                  </a:lnTo>
                  <a:lnTo>
                    <a:pt x="1695386" y="1619249"/>
                  </a:lnTo>
                  <a:lnTo>
                    <a:pt x="292100" y="95250"/>
                  </a:lnTo>
                  <a:lnTo>
                    <a:pt x="244475" y="42799"/>
                  </a:lnTo>
                  <a:lnTo>
                    <a:pt x="249237" y="42799"/>
                  </a:lnTo>
                  <a:lnTo>
                    <a:pt x="249237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0"/>
            <a:ext cx="12200255" cy="6866255"/>
            <a:chOff x="0" y="0"/>
            <a:chExt cx="12200255" cy="68662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813161" y="2902800"/>
              <a:ext cx="1219200" cy="421005"/>
            </a:xfrm>
            <a:custGeom>
              <a:avLst/>
              <a:gdLst/>
              <a:ahLst/>
              <a:cxnLst/>
              <a:rect l="l" t="t" r="r" b="b"/>
              <a:pathLst>
                <a:path w="1219200" h="421004">
                  <a:moveTo>
                    <a:pt x="1219200" y="0"/>
                  </a:moveTo>
                  <a:lnTo>
                    <a:pt x="0" y="0"/>
                  </a:lnTo>
                  <a:lnTo>
                    <a:pt x="0" y="420916"/>
                  </a:lnTo>
                  <a:lnTo>
                    <a:pt x="1219200" y="420916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13161" y="2902800"/>
              <a:ext cx="1219200" cy="421005"/>
            </a:xfrm>
            <a:custGeom>
              <a:avLst/>
              <a:gdLst/>
              <a:ahLst/>
              <a:cxnLst/>
              <a:rect l="l" t="t" r="r" b="b"/>
              <a:pathLst>
                <a:path w="1219200" h="421004">
                  <a:moveTo>
                    <a:pt x="0" y="420916"/>
                  </a:moveTo>
                  <a:lnTo>
                    <a:pt x="1219200" y="420916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420916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538839" y="6226632"/>
              <a:ext cx="653415" cy="631825"/>
            </a:xfrm>
            <a:custGeom>
              <a:avLst/>
              <a:gdLst/>
              <a:ahLst/>
              <a:cxnLst/>
              <a:rect l="l" t="t" r="r" b="b"/>
              <a:pathLst>
                <a:path w="653415" h="631825">
                  <a:moveTo>
                    <a:pt x="653148" y="0"/>
                  </a:moveTo>
                  <a:lnTo>
                    <a:pt x="0" y="0"/>
                  </a:lnTo>
                  <a:lnTo>
                    <a:pt x="0" y="631367"/>
                  </a:lnTo>
                  <a:lnTo>
                    <a:pt x="653148" y="631367"/>
                  </a:lnTo>
                  <a:lnTo>
                    <a:pt x="653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538839" y="6226632"/>
              <a:ext cx="653415" cy="631825"/>
            </a:xfrm>
            <a:custGeom>
              <a:avLst/>
              <a:gdLst/>
              <a:ahLst/>
              <a:cxnLst/>
              <a:rect l="l" t="t" r="r" b="b"/>
              <a:pathLst>
                <a:path w="653415" h="631825">
                  <a:moveTo>
                    <a:pt x="0" y="631367"/>
                  </a:moveTo>
                  <a:lnTo>
                    <a:pt x="653148" y="631367"/>
                  </a:lnTo>
                  <a:lnTo>
                    <a:pt x="653148" y="0"/>
                  </a:lnTo>
                  <a:lnTo>
                    <a:pt x="0" y="0"/>
                  </a:lnTo>
                  <a:lnTo>
                    <a:pt x="0" y="631367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F46BC6A-99C8-FD5B-63AC-64C07C8B7A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8</a:t>
            </a:fld>
            <a:endParaRPr lang="en-US"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96FC-1C81-E125-4FFD-8789F89F9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428" y="685800"/>
            <a:ext cx="9899142" cy="7017306"/>
          </a:xfrm>
        </p:spPr>
        <p:txBody>
          <a:bodyPr/>
          <a:lstStyle/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b="1" dirty="0"/>
              <a:t>DATA SOURCE</a:t>
            </a:r>
          </a:p>
          <a:p>
            <a:r>
              <a:rPr lang="en-US" dirty="0"/>
              <a:t>        Kaggle dataset</a:t>
            </a:r>
          </a:p>
          <a:p>
            <a:endParaRPr lang="en-US" dirty="0"/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b="1" dirty="0"/>
              <a:t>MODEL: LOGISTIC REGRESSION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b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Logistic Regression is inherently designed for binary classification tasks, where the goal is to predict one of two possible outcomes (e.g., spam vs. ham in email detection).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model calculates the probability of an instance belonging to a particular class, and based on a threshold (usually 0.5), it classifies the instance into one of the two classes.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Unlike linear regression, which predicts a continuous value, Logistic Regression predicts the probability that a given input belongs to the positive class.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This probabilistic output is particularly useful for classification problems because it allows for easy interpretation and decision-making.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B11E4-E46A-A938-9699-49C9363318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165">
              <a:lnSpc>
                <a:spcPts val="1040"/>
              </a:lnSpc>
            </a:pPr>
            <a:fld id="{81D60167-4931-47E6-BA6A-407CBD079E47}" type="slidenum">
              <a:rPr lang="en-US" spc="-5" smtClean="0"/>
              <a:t>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8621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885</Words>
  <Application>Microsoft Office PowerPoint</Application>
  <PresentationFormat>Widescreen</PresentationFormat>
  <Paragraphs>107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Corbel</vt:lpstr>
      <vt:lpstr>Courier New</vt:lpstr>
      <vt:lpstr>Times New Roman</vt:lpstr>
      <vt:lpstr>Office Theme</vt:lpstr>
      <vt:lpstr>PowerPoint Presentation</vt:lpstr>
      <vt:lpstr>CONTENT</vt:lpstr>
      <vt:lpstr>PROBLEM DEFINITION </vt:lpstr>
      <vt:lpstr>PROBLEM DEFINITION </vt:lpstr>
      <vt:lpstr>SIGNIFICANCE OF THE PROBLEM</vt:lpstr>
      <vt:lpstr>PowerPoint Presentation</vt:lpstr>
      <vt:lpstr>OBJECTIVES</vt:lpstr>
      <vt:lpstr>PowerPoint Presentation</vt:lpstr>
      <vt:lpstr>PowerPoint Presentation</vt:lpstr>
      <vt:lpstr>TIMELINE OF ACTIVITIES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Anand Sekhar PC</cp:lastModifiedBy>
  <cp:revision>8</cp:revision>
  <dcterms:created xsi:type="dcterms:W3CDTF">2024-08-08T05:50:16Z</dcterms:created>
  <dcterms:modified xsi:type="dcterms:W3CDTF">2024-09-26T14:52:45Z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2024-08-08T00:00:00Z</vt:filetime>
  </property>
</Properties>
</file>