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66" r:id="rId6"/>
    <p:sldId id="282" r:id="rId7"/>
    <p:sldId id="294" r:id="rId8"/>
    <p:sldId id="272" r:id="rId9"/>
    <p:sldId id="271" r:id="rId10"/>
    <p:sldId id="269" r:id="rId11"/>
    <p:sldId id="270" r:id="rId12"/>
    <p:sldId id="273" r:id="rId13"/>
    <p:sldId id="274" r:id="rId14"/>
    <p:sldId id="286" r:id="rId15"/>
    <p:sldId id="275" r:id="rId16"/>
    <p:sldId id="276" r:id="rId17"/>
    <p:sldId id="277" r:id="rId18"/>
    <p:sldId id="278" r:id="rId19"/>
    <p:sldId id="285" r:id="rId20"/>
    <p:sldId id="287" r:id="rId21"/>
    <p:sldId id="288" r:id="rId22"/>
    <p:sldId id="279" r:id="rId23"/>
    <p:sldId id="290" r:id="rId24"/>
    <p:sldId id="291" r:id="rId25"/>
    <p:sldId id="281" r:id="rId26"/>
    <p:sldId id="289" r:id="rId27"/>
    <p:sldId id="264" r:id="rId28"/>
    <p:sldId id="284" r:id="rId29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48920-DAC1-4E47-AD27-3C81D3E3D3D3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95C66C0-5935-4042-827E-99903A40EF7A}">
      <dgm:prSet phldrT="[Text]"/>
      <dgm:spPr/>
      <dgm:t>
        <a:bodyPr/>
        <a:lstStyle/>
        <a:p>
          <a:r>
            <a:rPr lang="en-US" dirty="0"/>
            <a:t>Data Collection and Preprocessing </a:t>
          </a:r>
        </a:p>
      </dgm:t>
    </dgm:pt>
    <dgm:pt modelId="{9E588157-77BF-4916-A660-6F8FA222C651}" type="parTrans" cxnId="{EADA6EF9-027F-49C5-BC32-639A85C6468D}">
      <dgm:prSet/>
      <dgm:spPr/>
      <dgm:t>
        <a:bodyPr/>
        <a:lstStyle/>
        <a:p>
          <a:endParaRPr lang="en-US"/>
        </a:p>
      </dgm:t>
    </dgm:pt>
    <dgm:pt modelId="{795011DF-7C2D-4BFD-AB4C-8EFD7B74C9D3}" type="sibTrans" cxnId="{EADA6EF9-027F-49C5-BC32-639A85C6468D}">
      <dgm:prSet/>
      <dgm:spPr/>
      <dgm:t>
        <a:bodyPr/>
        <a:lstStyle/>
        <a:p>
          <a:endParaRPr lang="en-US"/>
        </a:p>
      </dgm:t>
    </dgm:pt>
    <dgm:pt modelId="{4F14CB20-A77C-40D6-92F2-BF552527D9E5}">
      <dgm:prSet phldrT="[Text]"/>
      <dgm:spPr/>
      <dgm:t>
        <a:bodyPr/>
        <a:lstStyle/>
        <a:p>
          <a:r>
            <a:rPr lang="en-US" dirty="0"/>
            <a:t>Model Implementation </a:t>
          </a:r>
        </a:p>
      </dgm:t>
    </dgm:pt>
    <dgm:pt modelId="{8280992D-7E27-4C09-B3A5-4B7278BB6297}" type="parTrans" cxnId="{592ED322-65A1-4743-8F88-6A86AC39C90C}">
      <dgm:prSet/>
      <dgm:spPr/>
      <dgm:t>
        <a:bodyPr/>
        <a:lstStyle/>
        <a:p>
          <a:endParaRPr lang="en-US"/>
        </a:p>
      </dgm:t>
    </dgm:pt>
    <dgm:pt modelId="{41B34A5F-B0EC-44E7-A26D-20BC02510AFD}" type="sibTrans" cxnId="{592ED322-65A1-4743-8F88-6A86AC39C90C}">
      <dgm:prSet/>
      <dgm:spPr/>
      <dgm:t>
        <a:bodyPr/>
        <a:lstStyle/>
        <a:p>
          <a:endParaRPr lang="en-US"/>
        </a:p>
      </dgm:t>
    </dgm:pt>
    <dgm:pt modelId="{28CA5170-D863-41A1-B5BF-0DA4ED3CBE8C}">
      <dgm:prSet phldrT="[Text]"/>
      <dgm:spPr/>
      <dgm:t>
        <a:bodyPr/>
        <a:lstStyle/>
        <a:p>
          <a:r>
            <a:rPr lang="en-US" dirty="0"/>
            <a:t>Model Evaluation </a:t>
          </a:r>
        </a:p>
      </dgm:t>
    </dgm:pt>
    <dgm:pt modelId="{3F1D621E-05C2-41F8-8E38-C48204E43098}" type="parTrans" cxnId="{9968EDF8-289E-47C0-BD46-031D5A353F12}">
      <dgm:prSet/>
      <dgm:spPr/>
      <dgm:t>
        <a:bodyPr/>
        <a:lstStyle/>
        <a:p>
          <a:endParaRPr lang="en-US"/>
        </a:p>
      </dgm:t>
    </dgm:pt>
    <dgm:pt modelId="{DA526082-F230-46F9-AF5F-9533B04DB0C5}" type="sibTrans" cxnId="{9968EDF8-289E-47C0-BD46-031D5A353F12}">
      <dgm:prSet/>
      <dgm:spPr/>
      <dgm:t>
        <a:bodyPr/>
        <a:lstStyle/>
        <a:p>
          <a:endParaRPr lang="en-US"/>
        </a:p>
      </dgm:t>
    </dgm:pt>
    <dgm:pt modelId="{953DFA23-0B87-40CD-ADD0-1A25B331EE9B}" type="pres">
      <dgm:prSet presAssocID="{3B148920-DAC1-4E47-AD27-3C81D3E3D3D3}" presName="Name0" presStyleCnt="0">
        <dgm:presLayoutVars>
          <dgm:dir/>
          <dgm:resizeHandles val="exact"/>
        </dgm:presLayoutVars>
      </dgm:prSet>
      <dgm:spPr/>
    </dgm:pt>
    <dgm:pt modelId="{EF0FF260-53BA-4E49-81C1-A39F11D38D40}" type="pres">
      <dgm:prSet presAssocID="{C95C66C0-5935-4042-827E-99903A40EF7A}" presName="composite" presStyleCnt="0"/>
      <dgm:spPr/>
    </dgm:pt>
    <dgm:pt modelId="{678D17CD-09C6-40F3-BFC9-903DE754739B}" type="pres">
      <dgm:prSet presAssocID="{C95C66C0-5935-4042-827E-99903A40EF7A}" presName="bgChev" presStyleLbl="node1" presStyleIdx="0" presStyleCnt="3"/>
      <dgm:spPr/>
    </dgm:pt>
    <dgm:pt modelId="{A0197F75-A19B-4A89-8DEB-F595963047AE}" type="pres">
      <dgm:prSet presAssocID="{C95C66C0-5935-4042-827E-99903A40EF7A}" presName="txNode" presStyleLbl="fgAcc1" presStyleIdx="0" presStyleCnt="3">
        <dgm:presLayoutVars>
          <dgm:bulletEnabled val="1"/>
        </dgm:presLayoutVars>
      </dgm:prSet>
      <dgm:spPr/>
    </dgm:pt>
    <dgm:pt modelId="{2F54B65E-1908-4A0B-B958-74EACD0A952E}" type="pres">
      <dgm:prSet presAssocID="{795011DF-7C2D-4BFD-AB4C-8EFD7B74C9D3}" presName="compositeSpace" presStyleCnt="0"/>
      <dgm:spPr/>
    </dgm:pt>
    <dgm:pt modelId="{34E07167-91E2-4246-98BA-3882B2909EF3}" type="pres">
      <dgm:prSet presAssocID="{4F14CB20-A77C-40D6-92F2-BF552527D9E5}" presName="composite" presStyleCnt="0"/>
      <dgm:spPr/>
    </dgm:pt>
    <dgm:pt modelId="{18312761-ED18-4237-A492-63496F07B01A}" type="pres">
      <dgm:prSet presAssocID="{4F14CB20-A77C-40D6-92F2-BF552527D9E5}" presName="bgChev" presStyleLbl="node1" presStyleIdx="1" presStyleCnt="3"/>
      <dgm:spPr/>
    </dgm:pt>
    <dgm:pt modelId="{EC883C42-77FC-41E9-8EBA-6064CE5352F3}" type="pres">
      <dgm:prSet presAssocID="{4F14CB20-A77C-40D6-92F2-BF552527D9E5}" presName="txNode" presStyleLbl="fgAcc1" presStyleIdx="1" presStyleCnt="3">
        <dgm:presLayoutVars>
          <dgm:bulletEnabled val="1"/>
        </dgm:presLayoutVars>
      </dgm:prSet>
      <dgm:spPr/>
    </dgm:pt>
    <dgm:pt modelId="{FF0FA918-FEC1-4142-889E-B47762878C65}" type="pres">
      <dgm:prSet presAssocID="{41B34A5F-B0EC-44E7-A26D-20BC02510AFD}" presName="compositeSpace" presStyleCnt="0"/>
      <dgm:spPr/>
    </dgm:pt>
    <dgm:pt modelId="{3A12D8C9-35DC-4FDF-8154-87FA33EE9836}" type="pres">
      <dgm:prSet presAssocID="{28CA5170-D863-41A1-B5BF-0DA4ED3CBE8C}" presName="composite" presStyleCnt="0"/>
      <dgm:spPr/>
    </dgm:pt>
    <dgm:pt modelId="{2D659C83-28FC-4F75-B4FF-01AE1892C1DF}" type="pres">
      <dgm:prSet presAssocID="{28CA5170-D863-41A1-B5BF-0DA4ED3CBE8C}" presName="bgChev" presStyleLbl="node1" presStyleIdx="2" presStyleCnt="3"/>
      <dgm:spPr/>
    </dgm:pt>
    <dgm:pt modelId="{3672503C-08BB-42B3-B72C-BC4F21C1A268}" type="pres">
      <dgm:prSet presAssocID="{28CA5170-D863-41A1-B5BF-0DA4ED3CBE8C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C8003F03-2E1E-4C9B-AD75-03C2CE9D02EB}" type="presOf" srcId="{4F14CB20-A77C-40D6-92F2-BF552527D9E5}" destId="{EC883C42-77FC-41E9-8EBA-6064CE5352F3}" srcOrd="0" destOrd="0" presId="urn:microsoft.com/office/officeart/2005/8/layout/chevronAccent+Icon"/>
    <dgm:cxn modelId="{475AAA1E-1241-4185-AF40-2512CB10AC88}" type="presOf" srcId="{3B148920-DAC1-4E47-AD27-3C81D3E3D3D3}" destId="{953DFA23-0B87-40CD-ADD0-1A25B331EE9B}" srcOrd="0" destOrd="0" presId="urn:microsoft.com/office/officeart/2005/8/layout/chevronAccent+Icon"/>
    <dgm:cxn modelId="{592ED322-65A1-4743-8F88-6A86AC39C90C}" srcId="{3B148920-DAC1-4E47-AD27-3C81D3E3D3D3}" destId="{4F14CB20-A77C-40D6-92F2-BF552527D9E5}" srcOrd="1" destOrd="0" parTransId="{8280992D-7E27-4C09-B3A5-4B7278BB6297}" sibTransId="{41B34A5F-B0EC-44E7-A26D-20BC02510AFD}"/>
    <dgm:cxn modelId="{259EC3BB-D7BE-4EEB-8CE7-AACF2F65095B}" type="presOf" srcId="{C95C66C0-5935-4042-827E-99903A40EF7A}" destId="{A0197F75-A19B-4A89-8DEB-F595963047AE}" srcOrd="0" destOrd="0" presId="urn:microsoft.com/office/officeart/2005/8/layout/chevronAccent+Icon"/>
    <dgm:cxn modelId="{E76157CB-9503-48A6-9482-ACD65FD70229}" type="presOf" srcId="{28CA5170-D863-41A1-B5BF-0DA4ED3CBE8C}" destId="{3672503C-08BB-42B3-B72C-BC4F21C1A268}" srcOrd="0" destOrd="0" presId="urn:microsoft.com/office/officeart/2005/8/layout/chevronAccent+Icon"/>
    <dgm:cxn modelId="{9968EDF8-289E-47C0-BD46-031D5A353F12}" srcId="{3B148920-DAC1-4E47-AD27-3C81D3E3D3D3}" destId="{28CA5170-D863-41A1-B5BF-0DA4ED3CBE8C}" srcOrd="2" destOrd="0" parTransId="{3F1D621E-05C2-41F8-8E38-C48204E43098}" sibTransId="{DA526082-F230-46F9-AF5F-9533B04DB0C5}"/>
    <dgm:cxn modelId="{EADA6EF9-027F-49C5-BC32-639A85C6468D}" srcId="{3B148920-DAC1-4E47-AD27-3C81D3E3D3D3}" destId="{C95C66C0-5935-4042-827E-99903A40EF7A}" srcOrd="0" destOrd="0" parTransId="{9E588157-77BF-4916-A660-6F8FA222C651}" sibTransId="{795011DF-7C2D-4BFD-AB4C-8EFD7B74C9D3}"/>
    <dgm:cxn modelId="{A668E6A2-7FA7-4F59-89D3-A82880FCEC41}" type="presParOf" srcId="{953DFA23-0B87-40CD-ADD0-1A25B331EE9B}" destId="{EF0FF260-53BA-4E49-81C1-A39F11D38D40}" srcOrd="0" destOrd="0" presId="urn:microsoft.com/office/officeart/2005/8/layout/chevronAccent+Icon"/>
    <dgm:cxn modelId="{4DF7B9CD-0EB6-426A-8E47-D81308F2E94D}" type="presParOf" srcId="{EF0FF260-53BA-4E49-81C1-A39F11D38D40}" destId="{678D17CD-09C6-40F3-BFC9-903DE754739B}" srcOrd="0" destOrd="0" presId="urn:microsoft.com/office/officeart/2005/8/layout/chevronAccent+Icon"/>
    <dgm:cxn modelId="{FAE59EB7-CE6E-410D-B376-1075F3B7496C}" type="presParOf" srcId="{EF0FF260-53BA-4E49-81C1-A39F11D38D40}" destId="{A0197F75-A19B-4A89-8DEB-F595963047AE}" srcOrd="1" destOrd="0" presId="urn:microsoft.com/office/officeart/2005/8/layout/chevronAccent+Icon"/>
    <dgm:cxn modelId="{59014B0B-8F7A-4DC3-BCB3-838904B5F896}" type="presParOf" srcId="{953DFA23-0B87-40CD-ADD0-1A25B331EE9B}" destId="{2F54B65E-1908-4A0B-B958-74EACD0A952E}" srcOrd="1" destOrd="0" presId="urn:microsoft.com/office/officeart/2005/8/layout/chevronAccent+Icon"/>
    <dgm:cxn modelId="{2998C21F-2D7F-444A-A639-0EBC3CCE1A61}" type="presParOf" srcId="{953DFA23-0B87-40CD-ADD0-1A25B331EE9B}" destId="{34E07167-91E2-4246-98BA-3882B2909EF3}" srcOrd="2" destOrd="0" presId="urn:microsoft.com/office/officeart/2005/8/layout/chevronAccent+Icon"/>
    <dgm:cxn modelId="{72083AD9-F5E1-4060-B852-151331462F82}" type="presParOf" srcId="{34E07167-91E2-4246-98BA-3882B2909EF3}" destId="{18312761-ED18-4237-A492-63496F07B01A}" srcOrd="0" destOrd="0" presId="urn:microsoft.com/office/officeart/2005/8/layout/chevronAccent+Icon"/>
    <dgm:cxn modelId="{DCCF6ADE-50BA-473C-ACF3-33DD1892ECF9}" type="presParOf" srcId="{34E07167-91E2-4246-98BA-3882B2909EF3}" destId="{EC883C42-77FC-41E9-8EBA-6064CE5352F3}" srcOrd="1" destOrd="0" presId="urn:microsoft.com/office/officeart/2005/8/layout/chevronAccent+Icon"/>
    <dgm:cxn modelId="{7A6602B2-7FD3-481D-AF18-854D4A54FA00}" type="presParOf" srcId="{953DFA23-0B87-40CD-ADD0-1A25B331EE9B}" destId="{FF0FA918-FEC1-4142-889E-B47762878C65}" srcOrd="3" destOrd="0" presId="urn:microsoft.com/office/officeart/2005/8/layout/chevronAccent+Icon"/>
    <dgm:cxn modelId="{9D5772C1-7890-4DB6-9A3E-1115E1427B74}" type="presParOf" srcId="{953DFA23-0B87-40CD-ADD0-1A25B331EE9B}" destId="{3A12D8C9-35DC-4FDF-8154-87FA33EE9836}" srcOrd="4" destOrd="0" presId="urn:microsoft.com/office/officeart/2005/8/layout/chevronAccent+Icon"/>
    <dgm:cxn modelId="{A87C14C6-B3CC-4CCA-BDFA-8F29B402DB44}" type="presParOf" srcId="{3A12D8C9-35DC-4FDF-8154-87FA33EE9836}" destId="{2D659C83-28FC-4F75-B4FF-01AE1892C1DF}" srcOrd="0" destOrd="0" presId="urn:microsoft.com/office/officeart/2005/8/layout/chevronAccent+Icon"/>
    <dgm:cxn modelId="{0640B17F-777C-4884-B7EF-B3FF6A350414}" type="presParOf" srcId="{3A12D8C9-35DC-4FDF-8154-87FA33EE9836}" destId="{3672503C-08BB-42B3-B72C-BC4F21C1A26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17CD-09C6-40F3-BFC9-903DE754739B}">
      <dsp:nvSpPr>
        <dsp:cNvPr id="0" name=""/>
        <dsp:cNvSpPr/>
      </dsp:nvSpPr>
      <dsp:spPr>
        <a:xfrm>
          <a:off x="1154" y="2292931"/>
          <a:ext cx="2901702" cy="11200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7F75-A19B-4A89-8DEB-F595963047AE}">
      <dsp:nvSpPr>
        <dsp:cNvPr id="0" name=""/>
        <dsp:cNvSpPr/>
      </dsp:nvSpPr>
      <dsp:spPr>
        <a:xfrm>
          <a:off x="774942" y="2572945"/>
          <a:ext cx="2450326" cy="112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 and Preprocessing </a:t>
          </a:r>
        </a:p>
      </dsp:txBody>
      <dsp:txXfrm>
        <a:off x="807747" y="2605750"/>
        <a:ext cx="2384716" cy="1054447"/>
      </dsp:txXfrm>
    </dsp:sp>
    <dsp:sp modelId="{18312761-ED18-4237-A492-63496F07B01A}">
      <dsp:nvSpPr>
        <dsp:cNvPr id="0" name=""/>
        <dsp:cNvSpPr/>
      </dsp:nvSpPr>
      <dsp:spPr>
        <a:xfrm>
          <a:off x="3315543" y="2292931"/>
          <a:ext cx="2901702" cy="11200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83C42-77FC-41E9-8EBA-6064CE5352F3}">
      <dsp:nvSpPr>
        <dsp:cNvPr id="0" name=""/>
        <dsp:cNvSpPr/>
      </dsp:nvSpPr>
      <dsp:spPr>
        <a:xfrm>
          <a:off x="4089330" y="2572945"/>
          <a:ext cx="2450326" cy="112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Implementation </a:t>
          </a:r>
        </a:p>
      </dsp:txBody>
      <dsp:txXfrm>
        <a:off x="4122135" y="2605750"/>
        <a:ext cx="2384716" cy="1054447"/>
      </dsp:txXfrm>
    </dsp:sp>
    <dsp:sp modelId="{2D659C83-28FC-4F75-B4FF-01AE1892C1DF}">
      <dsp:nvSpPr>
        <dsp:cNvPr id="0" name=""/>
        <dsp:cNvSpPr/>
      </dsp:nvSpPr>
      <dsp:spPr>
        <a:xfrm>
          <a:off x="6629932" y="2292931"/>
          <a:ext cx="2901702" cy="11200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2503C-08BB-42B3-B72C-BC4F21C1A268}">
      <dsp:nvSpPr>
        <dsp:cNvPr id="0" name=""/>
        <dsp:cNvSpPr/>
      </dsp:nvSpPr>
      <dsp:spPr>
        <a:xfrm>
          <a:off x="7403719" y="2572945"/>
          <a:ext cx="2450326" cy="112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Evaluation </a:t>
          </a:r>
        </a:p>
      </dsp:txBody>
      <dsp:txXfrm>
        <a:off x="7436524" y="2605750"/>
        <a:ext cx="2384716" cy="105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9B15-8226-49C3-AF46-94C3A90DE31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5885-470A-4377-81FF-00D35F24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62D67-732B-BC9D-F577-7542CBDB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525C8-66E6-29C9-1A9A-E71381B7C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C4C84-2937-80AD-EC7A-F9C3AC9DB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CD5C-57CA-E3AD-31BD-D9B9080AF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79AE0-FFF0-EE22-BA15-8F42912C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E40D2-2256-F2E2-D987-40516EC8A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C0CFF-9734-3FCD-B46A-B9E9EDFF2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E5E8-E5D9-C905-509E-CCA29807D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E9DF8-1FA8-FB9A-D052-C5212DCD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12E07-F9E6-19BF-DE6F-04CE877E6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E8FAD-731C-460B-FEC3-B2630B784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2549-47A0-A7E9-FEFD-B2249C51C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7FB6-C0DE-C9C3-60CB-567BE4D49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EFB1B-EE7E-C1CB-F060-A416BABE2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D0E64-A2CF-3095-D19B-6FBAA0834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74D0-C779-5190-1838-3B6257E4D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0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708E-C683-4578-9333-6E2E054BA14E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EE0E-26A1-48EA-8D6B-5E8EB1B4937C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B126-0D1B-4CB1-B39A-E956558CF3FA}" type="datetime1">
              <a:rPr lang="en-US" smtClean="0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40A9-1C70-4911-A70D-85CCE317215F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4023-52D8-4D9F-913D-74A57EE9BBD4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199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199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199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6397" y="1215593"/>
            <a:ext cx="58392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28" y="3037459"/>
            <a:ext cx="9899142" cy="163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1251" y="6003254"/>
            <a:ext cx="9493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899D-15C6-474B-9943-F0C32E9610EC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6809" y="5987100"/>
            <a:ext cx="14287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95400" cy="6781800"/>
            <a:chOff x="546100" y="0"/>
            <a:chExt cx="5015230" cy="6858000"/>
          </a:xfrm>
        </p:grpSpPr>
        <p:sp>
          <p:nvSpPr>
            <p:cNvPr id="3" name="object 3"/>
            <p:cNvSpPr/>
            <p:nvPr/>
          </p:nvSpPr>
          <p:spPr>
            <a:xfrm>
              <a:off x="984250" y="0"/>
              <a:ext cx="1062990" cy="2778125"/>
            </a:xfrm>
            <a:custGeom>
              <a:avLst/>
              <a:gdLst/>
              <a:ahLst/>
              <a:cxnLst/>
              <a:rect l="l" t="t" r="r" b="b"/>
              <a:pathLst>
                <a:path w="1062989" h="2778125">
                  <a:moveTo>
                    <a:pt x="1062399" y="0"/>
                  </a:moveTo>
                  <a:lnTo>
                    <a:pt x="681401" y="0"/>
                  </a:lnTo>
                  <a:lnTo>
                    <a:pt x="0" y="2687574"/>
                  </a:lnTo>
                  <a:lnTo>
                    <a:pt x="357124" y="2778125"/>
                  </a:lnTo>
                  <a:lnTo>
                    <a:pt x="1062399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100" y="0"/>
              <a:ext cx="1034415" cy="2668905"/>
            </a:xfrm>
            <a:custGeom>
              <a:avLst/>
              <a:gdLst/>
              <a:ahLst/>
              <a:cxnLst/>
              <a:rect l="l" t="t" r="r" b="b"/>
              <a:pathLst>
                <a:path w="1034415" h="2668905">
                  <a:moveTo>
                    <a:pt x="1033826" y="0"/>
                  </a:moveTo>
                  <a:lnTo>
                    <a:pt x="651243" y="0"/>
                  </a:lnTo>
                  <a:lnTo>
                    <a:pt x="0" y="2578100"/>
                  </a:lnTo>
                  <a:lnTo>
                    <a:pt x="347662" y="2663825"/>
                  </a:lnTo>
                  <a:lnTo>
                    <a:pt x="357187" y="2668524"/>
                  </a:lnTo>
                  <a:lnTo>
                    <a:pt x="10338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100" y="2582798"/>
              <a:ext cx="2694305" cy="4275455"/>
            </a:xfrm>
            <a:custGeom>
              <a:avLst/>
              <a:gdLst/>
              <a:ahLst/>
              <a:cxnLst/>
              <a:rect l="l" t="t" r="r" b="b"/>
              <a:pathLst>
                <a:path w="2694305" h="4275455">
                  <a:moveTo>
                    <a:pt x="0" y="0"/>
                  </a:moveTo>
                  <a:lnTo>
                    <a:pt x="2574925" y="4275200"/>
                  </a:lnTo>
                  <a:lnTo>
                    <a:pt x="2693924" y="427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12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337" y="4165599"/>
                  </a:lnTo>
                  <a:lnTo>
                    <a:pt x="3332162" y="4165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4250" y="2687573"/>
              <a:ext cx="4577080" cy="4170679"/>
            </a:xfrm>
            <a:custGeom>
              <a:avLst/>
              <a:gdLst/>
              <a:ahLst/>
              <a:cxnLst/>
              <a:rect l="l" t="t" r="r" b="b"/>
              <a:pathLst>
                <a:path w="4577080" h="4170679">
                  <a:moveTo>
                    <a:pt x="0" y="0"/>
                  </a:moveTo>
                  <a:lnTo>
                    <a:pt x="4762" y="4825"/>
                  </a:lnTo>
                  <a:lnTo>
                    <a:pt x="3336925" y="4170425"/>
                  </a:lnTo>
                  <a:lnTo>
                    <a:pt x="4576699" y="4170425"/>
                  </a:lnTo>
                  <a:lnTo>
                    <a:pt x="357124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899"/>
                  </a:lnTo>
                  <a:lnTo>
                    <a:pt x="3584575" y="4279899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87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5390" y="1778923"/>
            <a:ext cx="77031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EM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r>
              <a:rPr sz="4400" b="1" spc="-5" dirty="0">
                <a:latin typeface="Times New Roman"/>
                <a:cs typeface="Times New Roman"/>
              </a:rPr>
              <a:t>IL</a:t>
            </a:r>
            <a:r>
              <a:rPr sz="4400" b="1" spc="-30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</a:t>
            </a:r>
            <a:r>
              <a:rPr sz="4400" b="1" spc="-370" dirty="0">
                <a:latin typeface="Times New Roman"/>
                <a:cs typeface="Times New Roman"/>
              </a:rPr>
              <a:t>P</a:t>
            </a:r>
            <a:r>
              <a:rPr sz="4400" b="1" spc="-5" dirty="0">
                <a:latin typeface="Times New Roman"/>
                <a:cs typeface="Times New Roman"/>
              </a:rPr>
              <a:t>AM</a:t>
            </a:r>
            <a:r>
              <a:rPr sz="4400" b="1" spc="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DE</a:t>
            </a:r>
            <a:r>
              <a:rPr sz="4400" b="1" spc="5" dirty="0">
                <a:latin typeface="Times New Roman"/>
                <a:cs typeface="Times New Roman"/>
              </a:rPr>
              <a:t>T</a:t>
            </a:r>
            <a:r>
              <a:rPr sz="4400" b="1" dirty="0">
                <a:latin typeface="Times New Roman"/>
                <a:cs typeface="Times New Roman"/>
              </a:rPr>
              <a:t>EC</a:t>
            </a:r>
            <a:r>
              <a:rPr sz="4400" b="1" spc="5" dirty="0">
                <a:latin typeface="Times New Roman"/>
                <a:cs typeface="Times New Roman"/>
              </a:rPr>
              <a:t>T</a:t>
            </a:r>
            <a:r>
              <a:rPr sz="4400" b="1" spc="-5" dirty="0">
                <a:latin typeface="Times New Roman"/>
                <a:cs typeface="Times New Roman"/>
              </a:rPr>
              <a:t>ION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9800" y="3554730"/>
            <a:ext cx="1993900" cy="23266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u="sng" spc="-5" dirty="0">
                <a:latin typeface="Times New Roman"/>
                <a:cs typeface="Times New Roman"/>
              </a:rPr>
              <a:t>GROUP</a:t>
            </a:r>
            <a:r>
              <a:rPr sz="2100" u="sng" spc="-114" dirty="0">
                <a:latin typeface="Times New Roman"/>
                <a:cs typeface="Times New Roman"/>
              </a:rPr>
              <a:t> </a:t>
            </a:r>
            <a:r>
              <a:rPr sz="2100" u="sng" spc="-5" dirty="0">
                <a:latin typeface="Times New Roman"/>
                <a:cs typeface="Times New Roman"/>
              </a:rPr>
              <a:t>NO:5</a:t>
            </a:r>
            <a:endParaRPr sz="2100" u="sng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100" dirty="0">
                <a:latin typeface="Times New Roman"/>
                <a:cs typeface="Times New Roman"/>
              </a:rPr>
              <a:t>Anand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Sekhar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</a:p>
          <a:p>
            <a:pPr marL="12700" marR="321310">
              <a:lnSpc>
                <a:spcPct val="143800"/>
              </a:lnSpc>
            </a:pPr>
            <a:r>
              <a:rPr sz="2100" spc="-5" dirty="0">
                <a:latin typeface="Times New Roman"/>
                <a:cs typeface="Times New Roman"/>
              </a:rPr>
              <a:t>Arya</a:t>
            </a:r>
            <a:r>
              <a:rPr sz="2100" spc="5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Dhrisya 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Archana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27D0E-C4C1-17E9-C356-9D967C3C97F5}"/>
              </a:ext>
            </a:extLst>
          </p:cNvPr>
          <p:cNvSpPr txBox="1"/>
          <p:nvPr/>
        </p:nvSpPr>
        <p:spPr>
          <a:xfrm>
            <a:off x="677378" y="3554730"/>
            <a:ext cx="3332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:-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V K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FCB8CB-9D06-B7A5-2788-3A3D087721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1"/>
            <a:ext cx="6934200" cy="609599"/>
          </a:xfrm>
        </p:spPr>
        <p:txBody>
          <a:bodyPr/>
          <a:lstStyle/>
          <a:p>
            <a:pPr algn="ctr"/>
            <a:r>
              <a:rPr lang="en-US" spc="-5" dirty="0"/>
              <a:t>FEASIBILITY ANALYSIS</a:t>
            </a:r>
            <a:br>
              <a:rPr lang="en-US" spc="-5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371600"/>
            <a:ext cx="10668000" cy="3385542"/>
          </a:xfrm>
        </p:spPr>
        <p:txBody>
          <a:bodyPr/>
          <a:lstStyle/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open-source tools and datasets, ensuring minimal development costs.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Resource Consumption: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algorithms are computationally inexpensive, making them feasible for deployment on standard machines.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8699A-061E-3A2E-1A00-2A86CD8779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6458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615553"/>
          </a:xfrm>
        </p:spPr>
        <p:txBody>
          <a:bodyPr/>
          <a:lstStyle/>
          <a:p>
            <a:r>
              <a:rPr lang="en-US" dirty="0"/>
              <a:t>TOOL SPECIFICATION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822067"/>
            <a:ext cx="1036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 for its rich ecosystem of libraries tailored for machine learning and data analysis, as well as ease of use.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Libraries and Tools: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support for large, multi-dimensional arrays and matrices, along with a wide collection of high-level mathematical functions to operate on these arrays. Used for numerical operations and efficient data manipulation.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lang="en-US" alt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data manipulation and analysis. It provides data structures like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essential for handling tabular data (e.g., email datasets in CSV format).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DD164-F10C-D25D-234C-93CF3D3B58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60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615553"/>
          </a:xfrm>
        </p:spPr>
        <p:txBody>
          <a:bodyPr/>
          <a:lstStyle/>
          <a:p>
            <a:r>
              <a:rPr lang="en-US" dirty="0"/>
              <a:t>TOOL SPECIFICATION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155008"/>
            <a:ext cx="10363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Libraries and 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to split data into training and testing sets.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evaluating the model's classification performance by comparing predicted vs actual values.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kumimoji="0" lang="en-US" altLang="en-US" sz="24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24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summary of the main classification metrics: precision, recall, F1-score, and support for each class in a classification task.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067D1-49D2-0E40-F36A-2CAE30034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4382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615553"/>
          </a:xfrm>
        </p:spPr>
        <p:txBody>
          <a:bodyPr/>
          <a:lstStyle/>
          <a:p>
            <a:r>
              <a:rPr lang="en-US" dirty="0"/>
              <a:t>TOOL SPECIFICATION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126867"/>
            <a:ext cx="10363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 Libraries and Tools:</a:t>
            </a:r>
          </a:p>
          <a:p>
            <a:pPr marL="804672" indent="-347472" algn="just" rtl="0" eaLnBrk="0" fontAlgn="base" hangingPunct="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90204" pitchFamily="34" charset="0"/>
              <a:buChar char="•"/>
            </a:pPr>
            <a:r>
              <a:rPr lang="en-US" i="0" u="sng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TfidfVectorizer</a:t>
            </a:r>
            <a:r>
              <a:rPr lang="en-US" i="0" u="sng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</a:t>
            </a:r>
            <a:r>
              <a:rPr lang="en-US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Converts text data into numerical feature vectors using the TF-IDF (Term Frequency-Inverse Document Frequency) .This will transform email content into a format suitable for the Logistic Regression model.</a:t>
            </a:r>
            <a:endParaRPr lang="en-US" dirty="0">
              <a:effectLst/>
            </a:endParaRPr>
          </a:p>
          <a:p>
            <a:pPr marL="804672" indent="-347472" algn="just" rtl="0" eaLnBrk="0" fontAlgn="base" hangingPunct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i="0" u="sng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StandardScaler</a:t>
            </a:r>
            <a:r>
              <a:rPr lang="en-US" i="0" u="sng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Normalizes the feature data to ensure that all features contribute equally to the model, especially useful for Logistic Regression.</a:t>
            </a:r>
            <a:endParaRPr lang="en-US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Environment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Preferred for interactive coding, allowing you to write, test, and visualize code incrementally. It’s great for experimenting with models and debugging.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73CD9-7A2C-01CC-C2FA-509B633223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4068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971F2-7E61-316D-50B1-75E26C87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0EB8-B884-E455-16D1-D6A9FECE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615553"/>
          </a:xfrm>
        </p:spPr>
        <p:txBody>
          <a:bodyPr/>
          <a:lstStyle/>
          <a:p>
            <a:r>
              <a:rPr lang="en-US" dirty="0"/>
              <a:t>TOOL SPECIFICATION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CB7799-1137-56BD-89B9-2300030F1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96200"/>
            <a:ext cx="10363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data set “ mail_data.csv “ was taken from Kaggle.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5572 emails.</a:t>
            </a:r>
            <a:endParaRPr kumimoji="0" lang="en-US" altLang="en-US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contains email messages with labels indicating whether they are spam or ham.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endParaRPr kumimoji="0" lang="en-US" altLang="en-US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  <a:defRPr/>
            </a:pPr>
            <a:r>
              <a:rPr kumimoji="0" lang="en-US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has two features </a:t>
            </a: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/>
            </a:pPr>
            <a:r>
              <a:rPr kumimoji="0" lang="en-US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Category: Label indicating if the email is spam or ham </a:t>
            </a: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/>
            </a:pPr>
            <a:r>
              <a:rPr kumimoji="0" lang="en-US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Message: Content of the email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7A227-D93B-6A0B-B606-148165CFBC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003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61555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D7F20-6634-6E90-6CA5-BD53E543A3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15</a:t>
            </a:fld>
            <a:endParaRPr lang="en-US" spc="-5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69807B1-8EC6-3DE5-4A36-01D4335B6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402849"/>
              </p:ext>
            </p:extLst>
          </p:nvPr>
        </p:nvGraphicFramePr>
        <p:xfrm>
          <a:off x="2031999" y="719666"/>
          <a:ext cx="9855201" cy="5985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30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1"/>
            <a:ext cx="10515600" cy="1219200"/>
          </a:xfrm>
        </p:spPr>
        <p:txBody>
          <a:bodyPr/>
          <a:lstStyle/>
          <a:p>
            <a:r>
              <a:rPr lang="en-US" dirty="0"/>
              <a:t>METHODOLOGY - DATA COLLECTION AND PREPROCESSING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194516"/>
            <a:ext cx="10363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email messages with labels indicating whether they are spam or ham.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two features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Label indicating if the email is spam or ham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Message:Content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email message.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mail_data.csv into a Pandas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Replaced null values with an empty string.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spam labels to 0 and ham labels to 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E9DD0-239B-D043-E52D-0445413652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6789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61555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531385"/>
            <a:ext cx="10363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and Label Separation: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(X): Email messages (text content).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Labels (Y): Binary labels (0 for spam, 1 for ham).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80% Training Data, 20% Testing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Feature Extraction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text into numerical feature vectors.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English stop words and converted text to lowercase.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vectorization on both training and testing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EAA06-AABC-2204-DA62-E7FED4450B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4621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10210800" cy="1231106"/>
          </a:xfrm>
        </p:spPr>
        <p:txBody>
          <a:bodyPr/>
          <a:lstStyle/>
          <a:p>
            <a:r>
              <a:rPr lang="en-US" dirty="0"/>
              <a:t>METHODOLOGY - MODEL IMPLEMENTATION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402378"/>
            <a:ext cx="10363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Model: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Implementation: Implemented from scratch using gradient descent to update weights and bias based on the model’s predictions.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Sigmoid Activation Function: Used to convert the output into a probability between 0 and 1, and classify emails as spam (1) or ham (0).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Model: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Implementation: Developed using the formula for calculating conditional probabilities based on the occurrence of words in spam vs. ham emails.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Smoothing: Applied to avoid zero probabilities for unseen words.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B21E6-7CBF-80A4-9462-A2B6BB0FF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2182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3587-D78B-791F-B761-5F1CD67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C32F-922D-4ABF-422F-735DEFCB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10210800" cy="1231106"/>
          </a:xfrm>
        </p:spPr>
        <p:txBody>
          <a:bodyPr/>
          <a:lstStyle/>
          <a:p>
            <a:r>
              <a:rPr lang="en-US" dirty="0"/>
              <a:t>METHODOLOGY - MODEL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864838-6822-078E-1BFA-D82565E67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451935"/>
            <a:ext cx="103632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Logistic Regression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Logistic Regression builds on the initial logistic regression model, addressing its limitations by introducing feature scaling and improving model structure for better performance on text data.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 – </a:t>
            </a:r>
            <a:r>
              <a:rPr kumimoji="0" lang="en-US" altLang="en-US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Scaling?: Logistic Regression is sensitive to the magnitude of input features. In the initial implementation, TF-IDF features had widely varying scales, affecting convergence speed and performance.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cales features to have zero mean and unit variance.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each feature contributes equally to the model’s predictions, leading to faster convergence and better results.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2EEFE-4759-B4FF-CACC-BE625F30D5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8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299" y="533400"/>
            <a:ext cx="25273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2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4877" y="1447800"/>
            <a:ext cx="4269740" cy="52674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Definition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Objective of the Work</a:t>
            </a:r>
          </a:p>
          <a:p>
            <a:pPr marL="299085" indent="-287020"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Literature Review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Feasibility Analysis </a:t>
            </a: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Tool Specification 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27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Methodology </a:t>
            </a:r>
          </a:p>
          <a:p>
            <a:pPr marL="299085" indent="-287020">
              <a:spcBef>
                <a:spcPts val="127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Results and Insights</a:t>
            </a:r>
          </a:p>
          <a:p>
            <a:pPr marL="299085" indent="-287020">
              <a:spcBef>
                <a:spcPts val="127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Conclusion </a:t>
            </a:r>
          </a:p>
          <a:p>
            <a:pPr marL="299085" indent="-287020">
              <a:spcBef>
                <a:spcPts val="127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Reference </a:t>
            </a:r>
          </a:p>
          <a:p>
            <a:pPr marL="12065">
              <a:lnSpc>
                <a:spcPct val="100000"/>
              </a:lnSpc>
              <a:spcBef>
                <a:spcPts val="1275"/>
              </a:spcBef>
              <a:buClr>
                <a:srgbClr val="1286C3"/>
              </a:buClr>
              <a:buSzPct val="144642"/>
              <a:tabLst>
                <a:tab pos="299720" algn="l"/>
              </a:tabLst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EC089-E6BE-FF33-5171-0072D6487E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AA621-CE28-15BB-EC13-0DE55921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DBF-0532-AD0F-3C8E-75CA66EE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10210800" cy="1231106"/>
          </a:xfrm>
        </p:spPr>
        <p:txBody>
          <a:bodyPr/>
          <a:lstStyle/>
          <a:p>
            <a:r>
              <a:rPr lang="en-US" dirty="0"/>
              <a:t>METHODOLOGY - MODEL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4A1170-A98C-6F5A-B6EB-606149D92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307306"/>
            <a:ext cx="103632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Results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both the Logistic Regression and Naive Bayes models, we tuned hyperparameters to find the best-performing configurations. Hyperparameter tuning improves model accuracy by optimizing critical parameters such as learning rate and No of iteration for Logistic Regression and smoothing factor (alpha) for Naive Bayes.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3AA64-2ECD-26C6-6F4D-E2593A4520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20</a:t>
            </a:fld>
            <a:endParaRPr lang="en-US" spc="-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02526D-9371-D859-3104-100583A12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12451"/>
              </p:ext>
            </p:extLst>
          </p:nvPr>
        </p:nvGraphicFramePr>
        <p:xfrm>
          <a:off x="2743200" y="3750607"/>
          <a:ext cx="8127999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27738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99803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720224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Naive Bayes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7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382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3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8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2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5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4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53ED6-082D-7548-8E0E-34D638F4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782E-CF8D-B015-8DE1-E1A92ADD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10210800" cy="1231106"/>
          </a:xfrm>
        </p:spPr>
        <p:txBody>
          <a:bodyPr/>
          <a:lstStyle/>
          <a:p>
            <a:r>
              <a:rPr lang="en-US" dirty="0"/>
              <a:t>METHODOLOGY - MODEL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876E7-C2BF-630C-4A8F-27D63664B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8973" y="1328088"/>
            <a:ext cx="10363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Results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C1177-B877-2971-2FDA-2527C2127E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21</a:t>
            </a:fld>
            <a:endParaRPr lang="en-US" spc="-5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3F50D4-BECE-DC2D-1D50-3CFB9B15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91233"/>
              </p:ext>
            </p:extLst>
          </p:nvPr>
        </p:nvGraphicFramePr>
        <p:xfrm>
          <a:off x="1610591" y="194564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769813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1562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38975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761434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Logistic Regression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7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3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97.58%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98.30%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98.74%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98.83%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7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98.74%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0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98.57%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98.65%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8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98.74%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98.48%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67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9400"/>
            <a:ext cx="10134600" cy="838200"/>
          </a:xfrm>
        </p:spPr>
        <p:txBody>
          <a:bodyPr/>
          <a:lstStyle/>
          <a:p>
            <a:pPr algn="l" rtl="0"/>
            <a:r>
              <a:rPr lang="en-US" dirty="0"/>
              <a:t>METHODOLOGY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8582" y="1447800"/>
            <a:ext cx="10363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The percentage of correctly classified emails (spam and ham).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The proportion of predicted spam emails that are actually spam.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The proportion of actual spam emails correctly identified by the model.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Score: A balance between precision and recall.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E5118-925F-89CA-40E8-E008A283BD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1401" y="6019800"/>
            <a:ext cx="2482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0858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9F12-9CA1-F687-CE7D-5C756AA5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F561-F64C-7526-5897-6E84CEED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9400"/>
            <a:ext cx="10134600" cy="838200"/>
          </a:xfrm>
        </p:spPr>
        <p:txBody>
          <a:bodyPr/>
          <a:lstStyle/>
          <a:p>
            <a:pPr algn="l" rtl="0"/>
            <a:r>
              <a:rPr lang="en-US" dirty="0"/>
              <a:t>METHODOLOGY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D57E54-5A5E-359D-FF9D-918D4E785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62100" y="956398"/>
            <a:ext cx="10363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Logistic Regression: Showed reasonable accuracy but needed improvement.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Bayes: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higher accuracy than initial logistic model. 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gave better accuracy  tha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imported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from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learn.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only gave accuracy score of 98.39%, while custom model gave accuracy score of 98.65%.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5F3E8-2D4A-C8B8-B1D6-3913AF0976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1401" y="6019800"/>
            <a:ext cx="2482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304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A74A2-B876-6919-9E9D-B27FB5B9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298F-DD37-EE72-A140-396990DB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9400"/>
            <a:ext cx="10134600" cy="838200"/>
          </a:xfrm>
        </p:spPr>
        <p:txBody>
          <a:bodyPr/>
          <a:lstStyle/>
          <a:p>
            <a:pPr algn="l" rtl="0"/>
            <a:r>
              <a:rPr lang="en-US" dirty="0"/>
              <a:t>METHODOLOGY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4A8642-6766-8343-AE0F-C37137474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62100" y="956398"/>
            <a:ext cx="10363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Logistic Regression: 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highest accuracy after applying feature scaling, balancing precision and recall. 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gave higher accuracy than Imported Logistic Regression Model from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learn.</a:t>
            </a:r>
          </a:p>
          <a:p>
            <a:pPr marL="8001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 model only gave accuracy score of 97.49%, while custom model gave accuracy score of 98.83%.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2C7C3-627C-EF39-FE77-081D7BEBB4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1401" y="6019800"/>
            <a:ext cx="2482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056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5839205" cy="1231106"/>
          </a:xfrm>
        </p:spPr>
        <p:txBody>
          <a:bodyPr/>
          <a:lstStyle/>
          <a:p>
            <a:pPr algn="ctr"/>
            <a:r>
              <a:rPr lang="en-US" dirty="0"/>
              <a:t>RESULTS AND INSIGHTS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538645"/>
            <a:ext cx="10363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logistic Regression model performed better than Naïve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Bayers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  <a:r>
              <a:rPr lang="en-US" dirty="0"/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lang="en-US" dirty="0"/>
              <a:t>The use of </a:t>
            </a:r>
            <a:r>
              <a:rPr lang="en-US" dirty="0" err="1"/>
              <a:t>StandardScaler</a:t>
            </a:r>
            <a:r>
              <a:rPr lang="en-US" dirty="0"/>
              <a:t> improved the model's convergence and predictive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err="1"/>
              <a:t>chieved</a:t>
            </a:r>
            <a:r>
              <a:rPr lang="en-US" dirty="0"/>
              <a:t> a good balance of precision and recall, resulting in higher overall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CB16E-10EF-8E6F-FB6F-F1D07DA00C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5943600"/>
            <a:ext cx="172084" cy="1959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25</a:t>
            </a:fld>
            <a:endParaRPr lang="en-US"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3D0E8-DF0F-4DD7-A984-59D004C4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5" y="3870107"/>
            <a:ext cx="5125165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6F6B9-D2AA-6F7E-B3B9-3EDA22465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873571"/>
            <a:ext cx="5039428" cy="24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1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D1A8-DF7B-6BFE-EFC7-81A16C810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4D2C-4D8A-CF52-6F84-C3A6A7FF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97" y="228600"/>
            <a:ext cx="5839205" cy="615553"/>
          </a:xfrm>
        </p:spPr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0C26A-B9FC-8D5B-4086-1FF393BC1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907977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implemented two models for email spam detection: Logistic Regression and Naive Bayes.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Logistic Regression emerged as the best-performing model in terms of accuracy and balanced precision-recall metrics.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2428B-2D97-6770-9C97-B08694118C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5943600"/>
            <a:ext cx="172084" cy="1959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0623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228600"/>
            <a:ext cx="3434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6428" y="990600"/>
            <a:ext cx="10588371" cy="6355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R. Indu and S. C. </a:t>
            </a:r>
            <a:r>
              <a:rPr lang="en-US" dirty="0" err="1"/>
              <a:t>Dimri</a:t>
            </a:r>
            <a:r>
              <a:rPr lang="en-US" dirty="0"/>
              <a:t>, "Detecting Spam E-mails with Content and Weight-Based Binomial Logistic Model," in Journal of Web Engineering, vol. 22, no. 7, pp. 939-959, October 2023, </a:t>
            </a:r>
            <a:r>
              <a:rPr lang="en-US" dirty="0" err="1"/>
              <a:t>doi</a:t>
            </a:r>
            <a:r>
              <a:rPr lang="en-US" dirty="0"/>
              <a:t>: 10.13052/jwe1540-9589.2271.</a:t>
            </a:r>
          </a:p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N. Kumar, S. </a:t>
            </a:r>
            <a:r>
              <a:rPr lang="en-US" dirty="0" err="1"/>
              <a:t>Sonowal</a:t>
            </a:r>
            <a:r>
              <a:rPr lang="en-US" dirty="0"/>
              <a:t> and Nishant, "Email Spam Detection Using Machine Learning Algorithms," 2020 Second International Conference on Inventive Research in Computing Applications (ICIRCA), Coimbatore, India, 2020, pp. 108-113, </a:t>
            </a:r>
            <a:r>
              <a:rPr lang="en-US" dirty="0" err="1"/>
              <a:t>doi</a:t>
            </a:r>
            <a:r>
              <a:rPr lang="en-US" dirty="0"/>
              <a:t>: 10.1109/ICIRCA48905.2020.9183098.</a:t>
            </a:r>
          </a:p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 L. S. S. A, Y. S. V and N. </a:t>
            </a:r>
            <a:r>
              <a:rPr lang="en-US" dirty="0" err="1"/>
              <a:t>Jayapandian</a:t>
            </a:r>
            <a:r>
              <a:rPr lang="en-US" dirty="0"/>
              <a:t>, "Machine Learning Based Spam E-Mail Detection Using Logistic Regression Algorithm," 2023 IEEE International Conference on ICT in Business Industry &amp; Government (ICTBIG), Indore, India, 2023, pp. 1-6, </a:t>
            </a:r>
            <a:r>
              <a:rPr lang="en-US" dirty="0" err="1"/>
              <a:t>doi</a:t>
            </a:r>
            <a:r>
              <a:rPr lang="en-US" dirty="0"/>
              <a:t>: 10.1109/ICTBIG59752.2023.10455970. </a:t>
            </a:r>
          </a:p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P. N and P. </a:t>
            </a:r>
            <a:r>
              <a:rPr lang="en-US" dirty="0" err="1"/>
              <a:t>Jayarekha</a:t>
            </a:r>
            <a:r>
              <a:rPr lang="en-US" dirty="0"/>
              <a:t>, "Efficient Spam Email Classification Using Machine Learning Algorithms," 2023 7th International Conference on Computation System and Information Technology for Sustainable Solutions (CSITSS), Bangalore, India, 2023, pp. 1-6, </a:t>
            </a:r>
            <a:r>
              <a:rPr lang="en-US" dirty="0" err="1"/>
              <a:t>doi</a:t>
            </a:r>
            <a:r>
              <a:rPr lang="en-US" dirty="0"/>
              <a:t>: 10.1109/CSITSS60515.2023.10334171.</a:t>
            </a:r>
          </a:p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endParaRPr lang="en-US" dirty="0"/>
          </a:p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2E697-AC34-C487-BF60-EC938D76A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1" y="6019800"/>
            <a:ext cx="172084" cy="1197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27</a:t>
            </a:fld>
            <a:endParaRPr lang="en-US"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827E-7C2B-DF97-1D7C-16CECF8395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1401" y="5987100"/>
            <a:ext cx="248284" cy="1524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28</a:t>
            </a:fld>
            <a:endParaRPr lang="en-US"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673CA-1B01-8B11-A536-230475DF017B}"/>
              </a:ext>
            </a:extLst>
          </p:cNvPr>
          <p:cNvSpPr txBox="1"/>
          <p:nvPr/>
        </p:nvSpPr>
        <p:spPr>
          <a:xfrm>
            <a:off x="3581400" y="2321004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40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397" y="569416"/>
            <a:ext cx="58392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PROBLEM</a:t>
            </a:r>
            <a:r>
              <a:rPr lang="en-US" spc="-70" dirty="0"/>
              <a:t> </a:t>
            </a:r>
            <a:r>
              <a:rPr lang="en-US" spc="-75" dirty="0"/>
              <a:t>DEFINITION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3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3CD0F-D27A-875E-21F0-CE377798DC56}"/>
              </a:ext>
            </a:extLst>
          </p:cNvPr>
          <p:cNvSpPr txBox="1"/>
          <p:nvPr/>
        </p:nvSpPr>
        <p:spPr>
          <a:xfrm>
            <a:off x="1828798" y="1462785"/>
            <a:ext cx="98298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Email: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has become a fundamental tool in both personal and professional environments, facilitating communication, collaboration, and decision-making. 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proliferation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presents several challenges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Proliferation of Spam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Spam?: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Unsolicited emails, often sent in bulk, that can range from advertisements to malicious content.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Volume: Over 50% of global email traffic consists of spam, according to recent studies.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4C9DE-426E-D484-2DF0-4711D7BBD6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7797" y="228600"/>
            <a:ext cx="583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PROBLEM</a:t>
            </a:r>
            <a:r>
              <a:rPr lang="en-US" spc="-70" dirty="0"/>
              <a:t> </a:t>
            </a:r>
            <a:r>
              <a:rPr lang="en-US" spc="-75" dirty="0"/>
              <a:t>DEFINITION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4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3CD0F-D27A-875E-21F0-CE377798DC56}"/>
              </a:ext>
            </a:extLst>
          </p:cNvPr>
          <p:cNvSpPr txBox="1"/>
          <p:nvPr/>
        </p:nvSpPr>
        <p:spPr>
          <a:xfrm>
            <a:off x="1676400" y="1105287"/>
            <a:ext cx="9982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Posed by Spam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Productivity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spend significant time sorting, identifying, and deleting spam from their inboxes, leading to loss of focus and efficiency.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Spam often includes phishing links, malware attachments, or scams, putting personal data, financial information, and organizational security at risk.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Frustration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encounters with spam can lead to frustration and a lack of trust in email as a reliable communication tool.</a:t>
            </a:r>
          </a:p>
          <a:p>
            <a:pPr algn="just"/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BE00C-9B5A-079E-A908-91B6681289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8225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DCAC-0E69-5CA7-EC08-DF4BE472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97" y="152400"/>
            <a:ext cx="5839205" cy="1231106"/>
          </a:xfrm>
        </p:spPr>
        <p:txBody>
          <a:bodyPr/>
          <a:lstStyle/>
          <a:p>
            <a:pPr algn="ctr"/>
            <a:r>
              <a:rPr lang="en-US" dirty="0"/>
              <a:t>OBJECTIVES OF THE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2281-FA87-0C5E-1336-49C3797C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68137"/>
            <a:ext cx="10515600" cy="5333999"/>
          </a:xfrm>
        </p:spPr>
        <p:txBody>
          <a:bodyPr/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spam detection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individuals or organizations who want to build their own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email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Goals: 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Spam Detection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machine learning-based solution to classify emails as spam or ham.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Email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prepare the email data for analysis.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Evaluate the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labeled datasets for training and test the model to measure accuracy and performance.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adjust model parameters to improve accuracy and reduce false positives and negatives.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05316-4341-EF38-7352-D23FF17E7E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9498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30FB-4E0C-B92A-64D4-DBCA00A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52400"/>
            <a:ext cx="5839205" cy="635000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63A6A-EE6E-ACBB-6AE8-B498E1D4CA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00800"/>
            <a:ext cx="219075" cy="762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6</a:t>
            </a:fld>
            <a:endParaRPr lang="en-US" spc="-5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12761C-A92B-6BD2-7274-4AC62CD39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53353"/>
              </p:ext>
            </p:extLst>
          </p:nvPr>
        </p:nvGraphicFramePr>
        <p:xfrm>
          <a:off x="152400" y="925830"/>
          <a:ext cx="11887200" cy="593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257266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296867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8170478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5792428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424991208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9450"/>
                  </a:ext>
                </a:extLst>
              </a:tr>
              <a:tr h="245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Spam Email Classification Using Machine Learning 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Pallavi N </a:t>
                      </a:r>
                    </a:p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P. </a:t>
                      </a:r>
                      <a:r>
                        <a:rPr lang="en-IN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Jayarekha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IN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Applied multiple classifiers including Decision Tree, Random Forest, and Logistic Regression on a Kaggle dataset.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pre-processing (removing stop words and special characters).Comparative analysis using metrics like accuracy, RMSE, MAE, etc. 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 outperformed other models, showing its robustness in spam email classification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9987"/>
                  </a:ext>
                </a:extLst>
              </a:tr>
              <a:tr h="3083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 Spam Email Detection Using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Livia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Shreenithi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 A</a:t>
                      </a:r>
                    </a:p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Yougandar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 V</a:t>
                      </a:r>
                    </a:p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Jayapandian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Logistic Regression for binary classification of spam and non-spam emails.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Extracted features from email content (word frequencies, header data).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Logistic Regression with other classifiers like Naïve Bayes and SVM.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demonstrated competitive performance, excelling in accuracy and interpretability. Emphasis on future exploration of ensemble methods and deep learning to enhance detection accuracy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2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35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B15D6-5057-1885-1382-4E2A77F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C46E-7C1E-C6EF-AED2-D6D2167B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52400"/>
            <a:ext cx="5839205" cy="635000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A153-FD3D-7229-530F-F0946B4C87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00800"/>
            <a:ext cx="219075" cy="76200"/>
          </a:xfrm>
        </p:spPr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7</a:t>
            </a:fld>
            <a:endParaRPr lang="en-US" spc="-5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6E5FB2-B14F-9205-97CE-A6E8DF826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24027"/>
              </p:ext>
            </p:extLst>
          </p:nvPr>
        </p:nvGraphicFramePr>
        <p:xfrm>
          <a:off x="76200" y="747741"/>
          <a:ext cx="11811000" cy="61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257266143"/>
                    </a:ext>
                  </a:extLst>
                </a:gridCol>
                <a:gridCol w="1417380">
                  <a:extLst>
                    <a:ext uri="{9D8B030D-6E8A-4147-A177-3AD203B41FA5}">
                      <a16:colId xmlns:a16="http://schemas.microsoft.com/office/drawing/2014/main" val="3729686722"/>
                    </a:ext>
                  </a:extLst>
                </a:gridCol>
                <a:gridCol w="2562605">
                  <a:extLst>
                    <a:ext uri="{9D8B030D-6E8A-4147-A177-3AD203B41FA5}">
                      <a16:colId xmlns:a16="http://schemas.microsoft.com/office/drawing/2014/main" val="38170478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45792428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4249912080"/>
                    </a:ext>
                  </a:extLst>
                </a:gridCol>
              </a:tblGrid>
              <a:tr h="345156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9450"/>
                  </a:ext>
                </a:extLst>
              </a:tr>
              <a:tr h="26749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Spam Detection Using Machine Learning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Nikhil Kumar</a:t>
                      </a:r>
                    </a:p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Sanket</a:t>
                      </a:r>
                      <a:r>
                        <a:rPr lang="en-IN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Sonowal</a:t>
                      </a:r>
                      <a:endParaRPr lang="en-IN" sz="18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Tested various algorithms: Naïve Bayes, SVM, Decision Tree, Random Forest, and K-Nearest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Neighbour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 collected from Kaggle with pre-processing techniques like tokenization and Bag of Words.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 and Random Forest exhibited the best precision and accuracy. 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Ensemble methods like bagging and boosting showed enhanced performance, particularly in reducing variance.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endParaRPr lang="en-US" sz="18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9987"/>
                  </a:ext>
                </a:extLst>
              </a:tr>
              <a:tr h="2909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Spam E-mails with Content and Weight-Based Binomial Logistic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Richa Indu </a:t>
                      </a:r>
                    </a:p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Sushil Chandra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Dimri</a:t>
                      </a:r>
                      <a:endParaRPr lang="en-US" sz="18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Emphasized a binomial logistic model focusing on word frequency and content-based analysis.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with classical algorithms like Logistic Regression and Naïve Bayes.</a:t>
                      </a:r>
                    </a:p>
                    <a:p>
                      <a:pPr marL="285750" indent="-285750" algn="just">
                        <a:buFont typeface="Arial" panose="020B060402020209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performed well in identifying spam patterns, with scope for improvements using deeper feature extraction methods​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2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8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1"/>
            <a:ext cx="6934200" cy="609599"/>
          </a:xfrm>
        </p:spPr>
        <p:txBody>
          <a:bodyPr/>
          <a:lstStyle/>
          <a:p>
            <a:pPr algn="ctr"/>
            <a:r>
              <a:rPr lang="en-US" spc="-5" dirty="0"/>
              <a:t>FEASIBILITY ANALYSIS</a:t>
            </a:r>
            <a:br>
              <a:rPr lang="en-US" spc="-5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371600"/>
            <a:ext cx="10668000" cy="3016210"/>
          </a:xfrm>
        </p:spPr>
        <p:txBody>
          <a:bodyPr/>
          <a:lstStyle/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Naive Bayes are well-suited for binary classification tasks like spam detection.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such as Scikit-learn provide robust implementations of these algorithms.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F7505-C836-659B-371F-7D9F83D8F2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110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1"/>
            <a:ext cx="6934200" cy="609599"/>
          </a:xfrm>
        </p:spPr>
        <p:txBody>
          <a:bodyPr/>
          <a:lstStyle/>
          <a:p>
            <a:pPr algn="ctr"/>
            <a:r>
              <a:rPr lang="en-US" spc="-5" dirty="0"/>
              <a:t>FEASIBILITY ANALYSIS</a:t>
            </a:r>
            <a:br>
              <a:rPr lang="en-US" spc="-5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295400"/>
            <a:ext cx="10668000" cy="3754874"/>
          </a:xfrm>
        </p:spPr>
        <p:txBody>
          <a:bodyPr/>
          <a:lstStyle/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Implementation: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can be implemented efficiently using available datasets and tools.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 easily maintainable and scalable for larger datasets or real-time integration.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8EE3-9BAA-DA9E-C52F-8474D3ABDD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6036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2103</Words>
  <Application>Microsoft Office PowerPoint</Application>
  <PresentationFormat>Widescreen</PresentationFormat>
  <Paragraphs>347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Calibri</vt:lpstr>
      <vt:lpstr>Corbel</vt:lpstr>
      <vt:lpstr>Times New Roman</vt:lpstr>
      <vt:lpstr>Office Theme</vt:lpstr>
      <vt:lpstr>PowerPoint Presentation</vt:lpstr>
      <vt:lpstr>CONTENT</vt:lpstr>
      <vt:lpstr>PROBLEM DEFINITION </vt:lpstr>
      <vt:lpstr>PROBLEM DEFINITION </vt:lpstr>
      <vt:lpstr>OBJECTIVES OF THE WORK</vt:lpstr>
      <vt:lpstr>LITERATURE REVIEW</vt:lpstr>
      <vt:lpstr>LITERATURE REVIEW</vt:lpstr>
      <vt:lpstr>FEASIBILITY ANALYSIS </vt:lpstr>
      <vt:lpstr>FEASIBILITY ANALYSIS </vt:lpstr>
      <vt:lpstr>FEASIBILITY ANALYSIS </vt:lpstr>
      <vt:lpstr>TOOL SPECIFICATION</vt:lpstr>
      <vt:lpstr>TOOL SPECIFICATION</vt:lpstr>
      <vt:lpstr>TOOL SPECIFICATION</vt:lpstr>
      <vt:lpstr>TOOL SPECIFICATION</vt:lpstr>
      <vt:lpstr>METHODOLOGY</vt:lpstr>
      <vt:lpstr>METHODOLOGY - DATA COLLECTION AND PREPROCESSING</vt:lpstr>
      <vt:lpstr>METHODOLOGY</vt:lpstr>
      <vt:lpstr>METHODOLOGY - MODEL IMPLEMENTATION</vt:lpstr>
      <vt:lpstr>METHODOLOGY - MODEL IMPLEMENTATION</vt:lpstr>
      <vt:lpstr>METHODOLOGY - MODEL IMPLEMENTATION</vt:lpstr>
      <vt:lpstr>METHODOLOGY - MODEL IMPLEMENTATION</vt:lpstr>
      <vt:lpstr>METHODOLOGY - MODEL EVALUATION </vt:lpstr>
      <vt:lpstr>METHODOLOGY - MODEL EVALUATION </vt:lpstr>
      <vt:lpstr>METHODOLOGY - MODEL EVALUATION </vt:lpstr>
      <vt:lpstr>RESULTS AND INSIGHTS 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Anand Sekhar PC</cp:lastModifiedBy>
  <cp:revision>20</cp:revision>
  <dcterms:created xsi:type="dcterms:W3CDTF">2024-08-08T05:50:16Z</dcterms:created>
  <dcterms:modified xsi:type="dcterms:W3CDTF">2024-11-05T18:25:25Z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2024-08-08T00:00:00Z</vt:filetime>
  </property>
</Properties>
</file>