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8" r:id="rId8"/>
    <p:sldId id="282" r:id="rId9"/>
    <p:sldId id="272" r:id="rId10"/>
    <p:sldId id="284" r:id="rId11"/>
    <p:sldId id="283"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326" autoAdjust="0"/>
  </p:normalViewPr>
  <p:slideViewPr>
    <p:cSldViewPr snapToGrid="0">
      <p:cViewPr varScale="1">
        <p:scale>
          <a:sx n="81" d="100"/>
          <a:sy n="81" d="100"/>
        </p:scale>
        <p:origin x="744" y="62"/>
      </p:cViewPr>
      <p:guideLst/>
    </p:cSldViewPr>
  </p:slideViewPr>
  <p:outlineViewPr>
    <p:cViewPr>
      <p:scale>
        <a:sx n="33" d="100"/>
        <a:sy n="33" d="100"/>
      </p:scale>
      <p:origin x="0" y="-30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FF702B-9FF3-471B-A407-8E27D65DE8B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322107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FF702B-9FF3-471B-A407-8E27D65DE8B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419820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FF702B-9FF3-471B-A407-8E27D65DE8B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165838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FF702B-9FF3-471B-A407-8E27D65DE8B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66FB-EEA2-4B32-A10D-F97B62C95DB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8940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FF702B-9FF3-471B-A407-8E27D65DE8B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228798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FF702B-9FF3-471B-A407-8E27D65DE8BB}"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2963112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FF702B-9FF3-471B-A407-8E27D65DE8BB}"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2581823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F702B-9FF3-471B-A407-8E27D65DE8B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1157334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F702B-9FF3-471B-A407-8E27D65DE8B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23217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F702B-9FF3-471B-A407-8E27D65DE8B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229629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FF702B-9FF3-471B-A407-8E27D65DE8B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123550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FF702B-9FF3-471B-A407-8E27D65DE8B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1590797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FF702B-9FF3-471B-A407-8E27D65DE8BB}" type="datetimeFigureOut">
              <a:rPr lang="en-IN" smtClean="0"/>
              <a:t>19-12-2021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44214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FF702B-9FF3-471B-A407-8E27D65DE8BB}"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277245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F702B-9FF3-471B-A407-8E27D65DE8BB}" type="datetimeFigureOut">
              <a:rPr lang="en-IN" smtClean="0"/>
              <a:t>19-12-2021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271976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FF702B-9FF3-471B-A407-8E27D65DE8B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2878158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FF702B-9FF3-471B-A407-8E27D65DE8B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66FB-EEA2-4B32-A10D-F97B62C95DB5}" type="slidenum">
              <a:rPr lang="en-IN" smtClean="0"/>
              <a:t>‹#›</a:t>
            </a:fld>
            <a:endParaRPr lang="en-IN"/>
          </a:p>
        </p:txBody>
      </p:sp>
    </p:spTree>
    <p:extLst>
      <p:ext uri="{BB962C8B-B14F-4D97-AF65-F5344CB8AC3E}">
        <p14:creationId xmlns:p14="http://schemas.microsoft.com/office/powerpoint/2010/main" val="158727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FFF702B-9FF3-471B-A407-8E27D65DE8BB}" type="datetimeFigureOut">
              <a:rPr lang="en-IN" smtClean="0"/>
              <a:t>19-12-2021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A866FB-EEA2-4B32-A10D-F97B62C95DB5}" type="slidenum">
              <a:rPr lang="en-IN" smtClean="0"/>
              <a:t>‹#›</a:t>
            </a:fld>
            <a:endParaRPr lang="en-IN"/>
          </a:p>
        </p:txBody>
      </p:sp>
    </p:spTree>
    <p:extLst>
      <p:ext uri="{BB962C8B-B14F-4D97-AF65-F5344CB8AC3E}">
        <p14:creationId xmlns:p14="http://schemas.microsoft.com/office/powerpoint/2010/main" val="21724474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D119-4CB1-426C-81C6-38BA628E8092}"/>
              </a:ext>
            </a:extLst>
          </p:cNvPr>
          <p:cNvSpPr>
            <a:spLocks noGrp="1"/>
          </p:cNvSpPr>
          <p:nvPr>
            <p:ph type="ctrTitle"/>
          </p:nvPr>
        </p:nvSpPr>
        <p:spPr>
          <a:xfrm>
            <a:off x="1370693" y="1595194"/>
            <a:ext cx="9440034" cy="1828801"/>
          </a:xfrm>
        </p:spPr>
        <p:txBody>
          <a:bodyPr/>
          <a:lstStyle/>
          <a:p>
            <a:r>
              <a:rPr lang="en-US" dirty="0"/>
              <a:t>Handwriting Recognition</a:t>
            </a:r>
            <a:endParaRPr lang="en-IN" dirty="0"/>
          </a:p>
        </p:txBody>
      </p:sp>
      <p:sp>
        <p:nvSpPr>
          <p:cNvPr id="7" name="Subtitle 6">
            <a:extLst>
              <a:ext uri="{FF2B5EF4-FFF2-40B4-BE49-F238E27FC236}">
                <a16:creationId xmlns:a16="http://schemas.microsoft.com/office/drawing/2014/main" id="{5EC51381-7FBB-4FC4-8909-CB205B92A0E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528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A4B8-82F7-4772-BF0C-8113CD475B6A}"/>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93C37422-C491-4873-97B4-44FDA870FCBD}"/>
              </a:ext>
            </a:extLst>
          </p:cNvPr>
          <p:cNvSpPr>
            <a:spLocks noGrp="1"/>
          </p:cNvSpPr>
          <p:nvPr>
            <p:ph idx="1"/>
          </p:nvPr>
        </p:nvSpPr>
        <p:spPr/>
        <p:txBody>
          <a:bodyPr/>
          <a:lstStyle/>
          <a:p>
            <a:pPr algn="just"/>
            <a:r>
              <a:rPr lang="en-US" dirty="0"/>
              <a:t>Tejassingh Patoi-19BAI10087</a:t>
            </a:r>
          </a:p>
          <a:p>
            <a:pPr algn="just"/>
            <a:r>
              <a:rPr lang="en-US" dirty="0"/>
              <a:t>Anand Sinha -19BAI10104</a:t>
            </a:r>
          </a:p>
          <a:p>
            <a:pPr algn="just"/>
            <a:r>
              <a:rPr lang="en-US" dirty="0"/>
              <a:t>Mansi </a:t>
            </a:r>
            <a:r>
              <a:rPr lang="en-US" dirty="0" err="1"/>
              <a:t>Shrivastav</a:t>
            </a:r>
            <a:r>
              <a:rPr lang="en-US" dirty="0"/>
              <a:t>- 19BAI10175</a:t>
            </a:r>
          </a:p>
          <a:p>
            <a:pPr algn="just"/>
            <a:r>
              <a:rPr lang="en-US" dirty="0" err="1"/>
              <a:t>Mandavi</a:t>
            </a:r>
            <a:r>
              <a:rPr lang="en-US" dirty="0"/>
              <a:t> Pandey- 19BAI10133</a:t>
            </a:r>
            <a:endParaRPr lang="en-IN" dirty="0"/>
          </a:p>
        </p:txBody>
      </p:sp>
    </p:spTree>
    <p:extLst>
      <p:ext uri="{BB962C8B-B14F-4D97-AF65-F5344CB8AC3E}">
        <p14:creationId xmlns:p14="http://schemas.microsoft.com/office/powerpoint/2010/main" val="168979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DF96-8D74-4998-B035-FFA5EC9A23B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DE80E46-3066-4B68-8F31-7A0A5EC95D56}"/>
              </a:ext>
            </a:extLst>
          </p:cNvPr>
          <p:cNvSpPr>
            <a:spLocks noGrp="1"/>
          </p:cNvSpPr>
          <p:nvPr>
            <p:ph idx="1"/>
          </p:nvPr>
        </p:nvSpPr>
        <p:spPr/>
        <p:txBody>
          <a:bodyPr/>
          <a:lstStyle/>
          <a:p>
            <a:pPr algn="just"/>
            <a:r>
              <a:rPr lang="en-US" dirty="0">
                <a:latin typeface="Rockwell" panose="02060603020205020403" pitchFamily="18" charset="0"/>
              </a:rPr>
              <a:t>A Machine Learning algorithm to recognize and convert handwritten text to digital text.</a:t>
            </a:r>
          </a:p>
          <a:p>
            <a:pPr algn="just"/>
            <a:r>
              <a:rPr lang="en-US" dirty="0">
                <a:latin typeface="Rockwell" panose="02060603020205020403" pitchFamily="18" charset="0"/>
              </a:rPr>
              <a:t>We are using the MNIST Dataset of handwritten digits</a:t>
            </a:r>
          </a:p>
        </p:txBody>
      </p:sp>
      <p:pic>
        <p:nvPicPr>
          <p:cNvPr id="6" name="Picture 5">
            <a:extLst>
              <a:ext uri="{FF2B5EF4-FFF2-40B4-BE49-F238E27FC236}">
                <a16:creationId xmlns:a16="http://schemas.microsoft.com/office/drawing/2014/main" id="{0DCD5920-8204-4F9C-A990-7550A3E195FA}"/>
              </a:ext>
            </a:extLst>
          </p:cNvPr>
          <p:cNvPicPr>
            <a:picLocks noChangeAspect="1"/>
          </p:cNvPicPr>
          <p:nvPr/>
        </p:nvPicPr>
        <p:blipFill>
          <a:blip r:embed="rId2"/>
          <a:stretch>
            <a:fillRect/>
          </a:stretch>
        </p:blipFill>
        <p:spPr>
          <a:xfrm>
            <a:off x="3860524" y="3080207"/>
            <a:ext cx="3694300" cy="3429000"/>
          </a:xfrm>
          <a:prstGeom prst="rect">
            <a:avLst/>
          </a:prstGeom>
        </p:spPr>
      </p:pic>
    </p:spTree>
    <p:extLst>
      <p:ext uri="{BB962C8B-B14F-4D97-AF65-F5344CB8AC3E}">
        <p14:creationId xmlns:p14="http://schemas.microsoft.com/office/powerpoint/2010/main" val="386340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4577-248D-43E8-A00F-52E3CEDC0F3A}"/>
              </a:ext>
            </a:extLst>
          </p:cNvPr>
          <p:cNvSpPr>
            <a:spLocks noGrp="1"/>
          </p:cNvSpPr>
          <p:nvPr>
            <p:ph type="title"/>
          </p:nvPr>
        </p:nvSpPr>
        <p:spPr/>
        <p:txBody>
          <a:bodyPr/>
          <a:lstStyle/>
          <a:p>
            <a:r>
              <a:rPr lang="en-US" dirty="0"/>
              <a:t>Model </a:t>
            </a:r>
            <a:endParaRPr lang="en-IN" dirty="0"/>
          </a:p>
        </p:txBody>
      </p:sp>
      <p:sp>
        <p:nvSpPr>
          <p:cNvPr id="3" name="Content Placeholder 2">
            <a:extLst>
              <a:ext uri="{FF2B5EF4-FFF2-40B4-BE49-F238E27FC236}">
                <a16:creationId xmlns:a16="http://schemas.microsoft.com/office/drawing/2014/main" id="{2615EB17-A7CA-4E29-9E16-CEB15C86D5BC}"/>
              </a:ext>
            </a:extLst>
          </p:cNvPr>
          <p:cNvSpPr>
            <a:spLocks noGrp="1"/>
          </p:cNvSpPr>
          <p:nvPr>
            <p:ph idx="1"/>
          </p:nvPr>
        </p:nvSpPr>
        <p:spPr/>
        <p:txBody>
          <a:bodyPr>
            <a:noAutofit/>
          </a:bodyPr>
          <a:lstStyle/>
          <a:p>
            <a:pPr algn="just"/>
            <a:r>
              <a:rPr lang="en-US" dirty="0"/>
              <a:t>Each image in the dataset is passed through gaussian blur filter to smoothen the images, then they are dilated and eroded to clear up the edges and further denoise the images.</a:t>
            </a:r>
          </a:p>
          <a:p>
            <a:pPr algn="just"/>
            <a:r>
              <a:rPr lang="en-US" dirty="0"/>
              <a:t>The model begins by taking inputs to CNN layers. Importance is assigned to various features of the image so they are able to be differentiated among each other.</a:t>
            </a:r>
          </a:p>
          <a:p>
            <a:pPr algn="just"/>
            <a:r>
              <a:rPr lang="en-US" dirty="0"/>
              <a:t>RNN will take the outputs of the CNN layer as inputs as it is able to accept large inputs which do not have fixed sizes unlike CNN which can only accept fixed sized inputs.</a:t>
            </a:r>
          </a:p>
          <a:p>
            <a:pPr algn="just"/>
            <a:r>
              <a:rPr lang="en-US" dirty="0"/>
              <a:t>We have used a bidirectional LTSM to verify predictions against true class labels.</a:t>
            </a:r>
          </a:p>
          <a:p>
            <a:pPr algn="just"/>
            <a:r>
              <a:rPr lang="en-US" dirty="0"/>
              <a:t>CTC loss is used to remove inconsistencies with predictions in cases where characters have slight variations with characters next to them.</a:t>
            </a:r>
          </a:p>
          <a:p>
            <a:pPr algn="just"/>
            <a:r>
              <a:rPr lang="en-US" dirty="0"/>
              <a:t>Adam Optimizer is used to minimize CTC loss within the model.</a:t>
            </a:r>
          </a:p>
        </p:txBody>
      </p:sp>
    </p:spTree>
    <p:extLst>
      <p:ext uri="{BB962C8B-B14F-4D97-AF65-F5344CB8AC3E}">
        <p14:creationId xmlns:p14="http://schemas.microsoft.com/office/powerpoint/2010/main" val="267081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0F43-04FF-45E9-A28D-D6D2FAFDF2C2}"/>
              </a:ext>
            </a:extLst>
          </p:cNvPr>
          <p:cNvSpPr>
            <a:spLocks noGrp="1"/>
          </p:cNvSpPr>
          <p:nvPr>
            <p:ph type="title"/>
          </p:nvPr>
        </p:nvSpPr>
        <p:spPr/>
        <p:txBody>
          <a:bodyPr/>
          <a:lstStyle/>
          <a:p>
            <a:r>
              <a:rPr lang="en-US" dirty="0"/>
              <a:t>Model design</a:t>
            </a:r>
          </a:p>
        </p:txBody>
      </p:sp>
      <p:pic>
        <p:nvPicPr>
          <p:cNvPr id="5" name="Content Placeholder 4">
            <a:extLst>
              <a:ext uri="{FF2B5EF4-FFF2-40B4-BE49-F238E27FC236}">
                <a16:creationId xmlns:a16="http://schemas.microsoft.com/office/drawing/2014/main" id="{2A9A9096-0112-4A07-A160-1BB7672D5EB3}"/>
              </a:ext>
            </a:extLst>
          </p:cNvPr>
          <p:cNvPicPr>
            <a:picLocks noGrp="1" noChangeAspect="1"/>
          </p:cNvPicPr>
          <p:nvPr>
            <p:ph idx="1"/>
          </p:nvPr>
        </p:nvPicPr>
        <p:blipFill>
          <a:blip r:embed="rId2"/>
          <a:stretch>
            <a:fillRect/>
          </a:stretch>
        </p:blipFill>
        <p:spPr>
          <a:xfrm>
            <a:off x="772191" y="1795462"/>
            <a:ext cx="5829300" cy="3267075"/>
          </a:xfrm>
          <a:prstGeom prst="rect">
            <a:avLst/>
          </a:prstGeom>
        </p:spPr>
      </p:pic>
      <p:pic>
        <p:nvPicPr>
          <p:cNvPr id="2052" name="Picture 4">
            <a:extLst>
              <a:ext uri="{FF2B5EF4-FFF2-40B4-BE49-F238E27FC236}">
                <a16:creationId xmlns:a16="http://schemas.microsoft.com/office/drawing/2014/main" id="{834EBF02-9BE5-4054-94A0-514D7B290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491" y="1995487"/>
            <a:ext cx="509587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68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15C2-409A-4672-9761-C2A1C6F7E237}"/>
              </a:ext>
            </a:extLst>
          </p:cNvPr>
          <p:cNvSpPr>
            <a:spLocks noGrp="1"/>
          </p:cNvSpPr>
          <p:nvPr>
            <p:ph type="title"/>
          </p:nvPr>
        </p:nvSpPr>
        <p:spPr/>
        <p:txBody>
          <a:bodyPr/>
          <a:lstStyle/>
          <a:p>
            <a:r>
              <a:rPr lang="en-US" dirty="0"/>
              <a:t>Model Workflow</a:t>
            </a:r>
            <a:endParaRPr lang="en-IN" dirty="0"/>
          </a:p>
        </p:txBody>
      </p:sp>
      <p:sp>
        <p:nvSpPr>
          <p:cNvPr id="3" name="Content Placeholder 2">
            <a:extLst>
              <a:ext uri="{FF2B5EF4-FFF2-40B4-BE49-F238E27FC236}">
                <a16:creationId xmlns:a16="http://schemas.microsoft.com/office/drawing/2014/main" id="{9F032FC4-BC0D-474D-8243-2A868E130910}"/>
              </a:ext>
            </a:extLst>
          </p:cNvPr>
          <p:cNvSpPr>
            <a:spLocks noGrp="1"/>
          </p:cNvSpPr>
          <p:nvPr>
            <p:ph idx="1"/>
          </p:nvPr>
        </p:nvSpPr>
        <p:spPr/>
        <p:txBody>
          <a:bodyPr/>
          <a:lstStyle/>
          <a:p>
            <a:pPr algn="just"/>
            <a:r>
              <a:rPr lang="en-US" dirty="0"/>
              <a:t>Image in the IAM dataset are augmented to smoothen and denoise them. Their edges are clarified.</a:t>
            </a:r>
          </a:p>
          <a:p>
            <a:pPr algn="just"/>
            <a:r>
              <a:rPr lang="en-US" dirty="0"/>
              <a:t>Then the images are passed to CNN which will extract features from each input and RNN is then used to reinforce these connections and features.</a:t>
            </a:r>
          </a:p>
          <a:p>
            <a:pPr algn="just"/>
            <a:r>
              <a:rPr lang="en-US" dirty="0"/>
              <a:t>CTC loss is used as loss function and ADAM optimizer is used to minimize this loss within the model.</a:t>
            </a:r>
            <a:endParaRPr lang="en-IN" dirty="0"/>
          </a:p>
        </p:txBody>
      </p:sp>
    </p:spTree>
    <p:extLst>
      <p:ext uri="{BB962C8B-B14F-4D97-AF65-F5344CB8AC3E}">
        <p14:creationId xmlns:p14="http://schemas.microsoft.com/office/powerpoint/2010/main" val="34273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6AFE-005D-447E-BFAD-9F8D65FDD71B}"/>
              </a:ext>
            </a:extLst>
          </p:cNvPr>
          <p:cNvSpPr>
            <a:spLocks noGrp="1"/>
          </p:cNvSpPr>
          <p:nvPr>
            <p:ph type="title"/>
          </p:nvPr>
        </p:nvSpPr>
        <p:spPr>
          <a:xfrm>
            <a:off x="3779544" y="3211398"/>
            <a:ext cx="10353762" cy="970450"/>
          </a:xfrm>
        </p:spPr>
        <p:txBody>
          <a:bodyPr/>
          <a:lstStyle/>
          <a:p>
            <a:r>
              <a:rPr lang="en-US" dirty="0"/>
              <a:t>Results</a:t>
            </a:r>
          </a:p>
        </p:txBody>
      </p:sp>
      <p:pic>
        <p:nvPicPr>
          <p:cNvPr id="7" name="Content Placeholder 6">
            <a:extLst>
              <a:ext uri="{FF2B5EF4-FFF2-40B4-BE49-F238E27FC236}">
                <a16:creationId xmlns:a16="http://schemas.microsoft.com/office/drawing/2014/main" id="{EC7861C9-E868-46BA-809A-DB4EE10F0D40}"/>
              </a:ext>
            </a:extLst>
          </p:cNvPr>
          <p:cNvPicPr>
            <a:picLocks noGrp="1" noChangeAspect="1"/>
          </p:cNvPicPr>
          <p:nvPr>
            <p:ph idx="1"/>
          </p:nvPr>
        </p:nvPicPr>
        <p:blipFill>
          <a:blip r:embed="rId2"/>
          <a:stretch>
            <a:fillRect/>
          </a:stretch>
        </p:blipFill>
        <p:spPr>
          <a:xfrm>
            <a:off x="329938" y="1232444"/>
            <a:ext cx="5027281" cy="5435450"/>
          </a:xfrm>
          <a:prstGeom prst="rect">
            <a:avLst/>
          </a:prstGeom>
        </p:spPr>
      </p:pic>
    </p:spTree>
    <p:extLst>
      <p:ext uri="{BB962C8B-B14F-4D97-AF65-F5344CB8AC3E}">
        <p14:creationId xmlns:p14="http://schemas.microsoft.com/office/powerpoint/2010/main" val="268909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E092-6288-4C66-AACE-6713C7EABD86}"/>
              </a:ext>
            </a:extLst>
          </p:cNvPr>
          <p:cNvSpPr>
            <a:spLocks noGrp="1"/>
          </p:cNvSpPr>
          <p:nvPr>
            <p:ph type="title"/>
          </p:nvPr>
        </p:nvSpPr>
        <p:spPr/>
        <p:txBody>
          <a:bodyPr/>
          <a:lstStyle/>
          <a:p>
            <a:r>
              <a:rPr lang="en-US" dirty="0"/>
              <a:t>Results</a:t>
            </a:r>
          </a:p>
        </p:txBody>
      </p:sp>
      <p:pic>
        <p:nvPicPr>
          <p:cNvPr id="3078" name="Picture 6">
            <a:extLst>
              <a:ext uri="{FF2B5EF4-FFF2-40B4-BE49-F238E27FC236}">
                <a16:creationId xmlns:a16="http://schemas.microsoft.com/office/drawing/2014/main" id="{2B56526C-C7C3-4934-9C1A-5FE7685F86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9497" y="2060030"/>
            <a:ext cx="6811232" cy="30021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E8E0F35-E89B-41AE-A7F8-730201ED6AFE}"/>
              </a:ext>
            </a:extLst>
          </p:cNvPr>
          <p:cNvSpPr txBox="1"/>
          <p:nvPr/>
        </p:nvSpPr>
        <p:spPr>
          <a:xfrm>
            <a:off x="3261674" y="5292307"/>
            <a:ext cx="3663885" cy="369332"/>
          </a:xfrm>
          <a:prstGeom prst="rect">
            <a:avLst/>
          </a:prstGeom>
          <a:noFill/>
        </p:spPr>
        <p:txBody>
          <a:bodyPr wrap="square" rtlCol="0">
            <a:spAutoFit/>
          </a:bodyPr>
          <a:lstStyle/>
          <a:p>
            <a:r>
              <a:rPr lang="en-US" dirty="0"/>
              <a:t>Confusion Matrix</a:t>
            </a:r>
          </a:p>
        </p:txBody>
      </p:sp>
      <p:sp>
        <p:nvSpPr>
          <p:cNvPr id="5" name="TextBox 4">
            <a:extLst>
              <a:ext uri="{FF2B5EF4-FFF2-40B4-BE49-F238E27FC236}">
                <a16:creationId xmlns:a16="http://schemas.microsoft.com/office/drawing/2014/main" id="{11FF2FF3-35A0-4679-82EF-76842742B7AB}"/>
              </a:ext>
            </a:extLst>
          </p:cNvPr>
          <p:cNvSpPr txBox="1"/>
          <p:nvPr/>
        </p:nvSpPr>
        <p:spPr>
          <a:xfrm>
            <a:off x="9191134" y="2060030"/>
            <a:ext cx="1564850" cy="1200329"/>
          </a:xfrm>
          <a:prstGeom prst="rect">
            <a:avLst/>
          </a:prstGeom>
          <a:noFill/>
        </p:spPr>
        <p:txBody>
          <a:bodyPr wrap="square" rtlCol="0">
            <a:spAutoFit/>
          </a:bodyPr>
          <a:lstStyle/>
          <a:p>
            <a:r>
              <a:rPr lang="en-US" dirty="0"/>
              <a:t>Our model achieved 99.95% </a:t>
            </a:r>
            <a:r>
              <a:rPr lang="en-US" dirty="0" err="1"/>
              <a:t>accuraccy</a:t>
            </a:r>
            <a:endParaRPr lang="en-US" dirty="0"/>
          </a:p>
        </p:txBody>
      </p:sp>
    </p:spTree>
    <p:extLst>
      <p:ext uri="{BB962C8B-B14F-4D97-AF65-F5344CB8AC3E}">
        <p14:creationId xmlns:p14="http://schemas.microsoft.com/office/powerpoint/2010/main" val="129564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8B25-E3F1-43BE-9669-F2939D3CE17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B5DBB6F-0C62-4709-8C8B-B328682A7055}"/>
              </a:ext>
            </a:extLst>
          </p:cNvPr>
          <p:cNvSpPr>
            <a:spLocks noGrp="1"/>
          </p:cNvSpPr>
          <p:nvPr>
            <p:ph idx="1"/>
          </p:nvPr>
        </p:nvSpPr>
        <p:spPr/>
        <p:txBody>
          <a:bodyPr/>
          <a:lstStyle/>
          <a:p>
            <a:pPr algn="just">
              <a:lnSpc>
                <a:spcPct val="150000"/>
              </a:lnSpc>
            </a:pPr>
            <a:r>
              <a:rPr lang="en-US" dirty="0"/>
              <a:t>Hopefully with these results we may extend our project to different languages and an extension could be created with which we could scan text in a different language and have it be translated to English in digital form.</a:t>
            </a:r>
            <a:endParaRPr lang="en-IN" dirty="0"/>
          </a:p>
        </p:txBody>
      </p:sp>
    </p:spTree>
    <p:extLst>
      <p:ext uri="{BB962C8B-B14F-4D97-AF65-F5344CB8AC3E}">
        <p14:creationId xmlns:p14="http://schemas.microsoft.com/office/powerpoint/2010/main" val="3701994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5DDDEED0E2E540A563AA07DAF3EBF6" ma:contentTypeVersion="3" ma:contentTypeDescription="Create a new document." ma:contentTypeScope="" ma:versionID="015bb8ed61ed3e228f38b36c5b5f84ba">
  <xsd:schema xmlns:xsd="http://www.w3.org/2001/XMLSchema" xmlns:xs="http://www.w3.org/2001/XMLSchema" xmlns:p="http://schemas.microsoft.com/office/2006/metadata/properties" xmlns:ns2="5b0ff699-5f3e-4dad-b571-2f893dfa4168" targetNamespace="http://schemas.microsoft.com/office/2006/metadata/properties" ma:root="true" ma:fieldsID="ec1e0520b94faf8ab406b18f4b6dc57d" ns2:_="">
    <xsd:import namespace="5b0ff699-5f3e-4dad-b571-2f893dfa4168"/>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ff699-5f3e-4dad-b571-2f893dfa41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6BBDEA-F331-4F81-8D3A-672B70B68DB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407E36-39E3-4C6F-9922-FBD8890290C8}">
  <ds:schemaRefs>
    <ds:schemaRef ds:uri="http://schemas.microsoft.com/sharepoint/v3/contenttype/forms"/>
  </ds:schemaRefs>
</ds:datastoreItem>
</file>

<file path=customXml/itemProps3.xml><?xml version="1.0" encoding="utf-8"?>
<ds:datastoreItem xmlns:ds="http://schemas.openxmlformats.org/officeDocument/2006/customXml" ds:itemID="{C3602965-ACDB-4BCC-87B0-D638CCECE4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ff699-5f3e-4dad-b571-2f893dfa41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801</TotalTime>
  <Words>305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Calisto MT</vt:lpstr>
      <vt:lpstr>Rockwell</vt:lpstr>
      <vt:lpstr>Wingdings 2</vt:lpstr>
      <vt:lpstr>Slate</vt:lpstr>
      <vt:lpstr>Handwriting Recognition</vt:lpstr>
      <vt:lpstr>Team Members</vt:lpstr>
      <vt:lpstr>Introduction</vt:lpstr>
      <vt:lpstr>Model </vt:lpstr>
      <vt:lpstr>Model design</vt:lpstr>
      <vt:lpstr>Model Workflow</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Recognition</dc:title>
  <dc:creator>TEJAS PATOI</dc:creator>
  <cp:lastModifiedBy>19BAI10087</cp:lastModifiedBy>
  <cp:revision>37</cp:revision>
  <dcterms:created xsi:type="dcterms:W3CDTF">2021-03-01T03:25:11Z</dcterms:created>
  <dcterms:modified xsi:type="dcterms:W3CDTF">2021-12-19T16:26:05Z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0x010100395DDDEED0E2E540A563AA07DAF3EBF6</vt:lpwstr>
  </property>
</Properties>
</file>