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9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esktop\SQL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56780402449693"/>
          <c:y val="0.18039406532516766"/>
          <c:w val="0.71134186351706041"/>
          <c:h val="0.71220654709827935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'question 1'!$D$1:$D$3</c:f>
              <c:strCache>
                <c:ptCount val="3"/>
                <c:pt idx="0">
                  <c:v>toronto</c:v>
                </c:pt>
                <c:pt idx="1">
                  <c:v>Super host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1'!$A$4:$A$5</c:f>
              <c:strCache>
                <c:ptCount val="2"/>
                <c:pt idx="0">
                  <c:v>response rate</c:v>
                </c:pt>
                <c:pt idx="1">
                  <c:v>Acceptance rate</c:v>
                </c:pt>
              </c:strCache>
            </c:strRef>
          </c:cat>
          <c:val>
            <c:numRef>
              <c:f>'question 1'!$D$4:$D$5</c:f>
              <c:numCache>
                <c:formatCode>0.0</c:formatCode>
                <c:ptCount val="2"/>
                <c:pt idx="0">
                  <c:v>98.086038961038994</c:v>
                </c:pt>
                <c:pt idx="1">
                  <c:v>86.303670186023098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C-4610-A12A-10E6375CF5E1}"/>
            </c:ext>
          </c:extLst>
        </c:ser>
        <c:ser>
          <c:idx val="3"/>
          <c:order val="1"/>
          <c:tx>
            <c:strRef>
              <c:f>'question 1'!$E$1:$E$3</c:f>
              <c:strCache>
                <c:ptCount val="3"/>
                <c:pt idx="0">
                  <c:v>toronto</c:v>
                </c:pt>
                <c:pt idx="1">
                  <c:v>host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1'!$A$4:$A$5</c:f>
              <c:strCache>
                <c:ptCount val="2"/>
                <c:pt idx="0">
                  <c:v>response rate</c:v>
                </c:pt>
                <c:pt idx="1">
                  <c:v>Acceptance rate</c:v>
                </c:pt>
              </c:strCache>
            </c:strRef>
          </c:cat>
          <c:val>
            <c:numRef>
              <c:f>'question 1'!$E$4:$E$5</c:f>
              <c:numCache>
                <c:formatCode>0.0</c:formatCode>
                <c:ptCount val="2"/>
                <c:pt idx="0">
                  <c:v>84.762558502340099</c:v>
                </c:pt>
                <c:pt idx="1">
                  <c:v>74.400668286755803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C-4610-A12A-10E6375CF5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975178944"/>
        <c:axId val="1975176864"/>
      </c:barChart>
      <c:catAx>
        <c:axId val="1975178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76864"/>
        <c:crosses val="autoZero"/>
        <c:auto val="1"/>
        <c:lblAlgn val="ctr"/>
        <c:lblOffset val="100"/>
        <c:noMultiLvlLbl val="0"/>
      </c:catAx>
      <c:valAx>
        <c:axId val="197517686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7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884501296727712"/>
          <c:y val="7.1078432420483964E-2"/>
          <c:w val="0.56415994295095373"/>
          <c:h val="9.2906048339201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4'!$A$4</c:f>
              <c:strCache>
                <c:ptCount val="1"/>
                <c:pt idx="0">
                  <c:v>Large Properties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4'!$B$1:$E$3</c:f>
              <c:multiLvlStrCache>
                <c:ptCount val="4"/>
                <c:lvl>
                  <c:pt idx="0">
                    <c:v>1063</c:v>
                  </c:pt>
                  <c:pt idx="1">
                    <c:v>1495</c:v>
                  </c:pt>
                  <c:pt idx="2">
                    <c:v>1672</c:v>
                  </c:pt>
                  <c:pt idx="3">
                    <c:v>4426</c:v>
                  </c:pt>
                </c:lvl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4'!$B$4:$E$4</c:f>
              <c:numCache>
                <c:formatCode>0.00%</c:formatCode>
                <c:ptCount val="4"/>
                <c:pt idx="0">
                  <c:v>0.86563517915309451</c:v>
                </c:pt>
                <c:pt idx="1">
                  <c:v>0.78767123287671237</c:v>
                </c:pt>
                <c:pt idx="2">
                  <c:v>0.71058223544411392</c:v>
                </c:pt>
                <c:pt idx="3">
                  <c:v>0.58114495798319332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F-4BA6-8DF3-D9E289436C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76627200"/>
        <c:axId val="1976627616"/>
      </c:barChart>
      <c:catAx>
        <c:axId val="19766272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627616"/>
        <c:crosses val="autoZero"/>
        <c:auto val="1"/>
        <c:lblAlgn val="ctr"/>
        <c:lblOffset val="100"/>
        <c:noMultiLvlLbl val="0"/>
      </c:catAx>
      <c:valAx>
        <c:axId val="19766276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62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Vancouver Availability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5'!$H$20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5'!$F$21:$G$24</c:f>
              <c:multiLvlStrCache>
                <c:ptCount val="4"/>
                <c:lvl>
                  <c:pt idx="0">
                    <c:v>2022</c:v>
                  </c:pt>
                  <c:pt idx="1">
                    <c:v>2022</c:v>
                  </c:pt>
                  <c:pt idx="2">
                    <c:v>2023</c:v>
                  </c:pt>
                  <c:pt idx="3">
                    <c:v>2023</c:v>
                  </c:pt>
                </c:lvl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</c:multiLvlStrCache>
            </c:multiLvlStrRef>
          </c:cat>
          <c:val>
            <c:numRef>
              <c:f>'question 5'!$H$21:$H$24</c:f>
              <c:numCache>
                <c:formatCode>General</c:formatCode>
                <c:ptCount val="4"/>
                <c:pt idx="0">
                  <c:v>338433</c:v>
                </c:pt>
                <c:pt idx="1">
                  <c:v>181333</c:v>
                </c:pt>
                <c:pt idx="2">
                  <c:v>89645</c:v>
                </c:pt>
                <c:pt idx="3">
                  <c:v>39926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F-4A67-A796-3033CA62FF13}"/>
            </c:ext>
          </c:extLst>
        </c:ser>
        <c:ser>
          <c:idx val="1"/>
          <c:order val="1"/>
          <c:tx>
            <c:strRef>
              <c:f>'question 5'!$I$20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5'!$F$21:$G$24</c:f>
              <c:multiLvlStrCache>
                <c:ptCount val="4"/>
                <c:lvl>
                  <c:pt idx="0">
                    <c:v>2022</c:v>
                  </c:pt>
                  <c:pt idx="1">
                    <c:v>2022</c:v>
                  </c:pt>
                  <c:pt idx="2">
                    <c:v>2023</c:v>
                  </c:pt>
                  <c:pt idx="3">
                    <c:v>2023</c:v>
                  </c:pt>
                </c:lvl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</c:multiLvlStrCache>
            </c:multiLvlStrRef>
          </c:cat>
          <c:val>
            <c:numRef>
              <c:f>'question 5'!$I$21:$I$24</c:f>
              <c:numCache>
                <c:formatCode>General</c:formatCode>
                <c:ptCount val="4"/>
                <c:pt idx="0">
                  <c:v>515223</c:v>
                </c:pt>
                <c:pt idx="1">
                  <c:v>283879</c:v>
                </c:pt>
                <c:pt idx="2">
                  <c:v>148157</c:v>
                </c:pt>
                <c:pt idx="3">
                  <c:v>56127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F-4A67-A796-3033CA62FF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16594928"/>
        <c:axId val="1816594096"/>
      </c:barChart>
      <c:catAx>
        <c:axId val="181659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94096"/>
        <c:crosses val="autoZero"/>
        <c:auto val="1"/>
        <c:lblAlgn val="ctr"/>
        <c:lblOffset val="100"/>
        <c:noMultiLvlLbl val="0"/>
      </c:catAx>
      <c:valAx>
        <c:axId val="1816594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659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Torronto Availability</a:t>
            </a:r>
          </a:p>
        </c:rich>
      </c:tx>
      <c:layout>
        <c:manualLayout>
          <c:xMode val="edge"/>
          <c:yMode val="edge"/>
          <c:x val="0.16975722618255767"/>
          <c:y val="3.7380206739033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5'!$H$10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5'!$F$11:$G$14</c:f>
              <c:multiLvlStrCache>
                <c:ptCount val="4"/>
                <c:lvl>
                  <c:pt idx="0">
                    <c:v>2022</c:v>
                  </c:pt>
                  <c:pt idx="1">
                    <c:v>2022</c:v>
                  </c:pt>
                  <c:pt idx="2">
                    <c:v>2023</c:v>
                  </c:pt>
                  <c:pt idx="3">
                    <c:v>2023</c:v>
                  </c:pt>
                </c:lvl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</c:multiLvlStrCache>
            </c:multiLvlStrRef>
          </c:cat>
          <c:val>
            <c:numRef>
              <c:f>'question 5'!$H$11:$H$14</c:f>
              <c:numCache>
                <c:formatCode>General</c:formatCode>
                <c:ptCount val="4"/>
                <c:pt idx="0">
                  <c:v>705046</c:v>
                </c:pt>
                <c:pt idx="1">
                  <c:v>491506</c:v>
                </c:pt>
                <c:pt idx="2">
                  <c:v>195331</c:v>
                </c:pt>
                <c:pt idx="3">
                  <c:v>91852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F-447A-B8AA-72473A337F54}"/>
            </c:ext>
          </c:extLst>
        </c:ser>
        <c:ser>
          <c:idx val="1"/>
          <c:order val="1"/>
          <c:tx>
            <c:strRef>
              <c:f>'question 5'!$I$10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5'!$F$11:$G$14</c:f>
              <c:multiLvlStrCache>
                <c:ptCount val="4"/>
                <c:lvl>
                  <c:pt idx="0">
                    <c:v>2022</c:v>
                  </c:pt>
                  <c:pt idx="1">
                    <c:v>2022</c:v>
                  </c:pt>
                  <c:pt idx="2">
                    <c:v>2023</c:v>
                  </c:pt>
                  <c:pt idx="3">
                    <c:v>2023</c:v>
                  </c:pt>
                </c:lvl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</c:multiLvlStrCache>
            </c:multiLvlStrRef>
          </c:cat>
          <c:val>
            <c:numRef>
              <c:f>'question 5'!$I$11:$I$14</c:f>
              <c:numCache>
                <c:formatCode>General</c:formatCode>
                <c:ptCount val="4"/>
                <c:pt idx="0">
                  <c:v>2051427</c:v>
                </c:pt>
                <c:pt idx="1">
                  <c:v>1235301</c:v>
                </c:pt>
                <c:pt idx="2">
                  <c:v>625865</c:v>
                </c:pt>
                <c:pt idx="3">
                  <c:v>228676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F-447A-B8AA-72473A337F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89066048"/>
        <c:axId val="2089063968"/>
      </c:barChart>
      <c:catAx>
        <c:axId val="208906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063968"/>
        <c:crosses val="autoZero"/>
        <c:auto val="1"/>
        <c:lblAlgn val="ctr"/>
        <c:lblOffset val="100"/>
        <c:noMultiLvlLbl val="0"/>
      </c:catAx>
      <c:valAx>
        <c:axId val="2089063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906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5'!$B$7:$B$9</c:f>
              <c:strCache>
                <c:ptCount val="3"/>
                <c:pt idx="0">
                  <c:v>TORONTO</c:v>
                </c:pt>
                <c:pt idx="1">
                  <c:v>Avg_price</c:v>
                </c:pt>
                <c:pt idx="2">
                  <c:v>TRUE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5'!$A$10:$A$11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5'!$B$10:$B$11</c:f>
              <c:numCache>
                <c:formatCode>0</c:formatCode>
                <c:ptCount val="2"/>
                <c:pt idx="0">
                  <c:v>166</c:v>
                </c:pt>
                <c:pt idx="1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2-4C27-9589-5286F3D0D0CC}"/>
            </c:ext>
          </c:extLst>
        </c:ser>
        <c:ser>
          <c:idx val="1"/>
          <c:order val="1"/>
          <c:tx>
            <c:strRef>
              <c:f>'question 5'!$C$7:$C$9</c:f>
              <c:strCache>
                <c:ptCount val="3"/>
                <c:pt idx="0">
                  <c:v>TORONTO</c:v>
                </c:pt>
                <c:pt idx="1">
                  <c:v>Avg_price</c:v>
                </c:pt>
                <c:pt idx="2">
                  <c:v>FALSE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5'!$A$10:$A$11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5'!$C$10:$C$11</c:f>
              <c:numCache>
                <c:formatCode>General</c:formatCode>
                <c:ptCount val="2"/>
                <c:pt idx="0" formatCode="0">
                  <c:v>188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22-4C27-9589-5286F3D0D0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76621792"/>
        <c:axId val="1976623456"/>
      </c:barChart>
      <c:catAx>
        <c:axId val="1976621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623456"/>
        <c:crosses val="autoZero"/>
        <c:auto val="1"/>
        <c:lblAlgn val="ctr"/>
        <c:lblOffset val="100"/>
        <c:noMultiLvlLbl val="0"/>
      </c:catAx>
      <c:valAx>
        <c:axId val="19766234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62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5'!$B$18:$B$20</c:f>
              <c:strCache>
                <c:ptCount val="3"/>
                <c:pt idx="0">
                  <c:v>Vancouver</c:v>
                </c:pt>
                <c:pt idx="1">
                  <c:v>Avg_price</c:v>
                </c:pt>
                <c:pt idx="2">
                  <c:v>TRUE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shade val="76000"/>
                </a:schemeClr>
              </a:solidFill>
              <a:miter lim="800000"/>
            </a:ln>
            <a:effectLst>
              <a:glow rad="63500">
                <a:schemeClr val="accent5">
                  <a:shade val="76000"/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5'!$A$21:$A$22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5'!$B$21:$B$22</c:f>
              <c:numCache>
                <c:formatCode>0</c:formatCode>
                <c:ptCount val="2"/>
                <c:pt idx="0">
                  <c:v>238</c:v>
                </c:pt>
                <c:pt idx="1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8-4D1D-9D49-BBFB88C7CA37}"/>
            </c:ext>
          </c:extLst>
        </c:ser>
        <c:ser>
          <c:idx val="1"/>
          <c:order val="1"/>
          <c:tx>
            <c:strRef>
              <c:f>'question 5'!$C$18:$C$20</c:f>
              <c:strCache>
                <c:ptCount val="3"/>
                <c:pt idx="0">
                  <c:v>Vancouver</c:v>
                </c:pt>
                <c:pt idx="1">
                  <c:v>Avg_price</c:v>
                </c:pt>
                <c:pt idx="2">
                  <c:v>FALSE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tint val="77000"/>
                </a:schemeClr>
              </a:solidFill>
              <a:miter lim="800000"/>
            </a:ln>
            <a:effectLst>
              <a:glow rad="63500">
                <a:schemeClr val="accent5">
                  <a:tint val="77000"/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5'!$A$21:$A$22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5'!$C$21:$C$22</c:f>
              <c:numCache>
                <c:formatCode>General</c:formatCode>
                <c:ptCount val="2"/>
                <c:pt idx="0">
                  <c:v>279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8-4D1D-9D49-BBFB88C7CA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24422064"/>
        <c:axId val="1924421648"/>
      </c:barChart>
      <c:catAx>
        <c:axId val="1924422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421648"/>
        <c:crosses val="autoZero"/>
        <c:auto val="1"/>
        <c:lblAlgn val="ctr"/>
        <c:lblOffset val="100"/>
        <c:noMultiLvlLbl val="0"/>
      </c:catAx>
      <c:valAx>
        <c:axId val="19244216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4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Host And Super Host</a:t>
            </a:r>
          </a:p>
        </c:rich>
      </c:tx>
      <c:layout>
        <c:manualLayout>
          <c:xMode val="edge"/>
          <c:yMode val="edge"/>
          <c:x val="0.23375818123268988"/>
          <c:y val="2.2825630580063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7'!$A$3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7'!$B$2:$C$2</c:f>
              <c:strCache>
                <c:ptCount val="2"/>
                <c:pt idx="0">
                  <c:v>Torronto</c:v>
                </c:pt>
                <c:pt idx="1">
                  <c:v>Vancouver</c:v>
                </c:pt>
              </c:strCache>
            </c:strRef>
          </c:cat>
          <c:val>
            <c:numRef>
              <c:f>'Question 7'!$B$3:$C$3</c:f>
              <c:numCache>
                <c:formatCode>General</c:formatCode>
                <c:ptCount val="2"/>
                <c:pt idx="0">
                  <c:v>7616</c:v>
                </c:pt>
                <c:pt idx="1">
                  <c:v>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F-4BF7-8FF3-507F2B5AD0E4}"/>
            </c:ext>
          </c:extLst>
        </c:ser>
        <c:ser>
          <c:idx val="1"/>
          <c:order val="1"/>
          <c:tx>
            <c:strRef>
              <c:f>'Question 7'!$A$4</c:f>
              <c:strCache>
                <c:ptCount val="1"/>
                <c:pt idx="0">
                  <c:v>Superhost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7'!$B$2:$C$2</c:f>
              <c:strCache>
                <c:ptCount val="2"/>
                <c:pt idx="0">
                  <c:v>Torronto</c:v>
                </c:pt>
                <c:pt idx="1">
                  <c:v>Vancouver</c:v>
                </c:pt>
              </c:strCache>
            </c:strRef>
          </c:cat>
          <c:val>
            <c:numRef>
              <c:f>'Question 7'!$B$4:$C$4</c:f>
              <c:numCache>
                <c:formatCode>General</c:formatCode>
                <c:ptCount val="2"/>
                <c:pt idx="0">
                  <c:v>2353</c:v>
                </c:pt>
                <c:pt idx="1">
                  <c:v>1228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DF-4BF7-8FF3-507F2B5AD0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122783535"/>
        <c:axId val="1122787695"/>
      </c:barChart>
      <c:catAx>
        <c:axId val="112278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7695"/>
        <c:crosses val="autoZero"/>
        <c:auto val="1"/>
        <c:lblAlgn val="ctr"/>
        <c:lblOffset val="100"/>
        <c:noMultiLvlLbl val="0"/>
      </c:catAx>
      <c:valAx>
        <c:axId val="112278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Total Listing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7'!$F$3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7'!$G$1:$H$2</c:f>
              <c:multiLvlStrCache>
                <c:ptCount val="2"/>
                <c:lvl>
                  <c:pt idx="0">
                    <c:v>total_listing</c:v>
                  </c:pt>
                  <c:pt idx="1">
                    <c:v>total_listing</c:v>
                  </c:pt>
                </c:lvl>
                <c:lvl>
                  <c:pt idx="0">
                    <c:v>Torronto</c:v>
                  </c:pt>
                  <c:pt idx="1">
                    <c:v>Vancouver</c:v>
                  </c:pt>
                </c:lvl>
              </c:multiLvlStrCache>
            </c:multiLvlStrRef>
          </c:cat>
          <c:val>
            <c:numRef>
              <c:f>'Question 7'!$G$3:$H$3</c:f>
              <c:numCache>
                <c:formatCode>General</c:formatCode>
                <c:ptCount val="2"/>
                <c:pt idx="0">
                  <c:v>11346</c:v>
                </c:pt>
                <c:pt idx="1">
                  <c:v>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A-4202-9158-F771A2EEB157}"/>
            </c:ext>
          </c:extLst>
        </c:ser>
        <c:ser>
          <c:idx val="1"/>
          <c:order val="1"/>
          <c:tx>
            <c:strRef>
              <c:f>'Question 7'!$F$4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 7'!$G$1:$H$2</c:f>
              <c:multiLvlStrCache>
                <c:ptCount val="2"/>
                <c:lvl>
                  <c:pt idx="0">
                    <c:v>total_listing</c:v>
                  </c:pt>
                  <c:pt idx="1">
                    <c:v>total_listing</c:v>
                  </c:pt>
                </c:lvl>
                <c:lvl>
                  <c:pt idx="0">
                    <c:v>Torronto</c:v>
                  </c:pt>
                  <c:pt idx="1">
                    <c:v>Vancouver</c:v>
                  </c:pt>
                </c:lvl>
              </c:multiLvlStrCache>
            </c:multiLvlStrRef>
          </c:cat>
          <c:val>
            <c:numRef>
              <c:f>'Question 7'!$G$4:$H$4</c:f>
              <c:numCache>
                <c:formatCode>General</c:formatCode>
                <c:ptCount val="2"/>
                <c:pt idx="0">
                  <c:v>4066</c:v>
                </c:pt>
                <c:pt idx="1">
                  <c:v>1779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AA-4202-9158-F771A2EEB1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213276831"/>
        <c:axId val="1213289311"/>
      </c:barChart>
      <c:catAx>
        <c:axId val="121327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289311"/>
        <c:crosses val="autoZero"/>
        <c:auto val="1"/>
        <c:lblAlgn val="ctr"/>
        <c:lblOffset val="100"/>
        <c:noMultiLvlLbl val="0"/>
      </c:catAx>
      <c:valAx>
        <c:axId val="121328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27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Price </a:t>
            </a:r>
          </a:p>
        </c:rich>
      </c:tx>
      <c:layout>
        <c:manualLayout>
          <c:xMode val="edge"/>
          <c:yMode val="edge"/>
          <c:x val="0.28131197559115179"/>
          <c:y val="3.52733686067019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7'!$A$10</c:f>
              <c:strCache>
                <c:ptCount val="1"/>
                <c:pt idx="0">
                  <c:v>Torronto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'Question 7'!$B$9:$C$9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7'!$B$10:$C$10</c:f>
              <c:numCache>
                <c:formatCode>General</c:formatCode>
                <c:ptCount val="2"/>
                <c:pt idx="0">
                  <c:v>182</c:v>
                </c:pt>
                <c:pt idx="1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4-4786-B797-20E66977B6FD}"/>
            </c:ext>
          </c:extLst>
        </c:ser>
        <c:ser>
          <c:idx val="1"/>
          <c:order val="1"/>
          <c:tx>
            <c:strRef>
              <c:f>'Question 7'!$A$11</c:f>
              <c:strCache>
                <c:ptCount val="1"/>
                <c:pt idx="0">
                  <c:v>Vancouver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'Question 7'!$B$9:$C$9</c:f>
              <c:numCache>
                <c:formatCode>General</c:formatCode>
                <c:ptCount val="2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'Question 7'!$B$11:$C$11</c:f>
              <c:numCache>
                <c:formatCode>General</c:formatCode>
                <c:ptCount val="2"/>
                <c:pt idx="0">
                  <c:v>263</c:v>
                </c:pt>
                <c:pt idx="1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4-4786-B797-20E66977B6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220844207"/>
        <c:axId val="1220850447"/>
      </c:barChart>
      <c:catAx>
        <c:axId val="122084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850447"/>
        <c:crosses val="autoZero"/>
        <c:auto val="1"/>
        <c:lblAlgn val="ctr"/>
        <c:lblOffset val="100"/>
        <c:noMultiLvlLbl val="0"/>
      </c:catAx>
      <c:valAx>
        <c:axId val="122085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84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1'!$B$1:$B$3</c:f>
              <c:strCache>
                <c:ptCount val="3"/>
                <c:pt idx="0">
                  <c:v>Vancour</c:v>
                </c:pt>
                <c:pt idx="1">
                  <c:v>Super host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1'!$A$4:$A$5</c:f>
              <c:strCache>
                <c:ptCount val="2"/>
                <c:pt idx="0">
                  <c:v>response rate</c:v>
                </c:pt>
                <c:pt idx="1">
                  <c:v>Acceptance rate</c:v>
                </c:pt>
              </c:strCache>
            </c:strRef>
          </c:cat>
          <c:val>
            <c:numRef>
              <c:f>'question 1'!$B$4:$B$5</c:f>
              <c:numCache>
                <c:formatCode>0.0</c:formatCode>
                <c:ptCount val="2"/>
                <c:pt idx="0">
                  <c:v>98.800773694390699</c:v>
                </c:pt>
                <c:pt idx="1">
                  <c:v>90.594032549728794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A-4984-BFE0-A69A9A02671B}"/>
            </c:ext>
          </c:extLst>
        </c:ser>
        <c:ser>
          <c:idx val="1"/>
          <c:order val="1"/>
          <c:tx>
            <c:strRef>
              <c:f>'question 1'!$C$1:$C$3</c:f>
              <c:strCache>
                <c:ptCount val="3"/>
                <c:pt idx="0">
                  <c:v>Vancour</c:v>
                </c:pt>
                <c:pt idx="1">
                  <c:v>host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1'!$A$4:$A$5</c:f>
              <c:strCache>
                <c:ptCount val="2"/>
                <c:pt idx="0">
                  <c:v>response rate</c:v>
                </c:pt>
                <c:pt idx="1">
                  <c:v>Acceptance rate</c:v>
                </c:pt>
              </c:strCache>
            </c:strRef>
          </c:cat>
          <c:val>
            <c:numRef>
              <c:f>'question 1'!$C$4:$C$5</c:f>
              <c:numCache>
                <c:formatCode>0.0</c:formatCode>
                <c:ptCount val="2"/>
                <c:pt idx="0">
                  <c:v>90.9769230769231</c:v>
                </c:pt>
                <c:pt idx="1">
                  <c:v>80.890612878200201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A-4984-BFE0-A69A9A0267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971135200"/>
        <c:axId val="1812584640"/>
      </c:barChart>
      <c:catAx>
        <c:axId val="1971135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584640"/>
        <c:crosses val="autoZero"/>
        <c:auto val="1"/>
        <c:lblAlgn val="ctr"/>
        <c:lblOffset val="100"/>
        <c:noMultiLvlLbl val="0"/>
      </c:catAx>
      <c:valAx>
        <c:axId val="18125846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113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1'!$B$7:$B$8</c:f>
              <c:strCache>
                <c:ptCount val="2"/>
                <c:pt idx="0">
                  <c:v>Vancour</c:v>
                </c:pt>
                <c:pt idx="1">
                  <c:v>Super 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1'!$A$9:$A$12</c:f>
              <c:strCache>
                <c:ptCount val="4"/>
                <c:pt idx="0">
                  <c:v>Profile Picture</c:v>
                </c:pt>
                <c:pt idx="1">
                  <c:v>Identity Verified</c:v>
                </c:pt>
                <c:pt idx="2">
                  <c:v>instant bookable</c:v>
                </c:pt>
                <c:pt idx="3">
                  <c:v>Reviews</c:v>
                </c:pt>
              </c:strCache>
            </c:strRef>
          </c:cat>
          <c:val>
            <c:numRef>
              <c:f>'question 1'!$B$9:$B$12</c:f>
              <c:numCache>
                <c:formatCode>0.00%</c:formatCode>
                <c:ptCount val="4"/>
                <c:pt idx="0">
                  <c:v>0.99755700325732899</c:v>
                </c:pt>
                <c:pt idx="1">
                  <c:v>0.96416938110749195</c:v>
                </c:pt>
                <c:pt idx="2">
                  <c:v>0.26925238898257448</c:v>
                </c:pt>
                <c:pt idx="3">
                  <c:v>0.634159089804055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F8-418B-A9EB-800223D1EA41}"/>
            </c:ext>
          </c:extLst>
        </c:ser>
        <c:ser>
          <c:idx val="1"/>
          <c:order val="1"/>
          <c:tx>
            <c:strRef>
              <c:f>'question 1'!$C$7:$C$8</c:f>
              <c:strCache>
                <c:ptCount val="2"/>
                <c:pt idx="0">
                  <c:v>Vancour</c:v>
                </c:pt>
                <c:pt idx="1">
                  <c:v>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1'!$A$9:$A$12</c:f>
              <c:strCache>
                <c:ptCount val="4"/>
                <c:pt idx="0">
                  <c:v>Profile Picture</c:v>
                </c:pt>
                <c:pt idx="1">
                  <c:v>Identity Verified</c:v>
                </c:pt>
                <c:pt idx="2">
                  <c:v>instant bookable</c:v>
                </c:pt>
                <c:pt idx="3">
                  <c:v>Reviews</c:v>
                </c:pt>
              </c:strCache>
            </c:strRef>
          </c:cat>
          <c:val>
            <c:numRef>
              <c:f>'question 1'!$C$9:$C$12</c:f>
              <c:numCache>
                <c:formatCode>0.00%</c:formatCode>
                <c:ptCount val="4"/>
                <c:pt idx="0">
                  <c:v>0.98998946259220233</c:v>
                </c:pt>
                <c:pt idx="1">
                  <c:v>0.83403582718651215</c:v>
                </c:pt>
                <c:pt idx="2">
                  <c:v>0.32411786104037832</c:v>
                </c:pt>
                <c:pt idx="3">
                  <c:v>0.3652452958623037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F8-418B-A9EB-800223D1E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84120464"/>
        <c:axId val="1284114640"/>
      </c:barChart>
      <c:catAx>
        <c:axId val="128412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114640"/>
        <c:crosses val="autoZero"/>
        <c:auto val="1"/>
        <c:lblAlgn val="ctr"/>
        <c:lblOffset val="100"/>
        <c:noMultiLvlLbl val="0"/>
      </c:catAx>
      <c:valAx>
        <c:axId val="128411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'question 1'!$D$7:$D$8</c:f>
              <c:strCache>
                <c:ptCount val="2"/>
                <c:pt idx="0">
                  <c:v>toronto</c:v>
                </c:pt>
                <c:pt idx="1">
                  <c:v>Super 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1'!$A$9:$A$12</c:f>
              <c:strCache>
                <c:ptCount val="4"/>
                <c:pt idx="0">
                  <c:v>Profile Picture</c:v>
                </c:pt>
                <c:pt idx="1">
                  <c:v>Identity Verified</c:v>
                </c:pt>
                <c:pt idx="2">
                  <c:v>instant bookable</c:v>
                </c:pt>
                <c:pt idx="3">
                  <c:v>Reviews</c:v>
                </c:pt>
              </c:strCache>
            </c:strRef>
          </c:cat>
          <c:val>
            <c:numRef>
              <c:f>'question 1'!$D$9:$D$12</c:f>
              <c:numCache>
                <c:formatCode>0.00%</c:formatCode>
                <c:ptCount val="4"/>
                <c:pt idx="0">
                  <c:v>0.99915002124946872</c:v>
                </c:pt>
                <c:pt idx="1">
                  <c:v>0.94432639184020395</c:v>
                </c:pt>
                <c:pt idx="2">
                  <c:v>0.23389080177078209</c:v>
                </c:pt>
                <c:pt idx="3">
                  <c:v>0.51264449244922494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4-464A-8F7C-4DFACD1E91B0}"/>
            </c:ext>
          </c:extLst>
        </c:ser>
        <c:ser>
          <c:idx val="3"/>
          <c:order val="1"/>
          <c:tx>
            <c:strRef>
              <c:f>'question 1'!$E$7:$E$8</c:f>
              <c:strCache>
                <c:ptCount val="2"/>
                <c:pt idx="0">
                  <c:v>toronto</c:v>
                </c:pt>
                <c:pt idx="1">
                  <c:v>host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1'!$A$9:$A$12</c:f>
              <c:strCache>
                <c:ptCount val="4"/>
                <c:pt idx="0">
                  <c:v>Profile Picture</c:v>
                </c:pt>
                <c:pt idx="1">
                  <c:v>Identity Verified</c:v>
                </c:pt>
                <c:pt idx="2">
                  <c:v>instant bookable</c:v>
                </c:pt>
                <c:pt idx="3">
                  <c:v>Reviews</c:v>
                </c:pt>
              </c:strCache>
            </c:strRef>
          </c:cat>
          <c:val>
            <c:numRef>
              <c:f>'question 1'!$E$9:$E$12</c:f>
              <c:numCache>
                <c:formatCode>0.00%</c:formatCode>
                <c:ptCount val="4"/>
                <c:pt idx="0">
                  <c:v>0.98897058823529416</c:v>
                </c:pt>
                <c:pt idx="1">
                  <c:v>0.75433298319327735</c:v>
                </c:pt>
                <c:pt idx="2">
                  <c:v>0.28670897232504849</c:v>
                </c:pt>
                <c:pt idx="3">
                  <c:v>0.48732058490443669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4-464A-8F7C-4DFACD1E91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87089328"/>
        <c:axId val="1287084752"/>
      </c:barChart>
      <c:catAx>
        <c:axId val="1287089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084752"/>
        <c:crosses val="autoZero"/>
        <c:auto val="1"/>
        <c:lblAlgn val="ctr"/>
        <c:lblOffset val="100"/>
        <c:noMultiLvlLbl val="0"/>
      </c:catAx>
      <c:valAx>
        <c:axId val="1287084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0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3'!$A$3</c:f>
              <c:strCache>
                <c:ptCount val="1"/>
                <c:pt idx="0">
                  <c:v>Positive Comments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3'!$B$1:$E$2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3'!$B$3:$E$3</c:f>
              <c:numCache>
                <c:formatCode>0.0%</c:formatCode>
                <c:ptCount val="4"/>
                <c:pt idx="0">
                  <c:v>0.25614455195215635</c:v>
                </c:pt>
                <c:pt idx="1">
                  <c:v>0.12323139009092235</c:v>
                </c:pt>
                <c:pt idx="2">
                  <c:v>0.19968020833853015</c:v>
                </c:pt>
                <c:pt idx="3">
                  <c:v>0.16666583517508718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C-4610-8F9A-B96E6169C5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22786863"/>
        <c:axId val="112278852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'question 3'!$A$4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tint val="77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'question 3'!$B$1:$E$2</c15:sqref>
                        </c15:formulaRef>
                      </c:ext>
                    </c:extLst>
                    <c:multiLvlStrCache>
                      <c:ptCount val="4"/>
                      <c:lvl>
                        <c:pt idx="0">
                          <c:v>Super host</c:v>
                        </c:pt>
                        <c:pt idx="1">
                          <c:v>host</c:v>
                        </c:pt>
                        <c:pt idx="2">
                          <c:v>Super host</c:v>
                        </c:pt>
                        <c:pt idx="3">
                          <c:v>host</c:v>
                        </c:pt>
                      </c:lvl>
                      <c:lvl>
                        <c:pt idx="0">
                          <c:v>Vancour</c:v>
                        </c:pt>
                        <c:pt idx="2">
                          <c:v>toronto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'question 3'!$B$4:$E$4</c15:sqref>
                        </c15:formulaRef>
                      </c:ext>
                    </c:extLst>
                    <c:numCache>
                      <c:formatCode>0.0%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DBC-4610-8F9A-B96E6169C5A5}"/>
                  </c:ext>
                </c:extLst>
              </c15:ser>
            </c15:filteredBarSeries>
          </c:ext>
        </c:extLst>
      </c:barChart>
      <c:catAx>
        <c:axId val="1122786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8527"/>
        <c:crosses val="autoZero"/>
        <c:auto val="1"/>
        <c:lblAlgn val="ctr"/>
        <c:lblOffset val="100"/>
        <c:noMultiLvlLbl val="0"/>
      </c:catAx>
      <c:valAx>
        <c:axId val="112278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68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2'!$A$9</c:f>
              <c:strCache>
                <c:ptCount val="1"/>
                <c:pt idx="0">
                  <c:v>Identity Verified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2'!$B$7:$E$8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2'!$B$9:$E$9</c:f>
              <c:numCache>
                <c:formatCode>0.00%</c:formatCode>
                <c:ptCount val="4"/>
                <c:pt idx="0">
                  <c:v>0.96416938110749195</c:v>
                </c:pt>
                <c:pt idx="1">
                  <c:v>0.83403582718651215</c:v>
                </c:pt>
                <c:pt idx="2">
                  <c:v>0.94432639184020395</c:v>
                </c:pt>
                <c:pt idx="3">
                  <c:v>0.75433298319327702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9-4B5F-A14F-CFA6D209D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15642335"/>
        <c:axId val="415648991"/>
      </c:barChart>
      <c:catAx>
        <c:axId val="415642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648991"/>
        <c:crosses val="autoZero"/>
        <c:auto val="1"/>
        <c:lblAlgn val="ctr"/>
        <c:lblOffset val="100"/>
        <c:noMultiLvlLbl val="0"/>
      </c:catAx>
      <c:valAx>
        <c:axId val="41564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6423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2'!$A$3</c:f>
              <c:strCache>
                <c:ptCount val="1"/>
                <c:pt idx="0">
                  <c:v>response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2'!$B$1:$E$2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2'!$B$3:$E$3</c:f>
              <c:numCache>
                <c:formatCode>0.0</c:formatCode>
                <c:ptCount val="4"/>
                <c:pt idx="0">
                  <c:v>98.800773694390699</c:v>
                </c:pt>
                <c:pt idx="1">
                  <c:v>90.9769230769231</c:v>
                </c:pt>
                <c:pt idx="2">
                  <c:v>98.086038961038994</c:v>
                </c:pt>
                <c:pt idx="3">
                  <c:v>84.762558502340099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8-4B05-BB80-A38A67B87C00}"/>
            </c:ext>
          </c:extLst>
        </c:ser>
        <c:ser>
          <c:idx val="1"/>
          <c:order val="1"/>
          <c:tx>
            <c:strRef>
              <c:f>'question 2'!$A$4</c:f>
              <c:strCache>
                <c:ptCount val="1"/>
                <c:pt idx="0">
                  <c:v>Acceptance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2'!$B$1:$E$2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2'!$B$4:$E$4</c:f>
              <c:numCache>
                <c:formatCode>0.0</c:formatCode>
                <c:ptCount val="4"/>
                <c:pt idx="0">
                  <c:v>90.594032549728794</c:v>
                </c:pt>
                <c:pt idx="1">
                  <c:v>80.890612878200201</c:v>
                </c:pt>
                <c:pt idx="2">
                  <c:v>86.303670186023098</c:v>
                </c:pt>
                <c:pt idx="3">
                  <c:v>74.400668286755803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C8-4B05-BB80-A38A67B87C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85137967"/>
        <c:axId val="285138383"/>
      </c:barChart>
      <c:catAx>
        <c:axId val="28513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38383"/>
        <c:crosses val="autoZero"/>
        <c:auto val="1"/>
        <c:lblAlgn val="ctr"/>
        <c:lblOffset val="100"/>
        <c:noMultiLvlLbl val="0"/>
      </c:catAx>
      <c:valAx>
        <c:axId val="28513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1379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3'!$A$3</c:f>
              <c:strCache>
                <c:ptCount val="1"/>
                <c:pt idx="0">
                  <c:v>Positive Comments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729-4C11-910C-B6AE3526FA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3'!$B$1:$E$2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3'!$B$3:$E$3</c:f>
              <c:numCache>
                <c:formatCode>0.0%</c:formatCode>
                <c:ptCount val="4"/>
                <c:pt idx="0">
                  <c:v>0.25614455195215635</c:v>
                </c:pt>
                <c:pt idx="1">
                  <c:v>0.12323139009092235</c:v>
                </c:pt>
                <c:pt idx="2">
                  <c:v>0.19968020833853015</c:v>
                </c:pt>
                <c:pt idx="3">
                  <c:v>0.16666583517508718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9-4C11-910C-B6AE3526FA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2786863"/>
        <c:axId val="112278852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'question 3'!$A$4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tint val="77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'question 3'!$B$1:$E$2</c15:sqref>
                        </c15:formulaRef>
                      </c:ext>
                    </c:extLst>
                    <c:multiLvlStrCache>
                      <c:ptCount val="4"/>
                      <c:lvl>
                        <c:pt idx="0">
                          <c:v>Super host</c:v>
                        </c:pt>
                        <c:pt idx="1">
                          <c:v>host</c:v>
                        </c:pt>
                        <c:pt idx="2">
                          <c:v>Super host</c:v>
                        </c:pt>
                        <c:pt idx="3">
                          <c:v>host</c:v>
                        </c:pt>
                      </c:lvl>
                      <c:lvl>
                        <c:pt idx="0">
                          <c:v>Vancour</c:v>
                        </c:pt>
                        <c:pt idx="2">
                          <c:v>toronto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'question 3'!$B$4:$E$4</c15:sqref>
                        </c15:formulaRef>
                      </c:ext>
                    </c:extLst>
                    <c:numCache>
                      <c:formatCode>0.0%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729-4C11-910C-B6AE3526FADF}"/>
                  </c:ext>
                </c:extLst>
              </c15:ser>
            </c15:filteredBarSeries>
          </c:ext>
        </c:extLst>
      </c:barChart>
      <c:catAx>
        <c:axId val="112278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8527"/>
        <c:crosses val="autoZero"/>
        <c:auto val="1"/>
        <c:lblAlgn val="ctr"/>
        <c:lblOffset val="100"/>
        <c:noMultiLvlLbl val="0"/>
      </c:catAx>
      <c:valAx>
        <c:axId val="112278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78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3'!$A$20</c:f>
              <c:strCache>
                <c:ptCount val="1"/>
                <c:pt idx="0">
                  <c:v>Negative Comments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3'!$B$18:$E$19</c:f>
              <c:multiLvlStrCache>
                <c:ptCount val="4"/>
                <c:lvl>
                  <c:pt idx="0">
                    <c:v>Super host</c:v>
                  </c:pt>
                  <c:pt idx="1">
                    <c:v>host</c:v>
                  </c:pt>
                  <c:pt idx="2">
                    <c:v>Super host</c:v>
                  </c:pt>
                  <c:pt idx="3">
                    <c:v>host</c:v>
                  </c:pt>
                </c:lvl>
                <c:lvl>
                  <c:pt idx="0">
                    <c:v>Vancour</c:v>
                  </c:pt>
                  <c:pt idx="2">
                    <c:v>toronto</c:v>
                  </c:pt>
                </c:lvl>
              </c:multiLvlStrCache>
            </c:multiLvlStrRef>
          </c:cat>
          <c:val>
            <c:numRef>
              <c:f>'question 3'!$B$20:$E$20</c:f>
              <c:numCache>
                <c:formatCode>General</c:formatCode>
                <c:ptCount val="4"/>
                <c:pt idx="0">
                  <c:v>308</c:v>
                </c:pt>
                <c:pt idx="1">
                  <c:v>569</c:v>
                </c:pt>
                <c:pt idx="2">
                  <c:v>651</c:v>
                </c:pt>
                <c:pt idx="3">
                  <c:v>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3-4575-A365-4E74823717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0851279"/>
        <c:axId val="1220853775"/>
      </c:barChart>
      <c:catAx>
        <c:axId val="122085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853775"/>
        <c:crosses val="autoZero"/>
        <c:auto val="1"/>
        <c:lblAlgn val="ctr"/>
        <c:lblOffset val="100"/>
        <c:noMultiLvlLbl val="0"/>
      </c:catAx>
      <c:valAx>
        <c:axId val="122085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851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6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4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4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3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8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812A1D-A0A4-4A57-87F7-D0737976D3C8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10ABDE-E2FF-4573-A1F8-F27346DE185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HOST </a:t>
            </a:r>
            <a:r>
              <a:rPr lang="en-US" sz="3600" dirty="0">
                <a:latin typeface="+mn-lt"/>
              </a:rPr>
              <a:t>BEHAVIOR ANALYSIS FOR PROPERTY RENTAL </a:t>
            </a:r>
            <a:r>
              <a:rPr lang="en-US" sz="3600" dirty="0" smtClean="0">
                <a:latin typeface="+mn-lt"/>
              </a:rPr>
              <a:t>Company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</a:t>
            </a:r>
          </a:p>
          <a:p>
            <a:r>
              <a:rPr lang="en-IN" dirty="0" smtClean="0"/>
              <a:t>Anand Umak [pd13_254]</a:t>
            </a:r>
          </a:p>
          <a:p>
            <a:r>
              <a:rPr lang="en-IN" dirty="0" err="1" smtClean="0"/>
              <a:t>Mohit</a:t>
            </a:r>
            <a:r>
              <a:rPr lang="en-IN" dirty="0" smtClean="0"/>
              <a:t> Nakade [</a:t>
            </a:r>
            <a:r>
              <a:rPr lang="en-IN" dirty="0"/>
              <a:t>pd13_254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74583"/>
            <a:ext cx="9720072" cy="81686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n-lt"/>
              </a:rPr>
              <a:t>Point Of Analysis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5584"/>
            <a:ext cx="7564287" cy="357136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Analysis of Different </a:t>
            </a:r>
            <a:r>
              <a:rPr lang="en-US" sz="1400" dirty="0"/>
              <a:t>metrics to draw the distinction between Super Host and Other </a:t>
            </a:r>
            <a:r>
              <a:rPr lang="en-US" sz="1400" dirty="0" smtClean="0"/>
              <a:t>Hosts</a:t>
            </a:r>
            <a:r>
              <a:rPr lang="en-IN" sz="1400" dirty="0" smtClean="0"/>
              <a:t> such as </a:t>
            </a:r>
            <a:r>
              <a:rPr lang="en-US" sz="1400" dirty="0"/>
              <a:t>Acceptance rate, response rate, instant </a:t>
            </a:r>
            <a:r>
              <a:rPr lang="en-US" sz="1400" dirty="0" smtClean="0"/>
              <a:t>booking, profile </a:t>
            </a:r>
            <a:r>
              <a:rPr lang="en-US" sz="1400" dirty="0"/>
              <a:t>picture, identity verified, review </a:t>
            </a:r>
            <a:r>
              <a:rPr lang="en-US" sz="1400" dirty="0" smtClean="0"/>
              <a:t>scores etc.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Using the above analysis </a:t>
            </a:r>
            <a:r>
              <a:rPr lang="en-IN" sz="1400" dirty="0" smtClean="0"/>
              <a:t> identification of </a:t>
            </a:r>
            <a:r>
              <a:rPr lang="en-US" sz="1400" dirty="0" smtClean="0"/>
              <a:t>top </a:t>
            </a:r>
            <a:r>
              <a:rPr lang="en-US" sz="1400" dirty="0"/>
              <a:t>3 crucial metrics one needs to maintain to become a Super </a:t>
            </a:r>
            <a:r>
              <a:rPr lang="en-US" sz="1400" dirty="0" smtClean="0"/>
              <a:t>Host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Analysis of the </a:t>
            </a:r>
            <a:r>
              <a:rPr lang="en-US" sz="1400" dirty="0"/>
              <a:t>comments of reviewers vary for listings of Super Hosts vs Other Hosts(Extract words from the comments provided by the reviewers)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Analysis to find do </a:t>
            </a:r>
            <a:r>
              <a:rPr lang="en-US" sz="1400" dirty="0"/>
              <a:t>Super Hosts tend to have large property types as compared to Other </a:t>
            </a:r>
            <a:r>
              <a:rPr lang="en-US" sz="1400" dirty="0" smtClean="0"/>
              <a:t>Hosts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Analysis of the </a:t>
            </a:r>
            <a:r>
              <a:rPr lang="en-US" sz="1400" dirty="0"/>
              <a:t>average price and availability of the listings for the upcoming year between Super Hosts and Other </a:t>
            </a:r>
            <a:r>
              <a:rPr lang="en-US" sz="1400" dirty="0" smtClean="0"/>
              <a:t>Hosts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Analysis of the trends </a:t>
            </a:r>
            <a:r>
              <a:rPr lang="en-US" sz="1400" dirty="0"/>
              <a:t>for the two cities for which data has been provided</a:t>
            </a:r>
          </a:p>
        </p:txBody>
      </p:sp>
    </p:spTree>
    <p:extLst>
      <p:ext uri="{BB962C8B-B14F-4D97-AF65-F5344CB8AC3E}">
        <p14:creationId xmlns:p14="http://schemas.microsoft.com/office/powerpoint/2010/main" val="38394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30" y="983085"/>
            <a:ext cx="9720072" cy="686855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n-lt"/>
              </a:rPr>
              <a:t>Introduction 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30" y="2098204"/>
            <a:ext cx="7830504" cy="379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The Host Behaviour Analysis For the Property Rental Company is analysis Between Host who are super host and normal Host and what make them different</a:t>
            </a:r>
          </a:p>
          <a:p>
            <a:pPr marL="0" indent="0">
              <a:buNone/>
            </a:pPr>
            <a:r>
              <a:rPr lang="en-IN" sz="1400" dirty="0" smtClean="0"/>
              <a:t>The Analysis is of Two Cities host of Country Canada i.e., Toronto And Vancouver.</a:t>
            </a:r>
          </a:p>
          <a:p>
            <a:pPr marL="0" indent="0">
              <a:buNone/>
            </a:pPr>
            <a:r>
              <a:rPr lang="en-IN" sz="1400" dirty="0" smtClean="0"/>
              <a:t>The primary Insight Are as Follows.</a:t>
            </a:r>
          </a:p>
          <a:p>
            <a:pPr marL="0" indent="0">
              <a:buNone/>
            </a:pPr>
            <a:r>
              <a:rPr lang="en-IN" sz="1400" dirty="0" smtClean="0"/>
              <a:t>There are total  7616 host and 2353 Super host For Toronto City.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There are total 1898 host and 1228 Super host For Vancouver City.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There Are Total </a:t>
            </a:r>
            <a:r>
              <a:rPr lang="en-IN" sz="1400" dirty="0"/>
              <a:t>11346</a:t>
            </a:r>
            <a:r>
              <a:rPr lang="en-IN" sz="1400" dirty="0" smtClean="0"/>
              <a:t> listing property of Host and  4066 listing property of Super host property For Toronto City.</a:t>
            </a:r>
          </a:p>
          <a:p>
            <a:pPr marL="0" indent="0">
              <a:buNone/>
            </a:pPr>
            <a:r>
              <a:rPr lang="en-IN" sz="1400" dirty="0"/>
              <a:t>T</a:t>
            </a:r>
            <a:r>
              <a:rPr lang="en-IN" sz="1400" dirty="0" smtClean="0"/>
              <a:t>here Are total 2749 listing </a:t>
            </a:r>
            <a:r>
              <a:rPr lang="en-IN" sz="1400" dirty="0"/>
              <a:t>property</a:t>
            </a:r>
            <a:r>
              <a:rPr lang="en-IN" sz="1400" dirty="0" smtClean="0"/>
              <a:t> of host and 1779 listing property of super host For Vancouver city.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3597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443881"/>
              </p:ext>
            </p:extLst>
          </p:nvPr>
        </p:nvGraphicFramePr>
        <p:xfrm>
          <a:off x="4339281" y="610288"/>
          <a:ext cx="3657204" cy="243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243990"/>
              </p:ext>
            </p:extLst>
          </p:nvPr>
        </p:nvGraphicFramePr>
        <p:xfrm>
          <a:off x="7996485" y="610287"/>
          <a:ext cx="3550163" cy="243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740731"/>
              </p:ext>
            </p:extLst>
          </p:nvPr>
        </p:nvGraphicFramePr>
        <p:xfrm>
          <a:off x="4339281" y="3055454"/>
          <a:ext cx="3693833" cy="262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05208"/>
              </p:ext>
            </p:extLst>
          </p:nvPr>
        </p:nvGraphicFramePr>
        <p:xfrm>
          <a:off x="7996485" y="3055454"/>
          <a:ext cx="3551913" cy="253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003" y="610287"/>
            <a:ext cx="3405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Graphical Representation of Analysis </a:t>
            </a:r>
            <a:r>
              <a:rPr lang="en-US" dirty="0"/>
              <a:t>of Different metrics to draw the distinction between Super Host and Other Hosts</a:t>
            </a:r>
            <a:r>
              <a:rPr lang="en-IN" dirty="0"/>
              <a:t> such </a:t>
            </a:r>
            <a:r>
              <a:rPr lang="en-IN" dirty="0" smtClean="0"/>
              <a:t>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 Acceptance </a:t>
            </a:r>
            <a:r>
              <a:rPr lang="en-US" dirty="0"/>
              <a:t>rate,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 Response </a:t>
            </a:r>
            <a:r>
              <a:rPr lang="en-US" dirty="0"/>
              <a:t>rate,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% of Instant booking</a:t>
            </a:r>
            <a:r>
              <a:rPr lang="en-US" dirty="0"/>
              <a:t> </a:t>
            </a:r>
            <a:r>
              <a:rPr lang="en-US" dirty="0" smtClean="0"/>
              <a:t>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% of Profile picture</a:t>
            </a:r>
            <a:r>
              <a:rPr lang="en-US" dirty="0"/>
              <a:t> </a:t>
            </a:r>
            <a:r>
              <a:rPr lang="en-US" dirty="0" smtClean="0"/>
              <a:t>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% of Identity verified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% of Average Review </a:t>
            </a:r>
            <a:r>
              <a:rPr lang="en-US" dirty="0"/>
              <a:t>scores </a:t>
            </a:r>
            <a:r>
              <a:rPr lang="en-US" dirty="0" smtClean="0"/>
              <a:t>Value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9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965489"/>
              </p:ext>
            </p:extLst>
          </p:nvPr>
        </p:nvGraphicFramePr>
        <p:xfrm>
          <a:off x="4569823" y="2766103"/>
          <a:ext cx="3395892" cy="227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564717"/>
              </p:ext>
            </p:extLst>
          </p:nvPr>
        </p:nvGraphicFramePr>
        <p:xfrm>
          <a:off x="7965715" y="2766103"/>
          <a:ext cx="3073595" cy="227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784078"/>
              </p:ext>
            </p:extLst>
          </p:nvPr>
        </p:nvGraphicFramePr>
        <p:xfrm>
          <a:off x="960522" y="2766103"/>
          <a:ext cx="3609301" cy="227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0522" y="1110532"/>
            <a:ext cx="10078788" cy="1358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dentification </a:t>
            </a:r>
            <a:r>
              <a:rPr lang="en-IN" dirty="0"/>
              <a:t>of </a:t>
            </a:r>
            <a:r>
              <a:rPr lang="en-US" dirty="0"/>
              <a:t>top 3 crucial metrics one needs to maintain to become a Super </a:t>
            </a:r>
            <a:r>
              <a:rPr lang="en-US" dirty="0" smtClean="0"/>
              <a:t>Host: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From Previous Analysis the top 3 Crucial Metrics one needed to become a super host should be The Response Rate, Acceptance Rate, Identity Verification and one more the % or Number Of Positive and Negative Comment By Customers.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00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276148"/>
              </p:ext>
            </p:extLst>
          </p:nvPr>
        </p:nvGraphicFramePr>
        <p:xfrm>
          <a:off x="2325068" y="3529978"/>
          <a:ext cx="3618533" cy="227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001"/>
              </p:ext>
            </p:extLst>
          </p:nvPr>
        </p:nvGraphicFramePr>
        <p:xfrm>
          <a:off x="5943601" y="3536887"/>
          <a:ext cx="3733800" cy="226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7760" y="548639"/>
            <a:ext cx="995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the comments of reviewers vary for listings of Super Hosts vs Other Hosts(Extract words from the comments provided by the reviewers</a:t>
            </a:r>
            <a:r>
              <a:rPr lang="en-US" dirty="0" smtClean="0"/>
              <a:t>)(The Analysis Graphical representation given Below)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are total </a:t>
            </a:r>
            <a:r>
              <a:rPr lang="en-US" dirty="0" smtClean="0"/>
              <a:t>400886 comment for Toronto </a:t>
            </a:r>
            <a:r>
              <a:rPr lang="en-US" dirty="0"/>
              <a:t>city </a:t>
            </a:r>
            <a:r>
              <a:rPr lang="en-US" dirty="0" smtClean="0"/>
              <a:t>hosts (Both</a:t>
            </a:r>
            <a:r>
              <a:rPr lang="en-US" dirty="0"/>
              <a:t>) and </a:t>
            </a:r>
            <a:r>
              <a:rPr lang="en-US" dirty="0" smtClean="0"/>
              <a:t> total 164536 Comment For Vancouver City Hosts (Both).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Number of positive comments for Toronto City Super Host Are </a:t>
            </a:r>
            <a:r>
              <a:rPr lang="en-IN" dirty="0"/>
              <a:t>80049</a:t>
            </a:r>
            <a:r>
              <a:rPr lang="en-IN" dirty="0"/>
              <a:t> </a:t>
            </a:r>
            <a:r>
              <a:rPr lang="en-IN" dirty="0" smtClean="0"/>
              <a:t>and host are 66814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number of positive </a:t>
            </a:r>
            <a:r>
              <a:rPr lang="en-US" dirty="0"/>
              <a:t>comments for </a:t>
            </a:r>
            <a:r>
              <a:rPr lang="en-US" dirty="0" smtClean="0"/>
              <a:t>Vancouver </a:t>
            </a:r>
            <a:r>
              <a:rPr lang="en-US" dirty="0"/>
              <a:t>City Super Host Are </a:t>
            </a:r>
            <a:r>
              <a:rPr lang="en-IN" dirty="0" smtClean="0"/>
              <a:t>42145 and </a:t>
            </a:r>
            <a:r>
              <a:rPr lang="en-IN" dirty="0"/>
              <a:t>host are </a:t>
            </a:r>
            <a:r>
              <a:rPr lang="en-IN" dirty="0" smtClean="0"/>
              <a:t>20276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Number OF Negative Comments For Toronto City Super Host is 651 which is very less as compared to host count i.e., 2301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Number OF Negative </a:t>
            </a:r>
            <a:r>
              <a:rPr lang="en-IN" dirty="0" smtClean="0"/>
              <a:t>Comments </a:t>
            </a:r>
            <a:r>
              <a:rPr lang="en-IN" dirty="0"/>
              <a:t>For </a:t>
            </a:r>
            <a:r>
              <a:rPr lang="en-IN" dirty="0" smtClean="0"/>
              <a:t>Vancouver </a:t>
            </a:r>
            <a:r>
              <a:rPr lang="en-IN" dirty="0"/>
              <a:t>City Super Host </a:t>
            </a:r>
            <a:r>
              <a:rPr lang="en-IN" dirty="0" smtClean="0"/>
              <a:t>are 308 </a:t>
            </a:r>
            <a:r>
              <a:rPr lang="en-IN" dirty="0"/>
              <a:t>which </a:t>
            </a:r>
            <a:r>
              <a:rPr lang="en-IN" dirty="0" smtClean="0"/>
              <a:t>only half as compared </a:t>
            </a:r>
            <a:r>
              <a:rPr lang="en-IN" dirty="0"/>
              <a:t>to host count i.e., </a:t>
            </a:r>
            <a:r>
              <a:rPr lang="en-IN" dirty="0" smtClean="0"/>
              <a:t>569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4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02847"/>
              </p:ext>
            </p:extLst>
          </p:nvPr>
        </p:nvGraphicFramePr>
        <p:xfrm>
          <a:off x="2910840" y="1386840"/>
          <a:ext cx="5928360" cy="38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70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889506"/>
              </p:ext>
            </p:extLst>
          </p:nvPr>
        </p:nvGraphicFramePr>
        <p:xfrm>
          <a:off x="4453143" y="3062068"/>
          <a:ext cx="3728589" cy="203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043245"/>
              </p:ext>
            </p:extLst>
          </p:nvPr>
        </p:nvGraphicFramePr>
        <p:xfrm>
          <a:off x="7958668" y="3123614"/>
          <a:ext cx="3734870" cy="206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47918"/>
              </p:ext>
            </p:extLst>
          </p:nvPr>
        </p:nvGraphicFramePr>
        <p:xfrm>
          <a:off x="4453143" y="838590"/>
          <a:ext cx="3505525" cy="2285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248686"/>
              </p:ext>
            </p:extLst>
          </p:nvPr>
        </p:nvGraphicFramePr>
        <p:xfrm>
          <a:off x="7958668" y="838590"/>
          <a:ext cx="3766038" cy="228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177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648111"/>
              </p:ext>
            </p:extLst>
          </p:nvPr>
        </p:nvGraphicFramePr>
        <p:xfrm>
          <a:off x="1295663" y="1526943"/>
          <a:ext cx="3375561" cy="2145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18159"/>
              </p:ext>
            </p:extLst>
          </p:nvPr>
        </p:nvGraphicFramePr>
        <p:xfrm>
          <a:off x="4671224" y="1526943"/>
          <a:ext cx="3357352" cy="2143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78251"/>
              </p:ext>
            </p:extLst>
          </p:nvPr>
        </p:nvGraphicFramePr>
        <p:xfrm>
          <a:off x="7801824" y="1563411"/>
          <a:ext cx="3349732" cy="210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494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289</TotalTime>
  <Words>525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HOST BEHAVIOR ANALYSIS FOR PROPERTY RENTAL Company</vt:lpstr>
      <vt:lpstr>Point Of Analysis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ANALYSIS FOR PROPERTY RENTAL Company</dc:title>
  <dc:creator>Anand</dc:creator>
  <cp:lastModifiedBy>Anand</cp:lastModifiedBy>
  <cp:revision>30</cp:revision>
  <dcterms:created xsi:type="dcterms:W3CDTF">2022-05-27T14:43:31Z</dcterms:created>
  <dcterms:modified xsi:type="dcterms:W3CDTF">2022-05-27T19:32:52Z</dcterms:modified>
</cp:coreProperties>
</file>