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3" r:id="rId10"/>
    <p:sldId id="262" r:id="rId11"/>
    <p:sldId id="265" r:id="rId12"/>
  </p:sldIdLst>
  <p:sldSz cx="18288000" cy="10287000"/>
  <p:notesSz cx="6858000" cy="9144000"/>
  <p:embeddedFontLst>
    <p:embeddedFont>
      <p:font typeface="Assistant" pitchFamily="2" charset="-79"/>
      <p:regular r:id="rId14"/>
      <p:bold r:id="rId15"/>
    </p:embeddedFont>
    <p:embeddedFont>
      <p:font typeface="Assistant Semi-Bold" panose="020B0604020202020204" charset="-79"/>
      <p:regular r:id="rId16"/>
    </p:embeddedFont>
    <p:embeddedFont>
      <p:font typeface="Martel Heavy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D995E-97C5-C232-94BC-202A2242E176}" v="12" dt="2024-06-05T21:00:28.320"/>
    <p1510:client id="{3B10ACCC-42A5-9ACB-487A-8758850C0899}" v="55" dt="2024-06-05T21:35:35.517"/>
    <p1510:client id="{5CF8BB15-91D5-4194-AA7E-CA7E89F0B21F}" v="4" dt="2024-06-05T20:08:26.959"/>
    <p1510:client id="{ED536414-2C2C-8F9E-51BF-7C07370EC2D7}" v="56" dt="2024-06-05T21:24:03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44B21-7B59-4636-ABE5-2619C90D487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C226C-E142-4B0D-B3CB-6039EB47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 bit about Founder/Market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226C-E142-4B0D-B3CB-6039EB473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. Personalized Learning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Tailors content to individual cultural and linguistic needs for more effective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Example: Customized modules on American sports, slang, or local traditions.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Consultants focus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226C-E142-4B0D-B3CB-6039EB473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226C-E142-4B0D-B3CB-6039EB473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226C-E142-4B0D-B3CB-6039EB4739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12251649" y="-1747591"/>
            <a:ext cx="5295061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711228" y="3148835"/>
            <a:ext cx="6409465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219"/>
              </a:lnSpc>
            </a:pPr>
            <a:r>
              <a:rPr lang="en-US" sz="11797" err="1">
                <a:solidFill>
                  <a:srgbClr val="000000"/>
                </a:solidFill>
                <a:latin typeface="Martel Heavy"/>
              </a:rPr>
              <a:t>BlendIn</a:t>
            </a:r>
            <a:endParaRPr lang="en-US" sz="11797">
              <a:solidFill>
                <a:srgbClr val="000000"/>
              </a:solidFill>
              <a:latin typeface="Martel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18" y="7658100"/>
            <a:ext cx="9389417" cy="349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ssistant"/>
              </a:rPr>
              <a:t>Join us in helping newcomers feel at home faster. Let's blend in together.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99988" y="4696934"/>
            <a:ext cx="5478766" cy="520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01"/>
              </a:lnSpc>
            </a:pPr>
            <a:r>
              <a:rPr lang="en-US" sz="2600">
                <a:solidFill>
                  <a:srgbClr val="000000"/>
                </a:solidFill>
                <a:latin typeface="Assistant Semi-Bold"/>
              </a:rPr>
              <a:t>Your Passport to Local Culture</a:t>
            </a:r>
          </a:p>
        </p:txBody>
      </p:sp>
      <p:sp>
        <p:nvSpPr>
          <p:cNvPr id="13" name="AutoShape 13"/>
          <p:cNvSpPr/>
          <p:nvPr/>
        </p:nvSpPr>
        <p:spPr>
          <a:xfrm rot="3487">
            <a:off x="1028717" y="7539329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Picture 15" descr="A logo of a planet&#10;&#10;Description automatically generated">
            <a:extLst>
              <a:ext uri="{FF2B5EF4-FFF2-40B4-BE49-F238E27FC236}">
                <a16:creationId xmlns:a16="http://schemas.microsoft.com/office/drawing/2014/main" id="{F8D1C376-CEE1-94A7-8700-368FC67D8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02" y="2445408"/>
            <a:ext cx="4761905" cy="4761905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2095500"/>
            <a:ext cx="7713226" cy="6738380"/>
            <a:chOff x="0" y="0"/>
            <a:chExt cx="2137363" cy="18672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7363" cy="1867230"/>
            </a:xfrm>
            <a:custGeom>
              <a:avLst/>
              <a:gdLst/>
              <a:ahLst/>
              <a:cxnLst/>
              <a:rect l="l" t="t" r="r" b="b"/>
              <a:pathLst>
                <a:path w="2137363" h="1867230">
                  <a:moveTo>
                    <a:pt x="0" y="0"/>
                  </a:moveTo>
                  <a:lnTo>
                    <a:pt x="2137363" y="0"/>
                  </a:lnTo>
                  <a:lnTo>
                    <a:pt x="2137363" y="1867230"/>
                  </a:lnTo>
                  <a:lnTo>
                    <a:pt x="0" y="1867230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37363" cy="1905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46922" y="273281"/>
            <a:ext cx="8282899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492"/>
              </a:lnSpc>
            </a:pPr>
            <a:r>
              <a:rPr lang="en-US" sz="6780">
                <a:solidFill>
                  <a:srgbClr val="000000"/>
                </a:solidFill>
                <a:latin typeface="Martel Heavy"/>
              </a:rPr>
              <a:t>Market Overview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F5E9497B-C183-D7B7-8E0C-7EB7FA30E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84902"/>
              </p:ext>
            </p:extLst>
          </p:nvPr>
        </p:nvGraphicFramePr>
        <p:xfrm>
          <a:off x="685800" y="2095500"/>
          <a:ext cx="7713226" cy="673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6613">
                  <a:extLst>
                    <a:ext uri="{9D8B030D-6E8A-4147-A177-3AD203B41FA5}">
                      <a16:colId xmlns:a16="http://schemas.microsoft.com/office/drawing/2014/main" val="1025273651"/>
                    </a:ext>
                  </a:extLst>
                </a:gridCol>
                <a:gridCol w="3856613">
                  <a:extLst>
                    <a:ext uri="{9D8B030D-6E8A-4147-A177-3AD203B41FA5}">
                      <a16:colId xmlns:a16="http://schemas.microsoft.com/office/drawing/2014/main" val="3148850669"/>
                    </a:ext>
                  </a:extLst>
                </a:gridCol>
              </a:tblGrid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Immigrants(Millions)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05298"/>
                  </a:ext>
                </a:extLst>
              </a:tr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11359"/>
                  </a:ext>
                </a:extLst>
              </a:tr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15.8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12584"/>
                  </a:ext>
                </a:extLst>
              </a:tr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Saudi Arabia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44023"/>
                  </a:ext>
                </a:extLst>
              </a:tr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78323"/>
                  </a:ext>
                </a:extLst>
              </a:tr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27863"/>
                  </a:ext>
                </a:extLst>
              </a:tr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UAE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3276"/>
                  </a:ext>
                </a:extLst>
              </a:tr>
              <a:tr h="842298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+mn-lt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66938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6C73EB2D-BFC7-C1DF-5B4B-C1AC496A7F48}"/>
              </a:ext>
            </a:extLst>
          </p:cNvPr>
          <p:cNvSpPr txBox="1"/>
          <p:nvPr/>
        </p:nvSpPr>
        <p:spPr>
          <a:xfrm>
            <a:off x="10591800" y="2348955"/>
            <a:ext cx="647700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>
                <a:cs typeface="Times New Roman" panose="02020603050405020304" pitchFamily="18" charset="0"/>
              </a:rPr>
              <a:t>21% millennials</a:t>
            </a:r>
            <a:r>
              <a:rPr lang="en-US" sz="3000">
                <a:solidFill>
                  <a:srgbClr val="000000"/>
                </a:solidFill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000">
                <a:cs typeface="Times New Roman" panose="02020603050405020304" pitchFamily="18" charset="0"/>
              </a:rPr>
              <a:t>relocate every year for new jobs.</a:t>
            </a:r>
          </a:p>
          <a:p>
            <a:endParaRPr lang="en-US" sz="3000"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3000">
                <a:cs typeface="Times New Roman" panose="02020603050405020304" pitchFamily="18" charset="0"/>
              </a:rPr>
              <a:t>6.4 million students migrate every year for education. This number increases by 12% every year.</a:t>
            </a:r>
          </a:p>
          <a:p>
            <a:endParaRPr lang="en-US" sz="3000"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3000">
                <a:cs typeface="Times New Roman" panose="02020603050405020304" pitchFamily="18" charset="0"/>
              </a:rPr>
              <a:t>Data reported by Organization for economic cooperation and development.</a:t>
            </a:r>
          </a:p>
          <a:p>
            <a:pPr marL="285750" indent="-285750">
              <a:buFont typeface="Arial"/>
              <a:buChar char="•"/>
            </a:pPr>
            <a:endParaRPr lang="en-US" sz="3000">
              <a:cs typeface="Times New Roman" panose="02020603050405020304" pitchFamily="18" charset="0"/>
            </a:endParaRPr>
          </a:p>
          <a:p>
            <a:endParaRPr lang="en-US" sz="3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001001" y="2164333"/>
            <a:ext cx="8529284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>
                <a:solidFill>
                  <a:srgbClr val="000000"/>
                </a:solidFill>
                <a:latin typeface="Martel Heavy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00588" y="4919079"/>
            <a:ext cx="2329696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63"/>
              </a:lnSpc>
            </a:pPr>
            <a:r>
              <a:rPr lang="en-US" sz="3000" b="1" i="1">
                <a:solidFill>
                  <a:srgbClr val="000000"/>
                </a:solidFill>
                <a:cs typeface="Assistant Semi-Bold" panose="020B0604020202020204" charset="-79"/>
              </a:rPr>
              <a:t>Team </a:t>
            </a:r>
            <a:r>
              <a:rPr lang="en-US" sz="3000" b="1" i="1" err="1">
                <a:solidFill>
                  <a:srgbClr val="000000"/>
                </a:solidFill>
                <a:cs typeface="Assistant Semi-Bold" panose="020B0604020202020204" charset="-79"/>
              </a:rPr>
              <a:t>BlendIn</a:t>
            </a:r>
            <a:endParaRPr lang="en-US" sz="3000" b="1" i="1">
              <a:solidFill>
                <a:srgbClr val="000000"/>
              </a:solidFill>
              <a:cs typeface="Assistant Semi-Bold" panose="020B0604020202020204" charset="-79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1DCA299-E217-1483-9593-C9910F234703}"/>
              </a:ext>
            </a:extLst>
          </p:cNvPr>
          <p:cNvSpPr txBox="1"/>
          <p:nvPr/>
        </p:nvSpPr>
        <p:spPr>
          <a:xfrm>
            <a:off x="14200588" y="5475459"/>
            <a:ext cx="2329696" cy="42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63"/>
              </a:lnSpc>
            </a:pPr>
            <a:r>
              <a:rPr lang="en-US" sz="2473">
                <a:solidFill>
                  <a:srgbClr val="000000"/>
                </a:solidFill>
                <a:latin typeface="Assistant Semi-Bold"/>
              </a:rPr>
              <a:t>Yogesh </a:t>
            </a:r>
            <a:r>
              <a:rPr lang="en-US" sz="2473" err="1">
                <a:solidFill>
                  <a:srgbClr val="000000"/>
                </a:solidFill>
                <a:latin typeface="Assistant Semi-Bold"/>
              </a:rPr>
              <a:t>Napanda</a:t>
            </a:r>
            <a:endParaRPr lang="en-US" sz="2473">
              <a:solidFill>
                <a:srgbClr val="000000"/>
              </a:solidFill>
              <a:latin typeface="Assistant Semi-Bold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B3F03A7F-2A8D-2C7F-91A6-44AD1B426823}"/>
              </a:ext>
            </a:extLst>
          </p:cNvPr>
          <p:cNvSpPr txBox="1"/>
          <p:nvPr/>
        </p:nvSpPr>
        <p:spPr>
          <a:xfrm>
            <a:off x="14200588" y="5960449"/>
            <a:ext cx="2329696" cy="42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63"/>
              </a:lnSpc>
            </a:pPr>
            <a:r>
              <a:rPr lang="en-US" sz="2473">
                <a:solidFill>
                  <a:srgbClr val="000000"/>
                </a:solidFill>
                <a:latin typeface="Assistant Semi-Bold"/>
              </a:rPr>
              <a:t>Pratham Prabhu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B32CD62F-8C83-EC09-5134-D82E8680CE55}"/>
              </a:ext>
            </a:extLst>
          </p:cNvPr>
          <p:cNvSpPr txBox="1"/>
          <p:nvPr/>
        </p:nvSpPr>
        <p:spPr>
          <a:xfrm>
            <a:off x="14225169" y="6445439"/>
            <a:ext cx="2329696" cy="42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63"/>
              </a:lnSpc>
            </a:pPr>
            <a:r>
              <a:rPr lang="en-US" sz="2473" err="1">
                <a:solidFill>
                  <a:srgbClr val="000000"/>
                </a:solidFill>
                <a:latin typeface="Assistant Semi-Bold"/>
              </a:rPr>
              <a:t>Vishesh</a:t>
            </a:r>
            <a:r>
              <a:rPr lang="en-US" sz="2473">
                <a:solidFill>
                  <a:srgbClr val="000000"/>
                </a:solidFill>
                <a:latin typeface="Assistant Semi-Bold"/>
              </a:rPr>
              <a:t> Anand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C99DF3AB-1482-1684-7343-0E57712CA5AC}"/>
              </a:ext>
            </a:extLst>
          </p:cNvPr>
          <p:cNvSpPr txBox="1"/>
          <p:nvPr/>
        </p:nvSpPr>
        <p:spPr>
          <a:xfrm>
            <a:off x="14200588" y="6936341"/>
            <a:ext cx="2329696" cy="42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63"/>
              </a:lnSpc>
            </a:pPr>
            <a:r>
              <a:rPr lang="en-US" sz="2473">
                <a:solidFill>
                  <a:srgbClr val="000000"/>
                </a:solidFill>
                <a:latin typeface="Assistant Semi-Bold"/>
              </a:rPr>
              <a:t>Yatharth Bajaj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3209">
            <a:off x="-2003455" y="6597304"/>
            <a:ext cx="21881704" cy="10065584"/>
          </a:xfrm>
          <a:custGeom>
            <a:avLst/>
            <a:gdLst/>
            <a:ahLst/>
            <a:cxnLst/>
            <a:rect l="l" t="t" r="r" b="b"/>
            <a:pathLst>
              <a:path w="21881704" h="10065584">
                <a:moveTo>
                  <a:pt x="0" y="0"/>
                </a:moveTo>
                <a:lnTo>
                  <a:pt x="21881704" y="0"/>
                </a:lnTo>
                <a:lnTo>
                  <a:pt x="21881704" y="10065584"/>
                </a:lnTo>
                <a:lnTo>
                  <a:pt x="0" y="10065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72177" y="1853842"/>
            <a:ext cx="8664791" cy="7404458"/>
          </a:xfrm>
          <a:custGeom>
            <a:avLst/>
            <a:gdLst/>
            <a:ahLst/>
            <a:cxnLst/>
            <a:rect l="l" t="t" r="r" b="b"/>
            <a:pathLst>
              <a:path w="8664791" h="7404458">
                <a:moveTo>
                  <a:pt x="0" y="0"/>
                </a:moveTo>
                <a:lnTo>
                  <a:pt x="8664791" y="0"/>
                </a:lnTo>
                <a:lnTo>
                  <a:pt x="8664791" y="7404458"/>
                </a:lnTo>
                <a:lnTo>
                  <a:pt x="0" y="7404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50049" y="1682392"/>
            <a:ext cx="4205645" cy="149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97"/>
              </a:lnSpc>
            </a:pPr>
            <a:r>
              <a:rPr lang="en-US" sz="8712">
                <a:solidFill>
                  <a:srgbClr val="000000"/>
                </a:solidFill>
                <a:latin typeface="Martel Heavy"/>
              </a:rPr>
              <a:t>We Are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59881" y="4078743"/>
            <a:ext cx="5384151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err="1"/>
              <a:t>BlendIn</a:t>
            </a:r>
            <a:r>
              <a:rPr lang="en-US" sz="3000"/>
              <a:t> simplifies cultural integration for tourists, immigrants and international students through personalized, interactive learning about local customs, language, and norms.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550049" y="1787167"/>
            <a:ext cx="5124367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"/>
              </a:rPr>
              <a:t>The Problem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C155CC48-F04E-3CA9-C090-CEC76F59F68D}"/>
              </a:ext>
            </a:extLst>
          </p:cNvPr>
          <p:cNvGrpSpPr/>
          <p:nvPr/>
        </p:nvGrpSpPr>
        <p:grpSpPr>
          <a:xfrm rot="989517">
            <a:off x="-5055844" y="8192915"/>
            <a:ext cx="18966276" cy="7392511"/>
            <a:chOff x="0" y="0"/>
            <a:chExt cx="4995233" cy="1946999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8E683360-8241-AD66-9DEA-7688C95D3528}"/>
                </a:ext>
              </a:extLst>
            </p:cNvPr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3B93D59-632F-312C-CDD8-5E953D0E8570}"/>
                </a:ext>
              </a:extLst>
            </p:cNvPr>
            <p:cNvSpPr txBox="1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58616EF-4352-8BF8-3D57-40527C323D50}"/>
              </a:ext>
            </a:extLst>
          </p:cNvPr>
          <p:cNvSpPr txBox="1"/>
          <p:nvPr/>
        </p:nvSpPr>
        <p:spPr>
          <a:xfrm>
            <a:off x="9144000" y="2552700"/>
            <a:ext cx="7772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Cultural Barriers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Tourists, immigrants, and students face cultural and linguistic challenges that lead to isolation and missed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Language Barriers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Ineffective communication impacts daily life and professional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Social Isolation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Poor cultural understanding complicates social networking and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Inadequate Resources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Current cultural learning tools are outdated, impersonal, and slow to assist in adaptation.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915400" cy="10287000"/>
            <a:chOff x="0" y="0"/>
            <a:chExt cx="18688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8893" cy="2709333"/>
            </a:xfrm>
            <a:custGeom>
              <a:avLst/>
              <a:gdLst/>
              <a:ahLst/>
              <a:cxnLst/>
              <a:rect l="l" t="t" r="r" b="b"/>
              <a:pathLst>
                <a:path w="1868893" h="2709333">
                  <a:moveTo>
                    <a:pt x="0" y="0"/>
                  </a:moveTo>
                  <a:lnTo>
                    <a:pt x="1868893" y="0"/>
                  </a:lnTo>
                  <a:lnTo>
                    <a:pt x="18688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688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0500" y="114300"/>
            <a:ext cx="85344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35"/>
              </a:lnSpc>
            </a:pPr>
            <a:r>
              <a:rPr lang="en-US" sz="6525">
                <a:solidFill>
                  <a:srgbClr val="000000"/>
                </a:solidFill>
                <a:latin typeface="Martel Heavy"/>
              </a:rPr>
              <a:t>Existing Solution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66800" y="2334712"/>
            <a:ext cx="620171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8"/>
              </a:lnSpc>
            </a:pPr>
            <a:r>
              <a:rPr lang="en-US" sz="3000">
                <a:solidFill>
                  <a:srgbClr val="A66735"/>
                </a:solidFill>
              </a:rPr>
              <a:t>A</a:t>
            </a:r>
            <a:r>
              <a:rPr lang="en-US" sz="3000">
                <a:solidFill>
                  <a:srgbClr val="000000"/>
                </a:solidFill>
              </a:rPr>
              <a:t>  </a:t>
            </a:r>
            <a:r>
              <a:rPr lang="en-US" sz="3000" b="1">
                <a:effectLst/>
              </a:rPr>
              <a:t>Digital Platforms</a:t>
            </a:r>
            <a:r>
              <a:rPr lang="en-US" sz="3000"/>
              <a:t>: Offer superficial insights with no customization or structured learning pathways.</a:t>
            </a:r>
          </a:p>
          <a:p>
            <a:pPr algn="l">
              <a:lnSpc>
                <a:spcPts val="3528"/>
              </a:lnSpc>
            </a:pPr>
            <a:endParaRPr lang="en-US" sz="30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66800" y="4720604"/>
            <a:ext cx="620171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8"/>
              </a:lnSpc>
            </a:pPr>
            <a:r>
              <a:rPr lang="en-US" sz="3000">
                <a:solidFill>
                  <a:srgbClr val="A66735"/>
                </a:solidFill>
              </a:rPr>
              <a:t>B</a:t>
            </a:r>
            <a:r>
              <a:rPr lang="en-US" sz="3000">
                <a:solidFill>
                  <a:srgbClr val="000000"/>
                </a:solidFill>
              </a:rPr>
              <a:t>  </a:t>
            </a:r>
            <a:r>
              <a:rPr lang="en-US" sz="3000" b="1">
                <a:effectLst/>
              </a:rPr>
              <a:t>Language Classes and Workshops</a:t>
            </a:r>
            <a:r>
              <a:rPr lang="en-US" sz="3000"/>
              <a:t>: Focus mainly on broad language skills, neglecting everyday slang and cultural contexts.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6800" y="7658100"/>
            <a:ext cx="620171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8"/>
              </a:lnSpc>
            </a:pPr>
            <a:r>
              <a:rPr lang="en-US" sz="3000">
                <a:solidFill>
                  <a:srgbClr val="243E4D"/>
                </a:solidFill>
              </a:rPr>
              <a:t>C</a:t>
            </a:r>
            <a:r>
              <a:rPr lang="en-US" sz="3000">
                <a:solidFill>
                  <a:srgbClr val="000000"/>
                </a:solidFill>
              </a:rPr>
              <a:t>  </a:t>
            </a:r>
            <a:r>
              <a:rPr lang="en-US" sz="3000" b="1">
                <a:effectLst/>
              </a:rPr>
              <a:t>Community Groups</a:t>
            </a:r>
            <a:r>
              <a:rPr lang="en-US" sz="3000"/>
              <a:t>: Provide community comfort but can isolate members from broader local cultural integration.</a:t>
            </a: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3A13B194-8BF2-E29D-39AC-D3BAF2FB4FCC}"/>
              </a:ext>
            </a:extLst>
          </p:cNvPr>
          <p:cNvSpPr txBox="1"/>
          <p:nvPr/>
        </p:nvSpPr>
        <p:spPr>
          <a:xfrm>
            <a:off x="9372602" y="114300"/>
            <a:ext cx="85344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35"/>
              </a:lnSpc>
            </a:pPr>
            <a:r>
              <a:rPr lang="en-US" sz="6525">
                <a:solidFill>
                  <a:srgbClr val="000000"/>
                </a:solidFill>
                <a:latin typeface="Martel Heavy"/>
              </a:rPr>
              <a:t>Our Solution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40138700-E77E-D6C6-118D-FA466035C780}"/>
              </a:ext>
            </a:extLst>
          </p:cNvPr>
          <p:cNvSpPr txBox="1"/>
          <p:nvPr/>
        </p:nvSpPr>
        <p:spPr>
          <a:xfrm>
            <a:off x="10744200" y="2307590"/>
            <a:ext cx="620171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8"/>
              </a:lnSpc>
            </a:pPr>
            <a:r>
              <a:rPr lang="en-US" sz="3000">
                <a:solidFill>
                  <a:srgbClr val="A66735"/>
                </a:solidFill>
              </a:rPr>
              <a:t>A</a:t>
            </a:r>
            <a:r>
              <a:rPr lang="en-US" sz="3000">
                <a:solidFill>
                  <a:srgbClr val="000000"/>
                </a:solidFill>
              </a:rPr>
              <a:t>  </a:t>
            </a:r>
            <a:r>
              <a:rPr lang="en-US" sz="3000" b="1">
                <a:effectLst/>
              </a:rPr>
              <a:t>Personalized Learning</a:t>
            </a:r>
            <a:r>
              <a:rPr lang="en-US" sz="3000"/>
              <a:t>: Tailors content to individual cultural and linguistic needs for more effective integration.</a:t>
            </a:r>
            <a:endParaRPr lang="en-US" sz="3000">
              <a:solidFill>
                <a:srgbClr val="000000"/>
              </a:solidFill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F059BEB9-29DB-D00D-0084-C46C46A2515E}"/>
              </a:ext>
            </a:extLst>
          </p:cNvPr>
          <p:cNvSpPr txBox="1"/>
          <p:nvPr/>
        </p:nvSpPr>
        <p:spPr>
          <a:xfrm>
            <a:off x="10744200" y="4720603"/>
            <a:ext cx="620171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8"/>
              </a:lnSpc>
            </a:pPr>
            <a:r>
              <a:rPr lang="en-US" sz="3000">
                <a:solidFill>
                  <a:srgbClr val="A66735"/>
                </a:solidFill>
              </a:rPr>
              <a:t>B</a:t>
            </a:r>
            <a:r>
              <a:rPr lang="en-US" sz="3000">
                <a:solidFill>
                  <a:srgbClr val="000000"/>
                </a:solidFill>
              </a:rPr>
              <a:t>  </a:t>
            </a:r>
            <a:r>
              <a:rPr lang="en-US" sz="3000" b="1"/>
              <a:t>Interactive Platform</a:t>
            </a:r>
            <a:r>
              <a:rPr lang="en-US" sz="3000"/>
              <a:t>: Combines depth with interactive learning and structured paths that adjust to user progress.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F1437E40-8722-5534-603B-399ADDBDD448}"/>
              </a:ext>
            </a:extLst>
          </p:cNvPr>
          <p:cNvSpPr txBox="1"/>
          <p:nvPr/>
        </p:nvSpPr>
        <p:spPr>
          <a:xfrm>
            <a:off x="10744200" y="7658100"/>
            <a:ext cx="6201712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8"/>
              </a:lnSpc>
            </a:pPr>
            <a:r>
              <a:rPr lang="en-US" sz="3000">
                <a:solidFill>
                  <a:srgbClr val="243E4D"/>
                </a:solidFill>
              </a:rPr>
              <a:t>C</a:t>
            </a:r>
            <a:r>
              <a:rPr lang="en-US" sz="3000">
                <a:solidFill>
                  <a:srgbClr val="000000"/>
                </a:solidFill>
              </a:rPr>
              <a:t>  </a:t>
            </a:r>
            <a:r>
              <a:rPr lang="en-US" sz="3000" b="1">
                <a:effectLst/>
              </a:rPr>
              <a:t>All-in-One Resource: </a:t>
            </a:r>
            <a:r>
              <a:rPr lang="en-US" sz="3000">
                <a:effectLst/>
              </a:rPr>
              <a:t>Consolidates all cultural learning needs in one place, streamlining access and learning. </a:t>
            </a:r>
            <a:endParaRPr lang="en-US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38500">
            <a:off x="11466264" y="-702543"/>
            <a:ext cx="8568617" cy="13356802"/>
            <a:chOff x="0" y="0"/>
            <a:chExt cx="2256755" cy="3517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6755" cy="3517841"/>
            </a:xfrm>
            <a:custGeom>
              <a:avLst/>
              <a:gdLst/>
              <a:ahLst/>
              <a:cxnLst/>
              <a:rect l="l" t="t" r="r" b="b"/>
              <a:pathLst>
                <a:path w="2256755" h="3517841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56755" cy="3555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46669" y="3656452"/>
            <a:ext cx="4284319" cy="42843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A66735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026533" y="4098842"/>
            <a:ext cx="600789" cy="135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67"/>
              </a:lnSpc>
            </a:pPr>
            <a:r>
              <a:rPr lang="en-US" sz="7976">
                <a:solidFill>
                  <a:srgbClr val="000000"/>
                </a:solidFill>
                <a:latin typeface="Assistant Semi-Bold"/>
              </a:rPr>
              <a:t>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32440" y="5591662"/>
            <a:ext cx="2588976" cy="160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600">
                <a:cs typeface="Times New Roman" panose="02020603050405020304" pitchFamily="18" charset="0"/>
              </a:rPr>
              <a:t>User-friendly design with interactive features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20946" y="2346230"/>
            <a:ext cx="4284319" cy="428431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673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974981" y="3656452"/>
            <a:ext cx="4284319" cy="428431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3E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421587" y="2788621"/>
            <a:ext cx="559237" cy="135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67"/>
              </a:lnSpc>
            </a:pPr>
            <a:r>
              <a:rPr lang="en-US" sz="7976">
                <a:solidFill>
                  <a:srgbClr val="FFFFFF"/>
                </a:solidFill>
                <a:latin typeface="Assistant Semi-Bold"/>
              </a:rPr>
              <a:t>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64490" y="4098842"/>
            <a:ext cx="581501" cy="135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67"/>
              </a:lnSpc>
            </a:pPr>
            <a:r>
              <a:rPr lang="en-US" sz="7976">
                <a:solidFill>
                  <a:srgbClr val="FFFFFF"/>
                </a:solidFill>
                <a:latin typeface="Assistant Semi-Bold"/>
              </a:rPr>
              <a:t>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06717" y="4281440"/>
            <a:ext cx="2588976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600">
                <a:cs typeface="Times New Roman" panose="02020603050405020304" pitchFamily="18" charset="0"/>
              </a:rPr>
              <a:t>Personalized content tailored to user's background, interests, and preferences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60753" y="5591662"/>
            <a:ext cx="2588976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1"/>
              </a:lnSpc>
            </a:pPr>
            <a:r>
              <a:rPr lang="en-US" sz="2600">
                <a:solidFill>
                  <a:schemeClr val="bg1"/>
                </a:solidFill>
                <a:cs typeface="Times New Roman" panose="02020603050405020304" pitchFamily="18" charset="0"/>
              </a:rPr>
              <a:t>Focuses on practical, everyday nuances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1358544"/>
            <a:ext cx="6745651" cy="278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"/>
              </a:rPr>
              <a:t>Create Our Unique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C5455F-266E-FEF0-5B3F-EE6A4BE4C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" r="3093" b="1322"/>
          <a:stretch/>
        </p:blipFill>
        <p:spPr>
          <a:xfrm>
            <a:off x="4709534" y="2171700"/>
            <a:ext cx="13308136" cy="5856237"/>
          </a:xfrm>
          <a:prstGeom prst="rect">
            <a:avLst/>
          </a:prstGeom>
          <a:noFill/>
        </p:spPr>
      </p:pic>
      <p:grpSp>
        <p:nvGrpSpPr>
          <p:cNvPr id="2" name="Group 2"/>
          <p:cNvGrpSpPr/>
          <p:nvPr/>
        </p:nvGrpSpPr>
        <p:grpSpPr>
          <a:xfrm rot="989517">
            <a:off x="-4446245" y="8216914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989517">
            <a:off x="-5513044" y="8978914"/>
            <a:ext cx="18966276" cy="7392511"/>
            <a:chOff x="0" y="0"/>
            <a:chExt cx="4995233" cy="1946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243E4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805906">
            <a:off x="-186303" y="2990879"/>
            <a:ext cx="5325607" cy="6896042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8508058" y="342900"/>
            <a:ext cx="9017941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197"/>
              </a:lnSpc>
            </a:pPr>
            <a:r>
              <a:rPr lang="en-US" sz="8712">
                <a:solidFill>
                  <a:srgbClr val="000000"/>
                </a:solidFill>
                <a:latin typeface="Martel Heavy"/>
              </a:rPr>
              <a:t>Preview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9090"/>
            <a:ext cx="9730777" cy="1809537"/>
            <a:chOff x="0" y="0"/>
            <a:chExt cx="2562838" cy="4765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143927"/>
            <a:ext cx="9730777" cy="1809537"/>
            <a:chOff x="0" y="0"/>
            <a:chExt cx="2562838" cy="4765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7448763"/>
            <a:ext cx="9730777" cy="1809537"/>
            <a:chOff x="0" y="0"/>
            <a:chExt cx="2562838" cy="4765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862061" y="3054899"/>
            <a:ext cx="7176383" cy="5153948"/>
          </a:xfrm>
          <a:custGeom>
            <a:avLst/>
            <a:gdLst/>
            <a:ahLst/>
            <a:cxnLst/>
            <a:rect l="l" t="t" r="r" b="b"/>
            <a:pathLst>
              <a:path w="7176383" h="5153948">
                <a:moveTo>
                  <a:pt x="0" y="0"/>
                </a:moveTo>
                <a:lnTo>
                  <a:pt x="7176383" y="0"/>
                </a:lnTo>
                <a:lnTo>
                  <a:pt x="7176383" y="5153948"/>
                </a:lnTo>
                <a:lnTo>
                  <a:pt x="0" y="51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799397"/>
            <a:ext cx="7962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42"/>
              </a:lnSpc>
            </a:pPr>
            <a:r>
              <a:rPr lang="en-US" sz="7458">
                <a:solidFill>
                  <a:srgbClr val="000000"/>
                </a:solidFill>
                <a:latin typeface="Martel Heavy"/>
              </a:rPr>
              <a:t>Business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4225" y="3054899"/>
            <a:ext cx="452199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448">
                <a:solidFill>
                  <a:srgbClr val="A66735"/>
                </a:solidFill>
                <a:latin typeface="Assistant Semi-Bold"/>
              </a:rPr>
              <a:t>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4225" y="5424854"/>
            <a:ext cx="485775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448">
                <a:solidFill>
                  <a:srgbClr val="243E4D"/>
                </a:solidFill>
                <a:latin typeface="Assistant Semi-Bold"/>
              </a:rPr>
              <a:t>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95235" y="7729690"/>
            <a:ext cx="470178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448">
                <a:solidFill>
                  <a:srgbClr val="DCB07B"/>
                </a:solidFill>
                <a:latin typeface="Assistant Semi-Bold"/>
              </a:rPr>
              <a:t>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23835" y="3009893"/>
            <a:ext cx="8598771" cy="1364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00" b="1"/>
              <a:t>Subscription Model</a:t>
            </a:r>
            <a:r>
              <a:rPr lang="en-US" sz="2800"/>
              <a:t>: Offer a freemium model with basic access for free and premium tiers for advanced features like personalized coaching and exclusive community access.</a:t>
            </a:r>
            <a:endParaRPr lang="en-US" sz="2544">
              <a:solidFill>
                <a:srgbClr val="000000"/>
              </a:solidFill>
              <a:latin typeface="Assistan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72079" y="5348093"/>
            <a:ext cx="8522571" cy="1364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61"/>
              </a:lnSpc>
            </a:pPr>
            <a:r>
              <a:rPr lang="en-US" sz="2800" b="1"/>
              <a:t>Advertising and Sponsorships</a:t>
            </a:r>
            <a:r>
              <a:rPr lang="en-US" sz="2800"/>
              <a:t>: Generate revenue through targeted ads from businesses like relocation services and cultural events that appeal to immigrants and expatriates.</a:t>
            </a:r>
            <a:endParaRPr lang="en-US" sz="2500">
              <a:solidFill>
                <a:srgbClr val="000000"/>
              </a:solidFill>
              <a:latin typeface="Assistant"/>
              <a:cs typeface="Assistan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072079" y="7599059"/>
            <a:ext cx="9284571" cy="1364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00" b="1"/>
              <a:t>Partnerships and Affiliates</a:t>
            </a:r>
            <a:r>
              <a:rPr lang="en-US" sz="2800"/>
              <a:t>: Collaborate with educational institutions, corporations, and government bodies to offer tailored cultural integration programs and resources.</a:t>
            </a:r>
            <a:endParaRPr lang="en-US" sz="2544">
              <a:solidFill>
                <a:srgbClr val="000000"/>
              </a:solidFill>
              <a:latin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564869" y="559031"/>
            <a:ext cx="8282899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92"/>
              </a:lnSpc>
            </a:pPr>
            <a:r>
              <a:rPr lang="en-US" sz="6780">
                <a:solidFill>
                  <a:srgbClr val="000000"/>
                </a:solidFill>
                <a:latin typeface="Martel Heavy"/>
              </a:rPr>
              <a:t>Competition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B0767D-35FB-CECF-A762-497D4E20E230}"/>
              </a:ext>
            </a:extLst>
          </p:cNvPr>
          <p:cNvGrpSpPr/>
          <p:nvPr/>
        </p:nvGrpSpPr>
        <p:grpSpPr>
          <a:xfrm>
            <a:off x="1340518" y="1976187"/>
            <a:ext cx="14706600" cy="6324600"/>
            <a:chOff x="118872" y="1608040"/>
            <a:chExt cx="11837671" cy="4292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81DF18-D2E8-56FC-E7FF-2C4AD0348272}"/>
                </a:ext>
              </a:extLst>
            </p:cNvPr>
            <p:cNvGrpSpPr/>
            <p:nvPr/>
          </p:nvGrpSpPr>
          <p:grpSpPr>
            <a:xfrm>
              <a:off x="1517904" y="1608040"/>
              <a:ext cx="8976360" cy="966879"/>
              <a:chOff x="1517904" y="1608040"/>
              <a:chExt cx="8976360" cy="966879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2D90589-8F08-6270-C060-3FD0B875F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8040"/>
                <a:ext cx="4398264" cy="91587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F654C55-55E8-949D-7006-927125A94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7904" y="1608040"/>
                <a:ext cx="4578096" cy="93649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4F892A7-D722-A706-EFD8-3C34C9C4A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8040"/>
                <a:ext cx="0" cy="96687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42BABA-C441-137A-3707-C4E6F70FFD45}"/>
                </a:ext>
              </a:extLst>
            </p:cNvPr>
            <p:cNvSpPr txBox="1"/>
            <p:nvPr/>
          </p:nvSpPr>
          <p:spPr>
            <a:xfrm>
              <a:off x="8860537" y="2606565"/>
              <a:ext cx="3096006" cy="27153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sz="2000" kern="0">
                  <a:solidFill>
                    <a:prstClr val="black"/>
                  </a:solidFill>
                </a:rPr>
                <a:t>Social Media forums and Blogs</a:t>
              </a:r>
              <a:endParaRPr lang="en-US" err="1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F90CD5-2311-7014-DC8A-57CB3D451B51}"/>
                </a:ext>
              </a:extLst>
            </p:cNvPr>
            <p:cNvGrpSpPr/>
            <p:nvPr/>
          </p:nvGrpSpPr>
          <p:grpSpPr>
            <a:xfrm>
              <a:off x="4889773" y="2678514"/>
              <a:ext cx="2666457" cy="1890770"/>
              <a:chOff x="3044400" y="3110997"/>
              <a:chExt cx="2666457" cy="189077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82895C-559C-EE4E-C58C-AE4326016934}"/>
                  </a:ext>
                </a:extLst>
              </p:cNvPr>
              <p:cNvSpPr txBox="1"/>
              <p:nvPr/>
            </p:nvSpPr>
            <p:spPr>
              <a:xfrm>
                <a:off x="3044400" y="3110997"/>
                <a:ext cx="2666457" cy="35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b="1" kern="0">
                    <a:solidFill>
                      <a:prstClr val="black"/>
                    </a:solidFill>
                  </a:rPr>
                  <a:t>Language Oriented</a:t>
                </a:r>
              </a:p>
            </p:txBody>
          </p:sp>
          <p:pic>
            <p:nvPicPr>
              <p:cNvPr id="22" name="Picture 2" descr="Babbel App for Education for Language Learning | Language Learning Tools -  Studica">
                <a:extLst>
                  <a:ext uri="{FF2B5EF4-FFF2-40B4-BE49-F238E27FC236}">
                    <a16:creationId xmlns:a16="http://schemas.microsoft.com/office/drawing/2014/main" id="{99B47B27-E128-84C4-3117-FF079F11F2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627" b="36773"/>
              <a:stretch/>
            </p:blipFill>
            <p:spPr bwMode="auto">
              <a:xfrm>
                <a:off x="3066669" y="3529583"/>
                <a:ext cx="2143125" cy="548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Duolingo logo and symbol, meaning, history, PNG">
                <a:extLst>
                  <a:ext uri="{FF2B5EF4-FFF2-40B4-BE49-F238E27FC236}">
                    <a16:creationId xmlns:a16="http://schemas.microsoft.com/office/drawing/2014/main" id="{02833A90-6516-AAA0-8235-8E8EED4F7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21" r="14015" b="32273"/>
              <a:stretch/>
            </p:blipFill>
            <p:spPr bwMode="auto">
              <a:xfrm>
                <a:off x="3890015" y="4178807"/>
                <a:ext cx="867146" cy="822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8F7146-D8B2-C75F-21EE-D882E730F44C}"/>
                </a:ext>
              </a:extLst>
            </p:cNvPr>
            <p:cNvGrpSpPr/>
            <p:nvPr/>
          </p:nvGrpSpPr>
          <p:grpSpPr>
            <a:xfrm>
              <a:off x="118872" y="2647805"/>
              <a:ext cx="2338578" cy="2020346"/>
              <a:chOff x="182880" y="3068574"/>
              <a:chExt cx="2338578" cy="202034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EA5B32-E8D3-5C7B-C137-0CE047F5B3DC}"/>
                  </a:ext>
                </a:extLst>
              </p:cNvPr>
              <p:cNvSpPr txBox="1"/>
              <p:nvPr/>
            </p:nvSpPr>
            <p:spPr>
              <a:xfrm>
                <a:off x="299466" y="3068574"/>
                <a:ext cx="2221992" cy="35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Culture Oriented</a:t>
                </a: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Picture 8" descr="Why Diversity, Equity, and Inclusion Matter in the Workplace - Notable Life">
                <a:extLst>
                  <a:ext uri="{FF2B5EF4-FFF2-40B4-BE49-F238E27FC236}">
                    <a16:creationId xmlns:a16="http://schemas.microsoft.com/office/drawing/2014/main" id="{8250AA01-BA1E-77D9-B41C-FDBF2A9083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" y="3583208"/>
                <a:ext cx="1927463" cy="44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0" descr="Communicating across Languages (and Cultures) - Integrate Sustainability">
                <a:extLst>
                  <a:ext uri="{FF2B5EF4-FFF2-40B4-BE49-F238E27FC236}">
                    <a16:creationId xmlns:a16="http://schemas.microsoft.com/office/drawing/2014/main" id="{9201CFF0-46D1-7339-91EF-5AA34BFF1F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" y="4024597"/>
                <a:ext cx="2061426" cy="1064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2" descr="Reddit 101 — The Sneaky Artist">
              <a:extLst>
                <a:ext uri="{FF2B5EF4-FFF2-40B4-BE49-F238E27FC236}">
                  <a16:creationId xmlns:a16="http://schemas.microsoft.com/office/drawing/2014/main" id="{0A0CE90F-03CD-FC21-7925-2A6FA7580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177" y="3724509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FluentU Review: Language Immersion App Put to the Test">
              <a:extLst>
                <a:ext uri="{FF2B5EF4-FFF2-40B4-BE49-F238E27FC236}">
                  <a16:creationId xmlns:a16="http://schemas.microsoft.com/office/drawing/2014/main" id="{60DF0FEF-361D-81A1-7D2F-3D43ABBD4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3640" y="2996214"/>
              <a:ext cx="2467586" cy="49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>
              <a:extLst>
                <a:ext uri="{FF2B5EF4-FFF2-40B4-BE49-F238E27FC236}">
                  <a16:creationId xmlns:a16="http://schemas.microsoft.com/office/drawing/2014/main" id="{A358A0E9-B924-959C-4CB3-F77F044D6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556" y="3980850"/>
              <a:ext cx="1053244" cy="7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A9FD91-B156-A0B5-7877-75949F47C856}"/>
                </a:ext>
              </a:extLst>
            </p:cNvPr>
            <p:cNvGrpSpPr/>
            <p:nvPr/>
          </p:nvGrpSpPr>
          <p:grpSpPr>
            <a:xfrm rot="10800000">
              <a:off x="1680781" y="4933323"/>
              <a:ext cx="8976360" cy="966879"/>
              <a:chOff x="1517904" y="1592849"/>
              <a:chExt cx="8976360" cy="96687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82AEB0D-1633-9212-1173-2CD5B5262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8040"/>
                <a:ext cx="4398264" cy="91587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CA3C39B-63F3-95A1-CBCF-E953B1BD35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7904" y="1608040"/>
                <a:ext cx="4578096" cy="93649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BCF296-09D9-74E4-7E32-C7A0797D4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592849"/>
                <a:ext cx="0" cy="96687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pic>
        <p:nvPicPr>
          <p:cNvPr id="3" name="Picture 2" descr="A logo of a planet&#10;&#10;Description automatically generated">
            <a:extLst>
              <a:ext uri="{FF2B5EF4-FFF2-40B4-BE49-F238E27FC236}">
                <a16:creationId xmlns:a16="http://schemas.microsoft.com/office/drawing/2014/main" id="{4021EC8D-89D0-912C-F709-5F4339096A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77" y="8541408"/>
            <a:ext cx="1269405" cy="133290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995532">
            <a:off x="7332280" y="8781844"/>
            <a:ext cx="12504578" cy="4545584"/>
            <a:chOff x="0" y="0"/>
            <a:chExt cx="3293387" cy="11971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3387" cy="1197191"/>
            </a:xfrm>
            <a:custGeom>
              <a:avLst/>
              <a:gdLst/>
              <a:ahLst/>
              <a:cxnLst/>
              <a:rect l="l" t="t" r="r" b="b"/>
              <a:pathLst>
                <a:path w="3293387" h="1197191">
                  <a:moveTo>
                    <a:pt x="0" y="0"/>
                  </a:moveTo>
                  <a:lnTo>
                    <a:pt x="3293387" y="0"/>
                  </a:lnTo>
                  <a:lnTo>
                    <a:pt x="3293387" y="1197191"/>
                  </a:lnTo>
                  <a:lnTo>
                    <a:pt x="0" y="1197191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93387" cy="12352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14777" y="316176"/>
            <a:ext cx="9269542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42"/>
              </a:lnSpc>
            </a:pPr>
            <a:r>
              <a:rPr lang="en-US" sz="7458">
                <a:solidFill>
                  <a:srgbClr val="000000"/>
                </a:solidFill>
                <a:latin typeface="Martel Heavy"/>
              </a:rPr>
              <a:t>Market Overview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BFBD23-252B-2B19-10B7-30A14308A2B7}"/>
              </a:ext>
            </a:extLst>
          </p:cNvPr>
          <p:cNvGrpSpPr/>
          <p:nvPr/>
        </p:nvGrpSpPr>
        <p:grpSpPr>
          <a:xfrm>
            <a:off x="2180737" y="2705100"/>
            <a:ext cx="15577345" cy="5486400"/>
            <a:chOff x="835749" y="1811631"/>
            <a:chExt cx="7698317" cy="25806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734E15-56F9-D4E3-ABA7-3EFA0360D3B4}"/>
                </a:ext>
              </a:extLst>
            </p:cNvPr>
            <p:cNvGrpSpPr/>
            <p:nvPr/>
          </p:nvGrpSpPr>
          <p:grpSpPr>
            <a:xfrm>
              <a:off x="835749" y="1811631"/>
              <a:ext cx="6078213" cy="2580480"/>
              <a:chOff x="812599" y="2008401"/>
              <a:chExt cx="6078213" cy="2580480"/>
            </a:xfrm>
          </p:grpSpPr>
          <p:sp>
            <p:nvSpPr>
              <p:cNvPr id="29" name="Google Shape;84;p17">
                <a:extLst>
                  <a:ext uri="{FF2B5EF4-FFF2-40B4-BE49-F238E27FC236}">
                    <a16:creationId xmlns:a16="http://schemas.microsoft.com/office/drawing/2014/main" id="{C0037A6B-52C5-506F-687C-0E16E0698AE4}"/>
                  </a:ext>
                </a:extLst>
              </p:cNvPr>
              <p:cNvSpPr/>
              <p:nvPr/>
            </p:nvSpPr>
            <p:spPr>
              <a:xfrm>
                <a:off x="812599" y="2008401"/>
                <a:ext cx="2580480" cy="258048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A4C2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Google Shape;87;p17">
                <a:extLst>
                  <a:ext uri="{FF2B5EF4-FFF2-40B4-BE49-F238E27FC236}">
                    <a16:creationId xmlns:a16="http://schemas.microsoft.com/office/drawing/2014/main" id="{07A64FEC-4AA4-44B3-98D5-EBAFA6788263}"/>
                  </a:ext>
                </a:extLst>
              </p:cNvPr>
              <p:cNvSpPr txBox="1"/>
              <p:nvPr/>
            </p:nvSpPr>
            <p:spPr>
              <a:xfrm>
                <a:off x="4224925" y="2025282"/>
                <a:ext cx="1628557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3000" b="1">
                    <a:solidFill>
                      <a:schemeClr val="dk2"/>
                    </a:solidFill>
                    <a:cs typeface="Times New Roman" panose="02020603050405020304" pitchFamily="18" charset="0"/>
                  </a:rPr>
                  <a:t>TAM</a:t>
                </a:r>
                <a:endParaRPr sz="3000" b="1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Google Shape;92;p17">
                <a:extLst>
                  <a:ext uri="{FF2B5EF4-FFF2-40B4-BE49-F238E27FC236}">
                    <a16:creationId xmlns:a16="http://schemas.microsoft.com/office/drawing/2014/main" id="{8F98E1A4-70D2-B8BE-8B2F-E4B6B4C67AC9}"/>
                  </a:ext>
                </a:extLst>
              </p:cNvPr>
              <p:cNvCxnSpPr/>
              <p:nvPr/>
            </p:nvCxnSpPr>
            <p:spPr>
              <a:xfrm>
                <a:off x="2578689" y="2308363"/>
                <a:ext cx="207325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BA1B96-46D4-36AB-8889-766E376437CB}"/>
                  </a:ext>
                </a:extLst>
              </p:cNvPr>
              <p:cNvSpPr/>
              <p:nvPr/>
            </p:nvSpPr>
            <p:spPr>
              <a:xfrm>
                <a:off x="5033475" y="2062472"/>
                <a:ext cx="1857337" cy="477743"/>
              </a:xfrm>
              <a:prstGeom prst="rect">
                <a:avLst/>
              </a:prstGeom>
            </p:spPr>
            <p:txBody>
              <a:bodyPr wrap="none" lIns="91440" tIns="45720" rIns="91440" bIns="45720" anchor="t">
                <a:spAutoFit/>
              </a:bodyPr>
              <a:lstStyle/>
              <a:p>
                <a:r>
                  <a:rPr lang="en-US" sz="3000" b="1">
                    <a:cs typeface="Segoe UI"/>
                  </a:rPr>
                  <a:t>Total Available Market</a:t>
                </a:r>
              </a:p>
              <a:p>
                <a:r>
                  <a:rPr lang="en-US" sz="3000">
                    <a:cs typeface="Times New Roman"/>
                  </a:rPr>
                  <a:t>Migrants and tourists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3E943B-9C7B-801F-DC79-3C45B1C2F042}"/>
                </a:ext>
              </a:extLst>
            </p:cNvPr>
            <p:cNvGrpSpPr/>
            <p:nvPr/>
          </p:nvGrpSpPr>
          <p:grpSpPr>
            <a:xfrm>
              <a:off x="1123837" y="2387807"/>
              <a:ext cx="7410229" cy="2004493"/>
              <a:chOff x="1100687" y="2584577"/>
              <a:chExt cx="7410229" cy="2004493"/>
            </a:xfrm>
          </p:grpSpPr>
          <p:sp>
            <p:nvSpPr>
              <p:cNvPr id="24" name="Google Shape;85;p17">
                <a:extLst>
                  <a:ext uri="{FF2B5EF4-FFF2-40B4-BE49-F238E27FC236}">
                    <a16:creationId xmlns:a16="http://schemas.microsoft.com/office/drawing/2014/main" id="{00909020-969E-3756-3EB3-57676E327F0F}"/>
                  </a:ext>
                </a:extLst>
              </p:cNvPr>
              <p:cNvSpPr/>
              <p:nvPr/>
            </p:nvSpPr>
            <p:spPr>
              <a:xfrm>
                <a:off x="1100687" y="2584577"/>
                <a:ext cx="2004493" cy="2004493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rgbClr val="A4C2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Google Shape;88;p17">
                <a:extLst>
                  <a:ext uri="{FF2B5EF4-FFF2-40B4-BE49-F238E27FC236}">
                    <a16:creationId xmlns:a16="http://schemas.microsoft.com/office/drawing/2014/main" id="{F6C615C4-E796-70DF-42A3-E314F64C9857}"/>
                  </a:ext>
                </a:extLst>
              </p:cNvPr>
              <p:cNvSpPr txBox="1"/>
              <p:nvPr/>
            </p:nvSpPr>
            <p:spPr>
              <a:xfrm>
                <a:off x="4268435" y="2708793"/>
                <a:ext cx="1628557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3000" b="1">
                    <a:solidFill>
                      <a:schemeClr val="dk2"/>
                    </a:solidFill>
                    <a:cs typeface="Times New Roman" panose="02020603050405020304" pitchFamily="18" charset="0"/>
                  </a:rPr>
                  <a:t>SAM</a:t>
                </a:r>
                <a:endParaRPr sz="3000" b="1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Google Shape;91;p17">
                <a:extLst>
                  <a:ext uri="{FF2B5EF4-FFF2-40B4-BE49-F238E27FC236}">
                    <a16:creationId xmlns:a16="http://schemas.microsoft.com/office/drawing/2014/main" id="{86B6A509-72FD-EB20-E3E0-99F2329919D0}"/>
                  </a:ext>
                </a:extLst>
              </p:cNvPr>
              <p:cNvCxnSpPr/>
              <p:nvPr/>
            </p:nvCxnSpPr>
            <p:spPr>
              <a:xfrm>
                <a:off x="2614459" y="3021675"/>
                <a:ext cx="207325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63F83BA-EC9A-8C32-60BA-299A0A452CC5}"/>
                  </a:ext>
                </a:extLst>
              </p:cNvPr>
              <p:cNvSpPr/>
              <p:nvPr/>
            </p:nvSpPr>
            <p:spPr>
              <a:xfrm>
                <a:off x="5037208" y="2871853"/>
                <a:ext cx="3473708" cy="260587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000">
                    <a:cs typeface="Times New Roman"/>
                  </a:rPr>
                  <a:t>Key destination countries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E63E8E-B682-A190-7D4B-912A79AB3E08}"/>
                  </a:ext>
                </a:extLst>
              </p:cNvPr>
              <p:cNvSpPr/>
              <p:nvPr/>
            </p:nvSpPr>
            <p:spPr>
              <a:xfrm>
                <a:off x="5037208" y="2698348"/>
                <a:ext cx="2420783" cy="260587"/>
              </a:xfrm>
              <a:prstGeom prst="rect">
                <a:avLst/>
              </a:prstGeom>
            </p:spPr>
            <p:txBody>
              <a:bodyPr wrap="none" lIns="91440" tIns="45720" rIns="91440" bIns="45720" anchor="t">
                <a:spAutoFit/>
              </a:bodyPr>
              <a:lstStyle/>
              <a:p>
                <a:r>
                  <a:rPr lang="en-US" sz="3000" b="1">
                    <a:cs typeface="Segoe UI"/>
                  </a:rPr>
                  <a:t>Serviceable Available Market 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D37E71-FB6E-B414-2AFB-66CBEAA3EC77}"/>
                </a:ext>
              </a:extLst>
            </p:cNvPr>
            <p:cNvGrpSpPr/>
            <p:nvPr/>
          </p:nvGrpSpPr>
          <p:grpSpPr>
            <a:xfrm>
              <a:off x="1429591" y="2999315"/>
              <a:ext cx="6199192" cy="1392881"/>
              <a:chOff x="1406441" y="3196085"/>
              <a:chExt cx="6199192" cy="1392881"/>
            </a:xfrm>
          </p:grpSpPr>
          <p:sp>
            <p:nvSpPr>
              <p:cNvPr id="19" name="Google Shape;86;p17">
                <a:extLst>
                  <a:ext uri="{FF2B5EF4-FFF2-40B4-BE49-F238E27FC236}">
                    <a16:creationId xmlns:a16="http://schemas.microsoft.com/office/drawing/2014/main" id="{86573AED-D534-A34A-7A36-719F71BEE42F}"/>
                  </a:ext>
                </a:extLst>
              </p:cNvPr>
              <p:cNvSpPr/>
              <p:nvPr/>
            </p:nvSpPr>
            <p:spPr>
              <a:xfrm>
                <a:off x="1406441" y="3196085"/>
                <a:ext cx="1392881" cy="1392881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A4C2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Google Shape;89;p17">
                <a:extLst>
                  <a:ext uri="{FF2B5EF4-FFF2-40B4-BE49-F238E27FC236}">
                    <a16:creationId xmlns:a16="http://schemas.microsoft.com/office/drawing/2014/main" id="{BF1CEF7D-87DB-6C2F-BDB3-AB8700DD86A1}"/>
                  </a:ext>
                </a:extLst>
              </p:cNvPr>
              <p:cNvSpPr txBox="1"/>
              <p:nvPr/>
            </p:nvSpPr>
            <p:spPr>
              <a:xfrm>
                <a:off x="4257502" y="3458659"/>
                <a:ext cx="1628557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3000" b="1">
                    <a:solidFill>
                      <a:schemeClr val="dk2"/>
                    </a:solidFill>
                    <a:cs typeface="Times New Roman" panose="02020603050405020304" pitchFamily="18" charset="0"/>
                  </a:rPr>
                  <a:t>SOM</a:t>
                </a:r>
                <a:endParaRPr sz="3000" b="1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Google Shape;90;p17">
                <a:extLst>
                  <a:ext uri="{FF2B5EF4-FFF2-40B4-BE49-F238E27FC236}">
                    <a16:creationId xmlns:a16="http://schemas.microsoft.com/office/drawing/2014/main" id="{AE3F8B2D-1638-2894-8C51-551712E13FB4}"/>
                  </a:ext>
                </a:extLst>
              </p:cNvPr>
              <p:cNvCxnSpPr/>
              <p:nvPr/>
            </p:nvCxnSpPr>
            <p:spPr>
              <a:xfrm>
                <a:off x="2614459" y="3736571"/>
                <a:ext cx="207325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C1A6AE-C9C1-F23B-2D01-13D62FC8F984}"/>
                  </a:ext>
                </a:extLst>
              </p:cNvPr>
              <p:cNvSpPr/>
              <p:nvPr/>
            </p:nvSpPr>
            <p:spPr>
              <a:xfrm>
                <a:off x="5033475" y="3626983"/>
                <a:ext cx="1594072" cy="260587"/>
              </a:xfrm>
              <a:prstGeom prst="rect">
                <a:avLst/>
              </a:prstGeom>
            </p:spPr>
            <p:txBody>
              <a:bodyPr wrap="none" lIns="91440" tIns="45720" rIns="91440" bIns="45720" anchor="t">
                <a:spAutoFit/>
              </a:bodyPr>
              <a:lstStyle/>
              <a:p>
                <a:r>
                  <a:rPr lang="en-US" sz="3000">
                    <a:ea typeface="Open Sans"/>
                    <a:cs typeface="Segoe UI"/>
                  </a:rPr>
                  <a:t>Initial Capture Rate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4CDEC31-6268-74E9-4693-A5E6E830A7EC}"/>
                  </a:ext>
                </a:extLst>
              </p:cNvPr>
              <p:cNvSpPr/>
              <p:nvPr/>
            </p:nvSpPr>
            <p:spPr>
              <a:xfrm>
                <a:off x="5033475" y="3409827"/>
                <a:ext cx="2572158" cy="260587"/>
              </a:xfrm>
              <a:prstGeom prst="rect">
                <a:avLst/>
              </a:prstGeom>
            </p:spPr>
            <p:txBody>
              <a:bodyPr wrap="none" lIns="91440" tIns="45720" rIns="91440" bIns="45720" anchor="t">
                <a:spAutoFit/>
              </a:bodyPr>
              <a:lstStyle/>
              <a:p>
                <a:r>
                  <a:rPr lang="en-US" sz="3000" b="1">
                    <a:ea typeface="Segoe UI" panose="020B0502040204020203" pitchFamily="34" charset="0"/>
                    <a:cs typeface="Segoe UI"/>
                  </a:rPr>
                  <a:t>Serviceable Obtainable Market </a:t>
                </a:r>
                <a:endParaRPr lang="en-US" sz="3000" b="1"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1F6CDD-9770-E382-0C72-A47A7C43A805}"/>
              </a:ext>
            </a:extLst>
          </p:cNvPr>
          <p:cNvSpPr txBox="1"/>
          <p:nvPr/>
        </p:nvSpPr>
        <p:spPr>
          <a:xfrm>
            <a:off x="4062712" y="3070198"/>
            <a:ext cx="145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1.4 Billion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58D255-9BA0-AEC2-E27E-4488A1D43DC8}"/>
              </a:ext>
            </a:extLst>
          </p:cNvPr>
          <p:cNvSpPr txBox="1"/>
          <p:nvPr/>
        </p:nvSpPr>
        <p:spPr>
          <a:xfrm>
            <a:off x="4044396" y="4420221"/>
            <a:ext cx="168183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287 Million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79B97B-9656-A82A-C346-1F6EAE6C2477}"/>
              </a:ext>
            </a:extLst>
          </p:cNvPr>
          <p:cNvSpPr txBox="1"/>
          <p:nvPr/>
        </p:nvSpPr>
        <p:spPr>
          <a:xfrm>
            <a:off x="3969348" y="6355660"/>
            <a:ext cx="168183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1.4 Million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Custom</PresentationFormat>
  <Paragraphs>91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Times New Roman</vt:lpstr>
      <vt:lpstr>Martel Heavy</vt:lpstr>
      <vt:lpstr>Assistant Semi-Bold</vt:lpstr>
      <vt:lpstr>Calibri</vt:lpstr>
      <vt:lpstr>Segoe UI</vt:lpstr>
      <vt:lpstr>Arial</vt:lpstr>
      <vt:lpstr>Aptos</vt:lpstr>
      <vt:lpstr>Open Sans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Beige Illustrative Business Pitch Deck Presentation</dc:title>
  <dc:creator>Yatharth Bajaj</dc:creator>
  <cp:lastModifiedBy>Bajaj, Yatharth (bajajyh)</cp:lastModifiedBy>
  <cp:revision>2</cp:revision>
  <dcterms:created xsi:type="dcterms:W3CDTF">2006-08-16T00:00:00Z</dcterms:created>
  <dcterms:modified xsi:type="dcterms:W3CDTF">2024-06-11T19:23:35Z</dcterms:modified>
  <dc:identifier>DAGHSPYZF0w</dc:identifier>
</cp:coreProperties>
</file>