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76" r:id="rId4"/>
    <p:sldId id="278" r:id="rId5"/>
    <p:sldId id="305" r:id="rId6"/>
    <p:sldId id="277" r:id="rId7"/>
    <p:sldId id="259" r:id="rId8"/>
    <p:sldId id="279" r:id="rId9"/>
    <p:sldId id="264" r:id="rId10"/>
    <p:sldId id="293" r:id="rId11"/>
    <p:sldId id="280" r:id="rId12"/>
    <p:sldId id="265" r:id="rId13"/>
    <p:sldId id="294" r:id="rId14"/>
    <p:sldId id="281" r:id="rId15"/>
    <p:sldId id="266" r:id="rId16"/>
    <p:sldId id="295" r:id="rId17"/>
    <p:sldId id="282" r:id="rId18"/>
    <p:sldId id="267" r:id="rId19"/>
    <p:sldId id="296" r:id="rId20"/>
    <p:sldId id="283" r:id="rId21"/>
    <p:sldId id="268" r:id="rId22"/>
    <p:sldId id="297" r:id="rId23"/>
    <p:sldId id="284" r:id="rId24"/>
    <p:sldId id="269" r:id="rId25"/>
    <p:sldId id="298" r:id="rId26"/>
    <p:sldId id="285" r:id="rId27"/>
    <p:sldId id="270" r:id="rId28"/>
    <p:sldId id="299" r:id="rId29"/>
    <p:sldId id="286" r:id="rId30"/>
    <p:sldId id="271" r:id="rId31"/>
    <p:sldId id="300" r:id="rId32"/>
    <p:sldId id="287" r:id="rId33"/>
    <p:sldId id="272" r:id="rId34"/>
    <p:sldId id="301" r:id="rId35"/>
    <p:sldId id="288" r:id="rId36"/>
    <p:sldId id="273" r:id="rId37"/>
    <p:sldId id="302" r:id="rId38"/>
    <p:sldId id="289" r:id="rId39"/>
    <p:sldId id="274" r:id="rId40"/>
    <p:sldId id="303" r:id="rId41"/>
    <p:sldId id="290" r:id="rId42"/>
    <p:sldId id="275" r:id="rId43"/>
    <p:sldId id="304" r:id="rId44"/>
    <p:sldId id="291" r:id="rId45"/>
    <p:sldId id="292" r:id="rId46"/>
    <p:sldId id="263" r:id="rId47"/>
    <p:sldId id="262" r:id="rId48"/>
    <p:sldId id="261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12/16/2019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12/16/2019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12/16/2019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12/16/2019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12/16/2019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12/16/2019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12/16/2019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12/16/2019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nadintamer/top-spotify-tracks-of-2018" TargetMode="External"/><Relationship Id="rId2" Type="http://schemas.openxmlformats.org/officeDocument/2006/relationships/hyperlink" Target="https://www.kaggle.com/nadintamer/top-tracks-of-201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hortanalysis.com/" TargetMode="External"/><Relationship Id="rId5" Type="http://schemas.openxmlformats.org/officeDocument/2006/relationships/hyperlink" Target="https://www.datapine.com/blog/data-interpretation-methods-benefits-problems/" TargetMode="External"/><Relationship Id="rId4" Type="http://schemas.openxmlformats.org/officeDocument/2006/relationships/hyperlink" Target="https://support.spotify.com/us/using_spotify/getting_started/what-is-spotify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github.com/AnandaRizky99/Spotify-Data/blob/master/Spotify_Data.ipynb" TargetMode="Externa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/>
              <a:t>Top Spotify Song Analysis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Ananda Rizky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duto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pamungkas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1706985905</a:t>
            </a:r>
          </a:p>
          <a:p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Probstok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03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F30F5F06-9433-4214-987F-6D82BD3425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93" t="277" r="38367" b="1714"/>
          <a:stretch/>
        </p:blipFill>
        <p:spPr>
          <a:xfrm>
            <a:off x="0" y="-5775"/>
            <a:ext cx="4627570" cy="686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45A30-9673-490A-82E2-9687F9A01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Pendekatan</a:t>
            </a:r>
            <a:br>
              <a:rPr lang="en-US" dirty="0"/>
            </a:br>
            <a:r>
              <a:rPr lang="en-US" dirty="0" err="1"/>
              <a:t>Statistik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671D5-E944-4178-BA54-9ED90EF71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Dari </a:t>
            </a:r>
            <a:r>
              <a:rPr lang="en-US" dirty="0" err="1"/>
              <a:t>nilai</a:t>
            </a:r>
            <a:r>
              <a:rPr lang="en-US" dirty="0"/>
              <a:t> rata-rata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deviasi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pada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,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peningkatan</a:t>
            </a:r>
            <a:r>
              <a:rPr lang="en-US" dirty="0"/>
              <a:t>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signifikan</a:t>
            </a:r>
            <a:r>
              <a:rPr lang="en-US" dirty="0"/>
              <a:t> dan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berkisar</a:t>
            </a:r>
            <a:r>
              <a:rPr lang="en-US" dirty="0"/>
              <a:t> pada </a:t>
            </a:r>
            <a:r>
              <a:rPr lang="en-US" dirty="0" err="1"/>
              <a:t>angka</a:t>
            </a:r>
            <a:r>
              <a:rPr lang="en-US" dirty="0"/>
              <a:t> 0.7.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lagu</a:t>
            </a:r>
            <a:r>
              <a:rPr lang="en-US" dirty="0"/>
              <a:t> yang </a:t>
            </a:r>
            <a:r>
              <a:rPr lang="en-US" dirty="0" err="1"/>
              <a:t>asik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menari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digemari</a:t>
            </a:r>
            <a:r>
              <a:rPr lang="en-US" dirty="0"/>
              <a:t>.</a:t>
            </a:r>
            <a:endParaRPr lang="en-ID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E679334-FB4D-4BAB-9E01-04919845C7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61240" y="812800"/>
            <a:ext cx="4524070" cy="529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391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E7FEF-7FEC-4223-8774-8FF3FAC67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Grafik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8B3208-AA81-4309-AC4B-F3A1D62B5B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9413" y="1447631"/>
            <a:ext cx="5927725" cy="402465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2F6384-2E06-402D-B14C-B2934EB76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, </a:t>
            </a:r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,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kecenderungan</a:t>
            </a:r>
            <a:r>
              <a:rPr lang="en-US" dirty="0"/>
              <a:t> </a:t>
            </a:r>
            <a:r>
              <a:rPr lang="en-US" dirty="0" err="1"/>
              <a:t>meninggi</a:t>
            </a:r>
            <a:r>
              <a:rPr lang="en-US" dirty="0"/>
              <a:t> pada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mendekati</a:t>
            </a:r>
            <a:r>
              <a:rPr lang="en-US" dirty="0"/>
              <a:t> 1. </a:t>
            </a:r>
            <a:r>
              <a:rPr lang="en-US" dirty="0" err="1"/>
              <a:t>Lonjakan</a:t>
            </a:r>
            <a:r>
              <a:rPr lang="en-US" dirty="0"/>
              <a:t> </a:t>
            </a:r>
            <a:r>
              <a:rPr lang="en-US" dirty="0" err="1"/>
              <a:t>tertinggi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dikisaran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0.7 </a:t>
            </a:r>
            <a:r>
              <a:rPr lang="en-US" dirty="0" err="1"/>
              <a:t>hingga</a:t>
            </a:r>
            <a:r>
              <a:rPr lang="en-US" dirty="0"/>
              <a:t> 0.8.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5209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92F5798-EB73-4E69-AC47-AC8F70DD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386623-3E23-47CB-8AA3-ECB5F468C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Memperlihatkan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intensitas</a:t>
            </a:r>
            <a:r>
              <a:rPr lang="en-US" dirty="0"/>
              <a:t> dan juga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music, </a:t>
            </a:r>
            <a:r>
              <a:rPr lang="en-US" dirty="0" err="1"/>
              <a:t>apakah</a:t>
            </a:r>
            <a:r>
              <a:rPr lang="en-US" dirty="0"/>
              <a:t> energic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.</a:t>
            </a:r>
            <a:endParaRPr lang="en-ID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479CB052-6311-48A1-9355-62F15F56DD5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56" b="27574"/>
          <a:stretch/>
        </p:blipFill>
        <p:spPr>
          <a:xfrm>
            <a:off x="15" y="0"/>
            <a:ext cx="12191985" cy="4578350"/>
          </a:xfrm>
        </p:spPr>
      </p:pic>
    </p:spTree>
    <p:extLst>
      <p:ext uri="{BB962C8B-B14F-4D97-AF65-F5344CB8AC3E}">
        <p14:creationId xmlns:p14="http://schemas.microsoft.com/office/powerpoint/2010/main" val="1381689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45A30-9673-490A-82E2-9687F9A01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Pendekatan</a:t>
            </a:r>
            <a:br>
              <a:rPr lang="en-US" dirty="0"/>
            </a:br>
            <a:r>
              <a:rPr lang="en-US" dirty="0" err="1"/>
              <a:t>Statistik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671D5-E944-4178-BA54-9ED90EF71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Dari </a:t>
            </a:r>
            <a:r>
              <a:rPr lang="en-US" dirty="0" err="1"/>
              <a:t>nilai</a:t>
            </a:r>
            <a:r>
              <a:rPr lang="en-US" dirty="0"/>
              <a:t> rata-rata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lihat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sedikit</a:t>
            </a:r>
            <a:r>
              <a:rPr lang="en-US" dirty="0"/>
              <a:t> </a:t>
            </a:r>
            <a:r>
              <a:rPr lang="en-US" dirty="0" err="1"/>
              <a:t>penurunan</a:t>
            </a:r>
            <a:r>
              <a:rPr lang="en-US" dirty="0"/>
              <a:t> dan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berkisar</a:t>
            </a:r>
            <a:r>
              <a:rPr lang="en-US" dirty="0"/>
              <a:t> di </a:t>
            </a:r>
            <a:r>
              <a:rPr lang="en-US" dirty="0" err="1"/>
              <a:t>angka</a:t>
            </a:r>
            <a:r>
              <a:rPr lang="en-US" dirty="0"/>
              <a:t> 0.65.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ketertarikan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pada </a:t>
            </a:r>
            <a:r>
              <a:rPr lang="en-US" dirty="0" err="1"/>
              <a:t>tipe</a:t>
            </a:r>
            <a:r>
              <a:rPr lang="en-US" dirty="0"/>
              <a:t> music yang </a:t>
            </a:r>
            <a:r>
              <a:rPr lang="en-US" dirty="0" err="1"/>
              <a:t>cukup</a:t>
            </a:r>
            <a:r>
              <a:rPr lang="en-US" dirty="0"/>
              <a:t> energic. </a:t>
            </a:r>
            <a:endParaRPr lang="en-ID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8D0610F-61E8-42E5-838F-DF650A4458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0276" y="812800"/>
            <a:ext cx="3645998" cy="529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0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EEB65-02F6-4581-8925-780B02C0B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Grafik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B8C3EB-3133-4651-8FB1-D76DBCFBB6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9413" y="1432803"/>
            <a:ext cx="5927725" cy="4054306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73C50-D321-47EA-840E-62983649C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Namun</a:t>
            </a:r>
            <a:r>
              <a:rPr lang="en-US" dirty="0"/>
              <a:t>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dlihat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,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ketertarikan</a:t>
            </a:r>
            <a:r>
              <a:rPr lang="en-US" dirty="0"/>
              <a:t> orang </a:t>
            </a:r>
            <a:r>
              <a:rPr lang="en-US" dirty="0" err="1"/>
              <a:t>dengan</a:t>
            </a:r>
            <a:r>
              <a:rPr lang="en-US" dirty="0"/>
              <a:t> music yang </a:t>
            </a:r>
            <a:r>
              <a:rPr lang="en-US" dirty="0" err="1"/>
              <a:t>lebih</a:t>
            </a:r>
            <a:r>
              <a:rPr lang="en-US" dirty="0"/>
              <a:t> energic </a:t>
            </a:r>
            <a:r>
              <a:rPr lang="en-US" dirty="0" err="1"/>
              <a:t>mengalami</a:t>
            </a:r>
            <a:r>
              <a:rPr lang="en-US" dirty="0"/>
              <a:t> </a:t>
            </a:r>
            <a:r>
              <a:rPr lang="en-US" dirty="0" err="1"/>
              <a:t>peningkatan</a:t>
            </a:r>
            <a:r>
              <a:rPr lang="en-US" dirty="0"/>
              <a:t>. </a:t>
            </a:r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banyaknya</a:t>
            </a:r>
            <a:r>
              <a:rPr lang="en-US" dirty="0"/>
              <a:t> data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mendekati</a:t>
            </a:r>
            <a:r>
              <a:rPr lang="en-US" dirty="0"/>
              <a:t> 1.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88593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7FFA946E-0043-4416-A91E-B338AF1B2A3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24" b="31224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F494A3D-ACA4-48A9-A521-EA4AB697B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0FD5F-051E-47A1-B314-971C9D043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Memperlihatkan</a:t>
            </a:r>
            <a:r>
              <a:rPr lang="en-US" dirty="0"/>
              <a:t>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</a:t>
            </a:r>
            <a:r>
              <a:rPr lang="en-US" dirty="0"/>
              <a:t> music,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 dan </a:t>
            </a:r>
            <a:r>
              <a:rPr lang="en-US" dirty="0" err="1"/>
              <a:t>seterusnya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58067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45A30-9673-490A-82E2-9687F9A01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Pendekatan</a:t>
            </a:r>
            <a:br>
              <a:rPr lang="en-US" dirty="0"/>
            </a:br>
            <a:r>
              <a:rPr lang="en-US" dirty="0" err="1"/>
              <a:t>Statistik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671D5-E944-4178-BA54-9ED90EF71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Dari </a:t>
            </a:r>
            <a:r>
              <a:rPr lang="en-US" dirty="0" err="1"/>
              <a:t>nilai</a:t>
            </a:r>
            <a:r>
              <a:rPr lang="en-US" dirty="0"/>
              <a:t> rata-rata yang </a:t>
            </a:r>
            <a:r>
              <a:rPr lang="en-US" dirty="0" err="1"/>
              <a:t>ada</a:t>
            </a:r>
            <a:r>
              <a:rPr lang="en-US" dirty="0"/>
              <a:t>,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menyukai</a:t>
            </a:r>
            <a:r>
              <a:rPr lang="en-US" dirty="0"/>
              <a:t> music yang </a:t>
            </a:r>
            <a:r>
              <a:rPr lang="en-US" dirty="0" err="1"/>
              <a:t>bernada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G.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deviasi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factor lain yang </a:t>
            </a:r>
            <a:r>
              <a:rPr lang="en-US" dirty="0" err="1"/>
              <a:t>menyebabkannya</a:t>
            </a:r>
            <a:r>
              <a:rPr lang="en-US" dirty="0"/>
              <a:t>.</a:t>
            </a:r>
            <a:endParaRPr lang="en-ID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E1CC524-E7F6-4C7A-917D-5253A37AAC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52542" y="812800"/>
            <a:ext cx="3541466" cy="529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055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F7CBE-2C95-4BD7-B043-826AD9BE9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Grafik</a:t>
            </a:r>
            <a:endParaRPr lang="en-ID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215A05A-16F8-412C-BDD7-30939B9E09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9413" y="1419849"/>
            <a:ext cx="5927725" cy="408021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BC57E3-3B1F-414D-939F-AF1267755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Dari </a:t>
            </a:r>
            <a:r>
              <a:rPr lang="en-US" dirty="0" err="1"/>
              <a:t>grafik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music </a:t>
            </a:r>
            <a:r>
              <a:rPr lang="en-US" dirty="0" err="1"/>
              <a:t>bernada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C </a:t>
            </a:r>
            <a:r>
              <a:rPr lang="en-US" dirty="0" err="1"/>
              <a:t>adalah</a:t>
            </a:r>
            <a:r>
              <a:rPr lang="en-US" dirty="0"/>
              <a:t> yang paling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digemari</a:t>
            </a:r>
            <a:r>
              <a:rPr lang="en-US" dirty="0"/>
              <a:t>. </a:t>
            </a:r>
            <a:r>
              <a:rPr lang="en-US" dirty="0" err="1"/>
              <a:t>Disusul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nada E2.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diakibatkan</a:t>
            </a:r>
            <a:r>
              <a:rPr lang="en-US" dirty="0"/>
              <a:t> oleh pitch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pendengar</a:t>
            </a:r>
            <a:r>
              <a:rPr lang="en-US" dirty="0"/>
              <a:t>,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laki-laki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perempuan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79609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494A3D-ACA4-48A9-A521-EA4AB697B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Loudness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0FD5F-051E-47A1-B314-971C9D043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Kebisingan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menyeluruh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lagu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satuan</a:t>
            </a:r>
            <a:r>
              <a:rPr lang="en-US" dirty="0"/>
              <a:t> decibel.</a:t>
            </a:r>
            <a:endParaRPr lang="en-ID" dirty="0"/>
          </a:p>
        </p:txBody>
      </p:sp>
      <p:pic>
        <p:nvPicPr>
          <p:cNvPr id="2056" name="Picture 8" descr="Gambar terkait">
            <a:extLst>
              <a:ext uri="{FF2B5EF4-FFF2-40B4-BE49-F238E27FC236}">
                <a16:creationId xmlns:a16="http://schemas.microsoft.com/office/drawing/2014/main" id="{2D718527-3327-4F05-81A8-7AA618F98229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99" b="29917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675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45A30-9673-490A-82E2-9687F9A01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Pendekatan</a:t>
            </a:r>
            <a:br>
              <a:rPr lang="en-US" dirty="0"/>
            </a:br>
            <a:r>
              <a:rPr lang="en-US" dirty="0" err="1"/>
              <a:t>Statistik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0631BA-CF93-4540-8204-30312F718D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4636" y="812800"/>
            <a:ext cx="4157279" cy="5294313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671D5-E944-4178-BA54-9ED90EF71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Dari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rata-rata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lihat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kebanyakan</a:t>
            </a:r>
            <a:r>
              <a:rPr lang="en-US" dirty="0"/>
              <a:t> orang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mendengarkan</a:t>
            </a:r>
            <a:r>
              <a:rPr lang="en-US" dirty="0"/>
              <a:t> </a:t>
            </a:r>
            <a:r>
              <a:rPr lang="en-US" dirty="0" err="1"/>
              <a:t>lagu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keras</a:t>
            </a:r>
            <a:r>
              <a:rPr lang="en-US" dirty="0"/>
              <a:t> dan juga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17094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Music is life. That’s why our hearts have beats. So…</a:t>
            </a: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>
                <a:solidFill>
                  <a:srgbClr val="FFFFFF"/>
                </a:solidFill>
              </a:rPr>
              <a:t>“Music can change the world.”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 Beethoven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F7CBE-2C95-4BD7-B043-826AD9BE9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Grafik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728012-BAD2-48F9-B4D7-9C38651B3D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9413" y="1495908"/>
            <a:ext cx="5927725" cy="3928096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BC57E3-3B1F-414D-939F-AF1267755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Pernyatan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pun </a:t>
            </a:r>
            <a:r>
              <a:rPr lang="en-US" dirty="0" err="1"/>
              <a:t>didukung</a:t>
            </a:r>
            <a:r>
              <a:rPr lang="en-US" dirty="0"/>
              <a:t> oleh </a:t>
            </a:r>
            <a:r>
              <a:rPr lang="en-US" dirty="0" err="1"/>
              <a:t>grafik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,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kebanyakan</a:t>
            </a:r>
            <a:r>
              <a:rPr lang="en-US" dirty="0"/>
              <a:t> orang </a:t>
            </a:r>
            <a:r>
              <a:rPr lang="en-US" dirty="0" err="1"/>
              <a:t>menyukai</a:t>
            </a:r>
            <a:r>
              <a:rPr lang="en-US" dirty="0"/>
              <a:t> </a:t>
            </a:r>
            <a:r>
              <a:rPr lang="en-US" dirty="0" err="1"/>
              <a:t>lagu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keras</a:t>
            </a:r>
            <a:r>
              <a:rPr lang="en-US" dirty="0"/>
              <a:t> dan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20102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BF0CE606-B385-4124-8534-B865B05169D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640"/>
          <a:stretch/>
        </p:blipFill>
        <p:spPr>
          <a:xfrm>
            <a:off x="15" y="0"/>
            <a:ext cx="12191985" cy="457835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F494A3D-ACA4-48A9-A521-EA4AB697B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0FD5F-051E-47A1-B314-971C9D043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Mode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lanjutan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key, </a:t>
            </a:r>
            <a:r>
              <a:rPr lang="en-US" dirty="0" err="1"/>
              <a:t>dimana</a:t>
            </a:r>
            <a:r>
              <a:rPr lang="en-US" dirty="0"/>
              <a:t> mode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kunci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, </a:t>
            </a:r>
            <a:r>
              <a:rPr lang="en-US" dirty="0" err="1"/>
              <a:t>apakah</a:t>
            </a:r>
            <a:r>
              <a:rPr lang="en-US" dirty="0"/>
              <a:t> minor </a:t>
            </a:r>
            <a:r>
              <a:rPr lang="en-US" dirty="0" err="1"/>
              <a:t>atau</a:t>
            </a:r>
            <a:r>
              <a:rPr lang="en-US" dirty="0"/>
              <a:t> mayor.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686609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45A30-9673-490A-82E2-9687F9A01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Pendekatan</a:t>
            </a:r>
            <a:br>
              <a:rPr lang="en-US" dirty="0"/>
            </a:br>
            <a:r>
              <a:rPr lang="en-US" dirty="0" err="1"/>
              <a:t>Statistik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B1F625-EA80-4628-8FD2-6951D39CD7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83875" y="812800"/>
            <a:ext cx="3678801" cy="5294313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671D5-E944-4178-BA54-9ED90EF71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Karena pada data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2, </a:t>
            </a:r>
            <a:r>
              <a:rPr lang="en-US" dirty="0" err="1"/>
              <a:t>yaitu</a:t>
            </a:r>
            <a:r>
              <a:rPr lang="en-US" dirty="0"/>
              <a:t> minor </a:t>
            </a:r>
            <a:r>
              <a:rPr lang="en-US" dirty="0" err="1"/>
              <a:t>atau</a:t>
            </a:r>
            <a:r>
              <a:rPr lang="en-US" dirty="0"/>
              <a:t> mayor.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lihat</a:t>
            </a:r>
            <a:r>
              <a:rPr lang="en-US" dirty="0"/>
              <a:t> data </a:t>
            </a:r>
            <a:r>
              <a:rPr lang="en-US" dirty="0" err="1"/>
              <a:t>kuartil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. Pada Q2 dan Q3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1 yang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orang </a:t>
            </a:r>
            <a:r>
              <a:rPr lang="en-US" dirty="0" err="1"/>
              <a:t>menyukai</a:t>
            </a:r>
            <a:r>
              <a:rPr lang="en-US" dirty="0"/>
              <a:t> music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kunci</a:t>
            </a:r>
            <a:r>
              <a:rPr lang="en-US" dirty="0"/>
              <a:t> mayor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075861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F7CBE-2C95-4BD7-B043-826AD9BE9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Grafik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30EA39-A036-47B1-97CF-D8CB254C1E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9413" y="1402814"/>
            <a:ext cx="5927725" cy="411428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BC57E3-3B1F-414D-939F-AF1267755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Grafik</a:t>
            </a:r>
            <a:r>
              <a:rPr lang="en-US" dirty="0"/>
              <a:t> juga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yang </a:t>
            </a:r>
            <a:r>
              <a:rPr lang="en-US" dirty="0" err="1"/>
              <a:t>ditunjukkan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jauh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.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pula </a:t>
            </a:r>
            <a:r>
              <a:rPr lang="en-US" dirty="0" err="1"/>
              <a:t>nilai</a:t>
            </a:r>
            <a:r>
              <a:rPr lang="en-US" dirty="0"/>
              <a:t> rata-rata yang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ditengah</a:t>
            </a:r>
            <a:r>
              <a:rPr lang="en-US" dirty="0"/>
              <a:t> yang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kesukaan</a:t>
            </a:r>
            <a:r>
              <a:rPr lang="en-US" dirty="0"/>
              <a:t> orang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kunci</a:t>
            </a:r>
            <a:r>
              <a:rPr lang="en-US" dirty="0"/>
              <a:t> minor dan mayor relative </a:t>
            </a:r>
            <a:r>
              <a:rPr lang="en-US" dirty="0" err="1"/>
              <a:t>seimbang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661444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602893E2-4573-4254-BCD8-5676BD0EEB1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6" b="33256"/>
          <a:stretch/>
        </p:blipFill>
        <p:spPr>
          <a:xfrm>
            <a:off x="15" y="0"/>
            <a:ext cx="12191985" cy="457835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F494A3D-ACA4-48A9-A521-EA4AB697B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Speechiness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0FD5F-051E-47A1-B314-971C9D043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Menjelaskan</a:t>
            </a:r>
            <a:r>
              <a:rPr lang="en-US" dirty="0"/>
              <a:t> index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banyaknya</a:t>
            </a:r>
            <a:r>
              <a:rPr lang="en-US" dirty="0"/>
              <a:t> kata yang </a:t>
            </a:r>
            <a:r>
              <a:rPr lang="en-US" dirty="0" err="1"/>
              <a:t>diucapkan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perbandingan</a:t>
            </a:r>
            <a:r>
              <a:rPr lang="en-US" dirty="0"/>
              <a:t> </a:t>
            </a:r>
            <a:r>
              <a:rPr lang="en-US" dirty="0" err="1"/>
              <a:t>lagunya</a:t>
            </a:r>
            <a:r>
              <a:rPr lang="en-US" dirty="0"/>
              <a:t>,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mendekati</a:t>
            </a:r>
            <a:r>
              <a:rPr lang="en-US" dirty="0"/>
              <a:t> 1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kata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diucapkan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dinyanyikan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662387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45A30-9673-490A-82E2-9687F9A01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Pendekatan</a:t>
            </a:r>
            <a:br>
              <a:rPr lang="en-US" dirty="0"/>
            </a:br>
            <a:r>
              <a:rPr lang="en-US" dirty="0" err="1"/>
              <a:t>Statistik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5DF596-C472-4916-BCF7-4FE11BF9CA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7599" y="812800"/>
            <a:ext cx="4791353" cy="5294313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671D5-E944-4178-BA54-9ED90EF71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rata-rata dan juga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maksimum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kebanyakan</a:t>
            </a:r>
            <a:r>
              <a:rPr lang="en-US" dirty="0"/>
              <a:t> orang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menyukai</a:t>
            </a:r>
            <a:r>
              <a:rPr lang="en-US" dirty="0"/>
              <a:t> </a:t>
            </a:r>
            <a:r>
              <a:rPr lang="en-US" dirty="0" err="1"/>
              <a:t>lagu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kata-kata yang </a:t>
            </a:r>
            <a:r>
              <a:rPr lang="en-US" dirty="0" err="1"/>
              <a:t>dinyanyikan</a:t>
            </a:r>
            <a:r>
              <a:rPr lang="en-US" dirty="0"/>
              <a:t> </a:t>
            </a:r>
            <a:r>
              <a:rPr lang="en-US" dirty="0" err="1"/>
              <a:t>daripada</a:t>
            </a:r>
            <a:r>
              <a:rPr lang="en-US" dirty="0"/>
              <a:t> </a:t>
            </a:r>
            <a:r>
              <a:rPr lang="en-US" dirty="0" err="1"/>
              <a:t>diucapkan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251721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F7CBE-2C95-4BD7-B043-826AD9BE9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Grafik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968F30-8537-408E-8DBA-C0C5751D1A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9413" y="1441776"/>
            <a:ext cx="5927725" cy="403636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BC57E3-3B1F-414D-939F-AF1267755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ini</a:t>
            </a:r>
            <a:r>
              <a:rPr lang="en-US" dirty="0"/>
              <a:t> pun </a:t>
            </a:r>
            <a:r>
              <a:rPr lang="en-US" dirty="0" err="1"/>
              <a:t>didukung</a:t>
            </a:r>
            <a:r>
              <a:rPr lang="en-US" dirty="0"/>
              <a:t> oleh </a:t>
            </a:r>
            <a:r>
              <a:rPr lang="en-US" dirty="0" err="1"/>
              <a:t>grafik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,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sedikit</a:t>
            </a:r>
            <a:r>
              <a:rPr lang="en-US" dirty="0"/>
              <a:t> kata yang </a:t>
            </a:r>
            <a:r>
              <a:rPr lang="en-US" dirty="0" err="1"/>
              <a:t>terasa</a:t>
            </a:r>
            <a:r>
              <a:rPr lang="en-US" dirty="0"/>
              <a:t> </a:t>
            </a:r>
            <a:r>
              <a:rPr lang="en-US" dirty="0" err="1"/>
              <a:t>diucapkan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kata yang </a:t>
            </a:r>
            <a:r>
              <a:rPr lang="en-US" dirty="0" err="1"/>
              <a:t>dinyanyikan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disukai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895991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54707F3-D06D-481B-AF92-1F010F0E6A4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20" b="16620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F494A3D-ACA4-48A9-A521-EA4AB697B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Acousticness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0FD5F-051E-47A1-B314-971C9D043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Mengukur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akustik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lagu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622302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45A30-9673-490A-82E2-9687F9A01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Pendekatan</a:t>
            </a:r>
            <a:br>
              <a:rPr lang="en-US" dirty="0"/>
            </a:br>
            <a:r>
              <a:rPr lang="en-US" dirty="0" err="1"/>
              <a:t>Statistik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A986A6-110C-44C6-BE98-B43CF541B0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0940" y="812800"/>
            <a:ext cx="4664671" cy="5294313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671D5-E944-4178-BA54-9ED90EF71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rata-rata yang </a:t>
            </a:r>
            <a:r>
              <a:rPr lang="en-US" dirty="0" err="1"/>
              <a:t>ada</a:t>
            </a:r>
            <a:r>
              <a:rPr lang="en-US" dirty="0"/>
              <a:t>,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music yang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memakai</a:t>
            </a:r>
            <a:r>
              <a:rPr lang="en-US" dirty="0"/>
              <a:t> </a:t>
            </a:r>
            <a:r>
              <a:rPr lang="en-US" dirty="0" err="1"/>
              <a:t>sedikit</a:t>
            </a:r>
            <a:r>
              <a:rPr lang="en-US" dirty="0"/>
              <a:t> </a:t>
            </a:r>
            <a:r>
              <a:rPr lang="en-US" dirty="0" err="1"/>
              <a:t>akustik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digemari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446478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F7CBE-2C95-4BD7-B043-826AD9BE9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Grafik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5038B5-0062-4C7C-A9EC-F23BC717D2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9413" y="1426567"/>
            <a:ext cx="5927725" cy="406677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BC57E3-3B1F-414D-939F-AF1267755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Data yang </a:t>
            </a:r>
            <a:r>
              <a:rPr lang="en-US" dirty="0" err="1"/>
              <a:t>ada</a:t>
            </a:r>
            <a:r>
              <a:rPr lang="en-US" dirty="0"/>
              <a:t> pada </a:t>
            </a:r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orang yang </a:t>
            </a:r>
            <a:r>
              <a:rPr lang="en-US" dirty="0" err="1"/>
              <a:t>menyukai</a:t>
            </a:r>
            <a:r>
              <a:rPr lang="en-US" dirty="0"/>
              <a:t> music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sedikit</a:t>
            </a:r>
            <a:r>
              <a:rPr lang="en-US" dirty="0"/>
              <a:t> </a:t>
            </a:r>
            <a:r>
              <a:rPr lang="en-US" dirty="0" err="1"/>
              <a:t>suara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music </a:t>
            </a:r>
            <a:r>
              <a:rPr lang="en-US" dirty="0" err="1"/>
              <a:t>akustik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39454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17D3B-A0C7-4048-BE4E-0894E603B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CFC1C-A879-48C5-99F1-9896E155A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Berawal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kecintaan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music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sekali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pengamatan</a:t>
            </a:r>
            <a:r>
              <a:rPr lang="en-US" dirty="0"/>
              <a:t> dan juga </a:t>
            </a:r>
            <a:r>
              <a:rPr lang="en-US" dirty="0" err="1"/>
              <a:t>analisa</a:t>
            </a:r>
            <a:r>
              <a:rPr lang="en-US" dirty="0"/>
              <a:t> </a:t>
            </a:r>
            <a:r>
              <a:rPr lang="en-US" dirty="0" err="1"/>
              <a:t>terhadapnya</a:t>
            </a:r>
            <a:r>
              <a:rPr lang="en-US" dirty="0"/>
              <a:t>. </a:t>
            </a:r>
            <a:r>
              <a:rPr lang="en-US" dirty="0" err="1"/>
              <a:t>Berkat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dorongan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dosen</a:t>
            </a:r>
            <a:r>
              <a:rPr lang="en-US" dirty="0"/>
              <a:t> yang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analisa</a:t>
            </a:r>
            <a:r>
              <a:rPr lang="en-US" dirty="0"/>
              <a:t> data </a:t>
            </a:r>
            <a:r>
              <a:rPr lang="en-US" dirty="0" err="1"/>
              <a:t>stokastik</a:t>
            </a:r>
            <a:r>
              <a:rPr lang="en-US" dirty="0"/>
              <a:t>, </a:t>
            </a:r>
            <a:r>
              <a:rPr lang="en-US" dirty="0" err="1"/>
              <a:t>saya</a:t>
            </a:r>
            <a:r>
              <a:rPr lang="en-US" dirty="0"/>
              <a:t> pun </a:t>
            </a:r>
            <a:r>
              <a:rPr lang="en-US" dirty="0" err="1"/>
              <a:t>tertarik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tahu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music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sudut</a:t>
            </a:r>
            <a:r>
              <a:rPr lang="en-US" dirty="0"/>
              <a:t> </a:t>
            </a:r>
            <a:r>
              <a:rPr lang="en-US" dirty="0" err="1"/>
              <a:t>pandang</a:t>
            </a:r>
            <a:r>
              <a:rPr lang="en-US" dirty="0"/>
              <a:t> data.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554C15-F02D-40DD-97F8-2B7A2A358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D" dirty="0"/>
              <a:t>Spotify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music digital, podcast, dan streaming video yang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akses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jutaan</a:t>
            </a:r>
            <a:r>
              <a:rPr lang="en-ID" dirty="0"/>
              <a:t> </a:t>
            </a:r>
            <a:r>
              <a:rPr lang="en-ID" dirty="0" err="1"/>
              <a:t>lagu</a:t>
            </a:r>
            <a:r>
              <a:rPr lang="en-ID" dirty="0"/>
              <a:t> dan juga </a:t>
            </a:r>
            <a:r>
              <a:rPr lang="en-ID" dirty="0" err="1"/>
              <a:t>konten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artis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seluruh</a:t>
            </a:r>
            <a:r>
              <a:rPr lang="en-ID" dirty="0"/>
              <a:t> dunia.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C1A64A-AEF4-4101-8AAB-B1DBE5DE45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18" b="6515"/>
          <a:stretch/>
        </p:blipFill>
        <p:spPr>
          <a:xfrm>
            <a:off x="6295726" y="2880357"/>
            <a:ext cx="4254860" cy="360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5864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D2DBA14A-4258-4545-86B1-BCFC87D1AD5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96" b="11196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F494A3D-ACA4-48A9-A521-EA4AB697B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Instrumentalness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0FD5F-051E-47A1-B314-971C9D043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Mendeteksi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vocal,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suara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sekali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ditandai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1. </a:t>
            </a:r>
            <a:r>
              <a:rPr lang="en-US" dirty="0" err="1"/>
              <a:t>Namun</a:t>
            </a:r>
            <a:r>
              <a:rPr lang="en-US" dirty="0"/>
              <a:t>, </a:t>
            </a:r>
            <a:r>
              <a:rPr lang="en-US" dirty="0" err="1"/>
              <a:t>ohh</a:t>
            </a:r>
            <a:r>
              <a:rPr lang="en-US" dirty="0"/>
              <a:t> dan ahh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diterima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instrumen</a:t>
            </a:r>
            <a:r>
              <a:rPr lang="en-US" dirty="0"/>
              <a:t>, </a:t>
            </a:r>
            <a:r>
              <a:rPr lang="en-US" dirty="0" err="1"/>
              <a:t>bukan</a:t>
            </a:r>
            <a:r>
              <a:rPr lang="en-US" dirty="0"/>
              <a:t> vocal.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462368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45A30-9673-490A-82E2-9687F9A01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Pendekatan</a:t>
            </a:r>
            <a:br>
              <a:rPr lang="en-US" dirty="0"/>
            </a:br>
            <a:r>
              <a:rPr lang="en-US" dirty="0" err="1"/>
              <a:t>Statistik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A89E80-5A1B-46B4-B770-139969D656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1420" y="812800"/>
            <a:ext cx="4923711" cy="5294313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671D5-E944-4178-BA54-9ED90EF71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Dari data yang </a:t>
            </a:r>
            <a:r>
              <a:rPr lang="en-US" dirty="0" err="1"/>
              <a:t>ada</a:t>
            </a:r>
            <a:r>
              <a:rPr lang="en-US" dirty="0"/>
              <a:t>,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rata-rata dan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ketiga</a:t>
            </a:r>
            <a:r>
              <a:rPr lang="en-US" dirty="0"/>
              <a:t> </a:t>
            </a:r>
            <a:r>
              <a:rPr lang="en-US" dirty="0" err="1"/>
              <a:t>kuartil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dibawah</a:t>
            </a:r>
            <a:r>
              <a:rPr lang="en-US" dirty="0"/>
              <a:t> 0.1.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menandakan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music instrumental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digemari</a:t>
            </a:r>
            <a:r>
              <a:rPr lang="en-US" dirty="0"/>
              <a:t> pada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549404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F7CBE-2C95-4BD7-B043-826AD9BE9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Grafik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5FA02A-C898-4246-AB3C-65AB7272D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9413" y="1504308"/>
            <a:ext cx="5927725" cy="3911297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BC57E3-3B1F-414D-939F-AF1267755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Grafik</a:t>
            </a:r>
            <a:r>
              <a:rPr lang="en-US" dirty="0"/>
              <a:t> pun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.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dianalisis</a:t>
            </a:r>
            <a:r>
              <a:rPr lang="en-US" dirty="0"/>
              <a:t> juga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sedikit</a:t>
            </a:r>
            <a:r>
              <a:rPr lang="en-US" dirty="0"/>
              <a:t> industry music yang </a:t>
            </a:r>
            <a:r>
              <a:rPr lang="en-US" dirty="0" err="1"/>
              <a:t>mengeluarkan</a:t>
            </a:r>
            <a:r>
              <a:rPr lang="en-US" dirty="0"/>
              <a:t> </a:t>
            </a:r>
            <a:r>
              <a:rPr lang="en-US" dirty="0" err="1"/>
              <a:t>lagu</a:t>
            </a:r>
            <a:r>
              <a:rPr lang="en-US" dirty="0"/>
              <a:t> instrumental.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070538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94E3BFA9-3040-4EDC-83FF-613EC536F37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0" b="33304"/>
          <a:stretch/>
        </p:blipFill>
        <p:spPr>
          <a:xfrm>
            <a:off x="15" y="0"/>
            <a:ext cx="12191985" cy="457835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F494A3D-ACA4-48A9-A521-EA4AB697B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Liveness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0FD5F-051E-47A1-B314-971C9D043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Mendeteksi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music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rekaman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penampilan</a:t>
            </a:r>
            <a:r>
              <a:rPr lang="en-US" dirty="0"/>
              <a:t> live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866163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45A30-9673-490A-82E2-9687F9A01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Pendekatan</a:t>
            </a:r>
            <a:br>
              <a:rPr lang="en-US" dirty="0"/>
            </a:br>
            <a:r>
              <a:rPr lang="en-US" dirty="0" err="1"/>
              <a:t>Statistik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490B53-4EC5-46AC-9F39-C5B37AAF0E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8815" y="812800"/>
            <a:ext cx="3868921" cy="5294313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671D5-E944-4178-BA54-9ED90EF71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rata-rata yang </a:t>
            </a:r>
            <a:r>
              <a:rPr lang="en-US" dirty="0" err="1"/>
              <a:t>ada</a:t>
            </a:r>
            <a:r>
              <a:rPr lang="en-US" dirty="0"/>
              <a:t>,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kebanyakan</a:t>
            </a:r>
            <a:r>
              <a:rPr lang="en-US" dirty="0"/>
              <a:t> orang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menyukai</a:t>
            </a:r>
            <a:r>
              <a:rPr lang="en-US" dirty="0"/>
              <a:t> music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suasana</a:t>
            </a:r>
            <a:r>
              <a:rPr lang="en-US" dirty="0"/>
              <a:t> </a:t>
            </a:r>
            <a:r>
              <a:rPr lang="en-US" dirty="0" err="1"/>
              <a:t>rekaman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sedikit</a:t>
            </a:r>
            <a:r>
              <a:rPr lang="en-US" dirty="0"/>
              <a:t> live.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575403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F7CBE-2C95-4BD7-B043-826AD9BE9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Grafik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80DBBB-1501-426B-9488-5C92BBE77E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9413" y="1436031"/>
            <a:ext cx="5927725" cy="404785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BC57E3-3B1F-414D-939F-AF1267755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pun </a:t>
            </a:r>
            <a:r>
              <a:rPr lang="en-US" dirty="0" err="1"/>
              <a:t>didukung</a:t>
            </a:r>
            <a:r>
              <a:rPr lang="en-US" dirty="0"/>
              <a:t> oleh </a:t>
            </a:r>
            <a:r>
              <a:rPr lang="en-US" dirty="0" err="1"/>
              <a:t>grafik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banyaknya</a:t>
            </a:r>
            <a:r>
              <a:rPr lang="en-US" dirty="0"/>
              <a:t> data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dibawah</a:t>
            </a:r>
            <a:r>
              <a:rPr lang="en-US" dirty="0"/>
              <a:t> 0.2.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562726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AFEDB1F-3982-44BA-8E73-51D311A800D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08" b="21908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F494A3D-ACA4-48A9-A521-EA4AB697B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Valence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0FD5F-051E-47A1-B314-971C9D043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Penghitungan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lagu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positif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negative. </a:t>
            </a:r>
            <a:r>
              <a:rPr lang="en-US" dirty="0" err="1"/>
              <a:t>Positif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senang</a:t>
            </a:r>
            <a:r>
              <a:rPr lang="en-US" dirty="0"/>
              <a:t>, </a:t>
            </a:r>
            <a:r>
              <a:rPr lang="en-US" dirty="0" err="1"/>
              <a:t>gembira</a:t>
            </a:r>
            <a:r>
              <a:rPr lang="en-US" dirty="0"/>
              <a:t>, euphoria, </a:t>
            </a:r>
            <a:r>
              <a:rPr lang="en-US" dirty="0" err="1"/>
              <a:t>dll</a:t>
            </a:r>
            <a:r>
              <a:rPr lang="en-US" dirty="0"/>
              <a:t>. </a:t>
            </a:r>
            <a:r>
              <a:rPr lang="en-US" dirty="0" err="1"/>
              <a:t>Negatif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sedih</a:t>
            </a:r>
            <a:r>
              <a:rPr lang="en-US" dirty="0"/>
              <a:t>, </a:t>
            </a:r>
            <a:r>
              <a:rPr lang="en-US" dirty="0" err="1"/>
              <a:t>depresi</a:t>
            </a:r>
            <a:r>
              <a:rPr lang="en-US" dirty="0"/>
              <a:t>, </a:t>
            </a:r>
            <a:r>
              <a:rPr lang="en-US" dirty="0" err="1"/>
              <a:t>marah</a:t>
            </a:r>
            <a:r>
              <a:rPr lang="en-US" dirty="0"/>
              <a:t>, </a:t>
            </a:r>
            <a:r>
              <a:rPr lang="en-US" dirty="0" err="1"/>
              <a:t>dll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961464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45A30-9673-490A-82E2-9687F9A01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Pendekatan</a:t>
            </a:r>
            <a:br>
              <a:rPr lang="en-US" dirty="0"/>
            </a:br>
            <a:r>
              <a:rPr lang="en-US" dirty="0" err="1"/>
              <a:t>Statistik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18E636-E221-42CE-A16B-45688E2C21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00896" y="812800"/>
            <a:ext cx="4644758" cy="5294313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671D5-E944-4178-BA54-9ED90EF71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Dari </a:t>
            </a:r>
            <a:r>
              <a:rPr lang="en-US" dirty="0" err="1"/>
              <a:t>nilai</a:t>
            </a:r>
            <a:r>
              <a:rPr lang="en-US" dirty="0"/>
              <a:t> rata-rata yang </a:t>
            </a:r>
            <a:r>
              <a:rPr lang="en-US" dirty="0" err="1"/>
              <a:t>ada</a:t>
            </a:r>
            <a:r>
              <a:rPr lang="en-US" dirty="0"/>
              <a:t>,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lihat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valensi</a:t>
            </a:r>
            <a:r>
              <a:rPr lang="en-US" dirty="0"/>
              <a:t> music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seimbang</a:t>
            </a:r>
            <a:r>
              <a:rPr lang="en-US" dirty="0"/>
              <a:t> </a:t>
            </a:r>
            <a:r>
              <a:rPr lang="en-US" dirty="0" err="1"/>
              <a:t>sekitar</a:t>
            </a:r>
            <a:r>
              <a:rPr lang="en-US" dirty="0"/>
              <a:t> 0.5.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menyatakan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kesukaan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music </a:t>
            </a:r>
            <a:r>
              <a:rPr lang="en-US" dirty="0" err="1"/>
              <a:t>positif</a:t>
            </a:r>
            <a:r>
              <a:rPr lang="en-US" dirty="0"/>
              <a:t> dan music negative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seimbang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802055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F7CBE-2C95-4BD7-B043-826AD9BE9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Grafik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F16E53-C3A9-4ADF-931C-EB5613CBB1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9413" y="1469782"/>
            <a:ext cx="5927725" cy="3980349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BC57E3-3B1F-414D-939F-AF1267755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Dari </a:t>
            </a:r>
            <a:r>
              <a:rPr lang="en-US" dirty="0" err="1"/>
              <a:t>grafik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pun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.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disebabkan</a:t>
            </a:r>
            <a:r>
              <a:rPr lang="en-US" dirty="0"/>
              <a:t> oleh factor lain </a:t>
            </a:r>
            <a:r>
              <a:rPr lang="en-US" dirty="0" err="1"/>
              <a:t>seperti</a:t>
            </a:r>
            <a:r>
              <a:rPr lang="en-US" dirty="0"/>
              <a:t> mood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pendengar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1396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31081DC-9A49-4A2B-A347-DC58E9A175C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958"/>
          <a:stretch/>
        </p:blipFill>
        <p:spPr>
          <a:xfrm>
            <a:off x="15" y="0"/>
            <a:ext cx="12191985" cy="457835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F494A3D-ACA4-48A9-A521-EA4AB697B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0FD5F-051E-47A1-B314-971C9D043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Tempo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lagu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beats per minute (BPM).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43782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DE2196F7-CC1A-4939-9AEB-A67F066CF0E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71" b="15825"/>
          <a:stretch/>
        </p:blipFill>
        <p:spPr>
          <a:xfrm>
            <a:off x="15" y="0"/>
            <a:ext cx="12191985" cy="457835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9E1D300-4AA7-4D8B-9D29-B0788DD9F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: Cohort Analysis 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9F154A-EC4A-402C-8F5C-6613CEC09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menganalisa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dataset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memandang</a:t>
            </a:r>
            <a:r>
              <a:rPr lang="en-US" dirty="0"/>
              <a:t> dataset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unit yang </a:t>
            </a:r>
            <a:r>
              <a:rPr lang="en-US" dirty="0" err="1"/>
              <a:t>terpisah</a:t>
            </a:r>
            <a:r>
              <a:rPr lang="en-US" dirty="0"/>
              <a:t>,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kesatuan</a:t>
            </a:r>
            <a:r>
              <a:rPr lang="en-US" dirty="0"/>
              <a:t> dan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mengelompokan</a:t>
            </a:r>
            <a:r>
              <a:rPr lang="en-US" dirty="0"/>
              <a:t> data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kelompoknya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748783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45A30-9673-490A-82E2-9687F9A01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Pendekatan</a:t>
            </a:r>
            <a:br>
              <a:rPr lang="en-US" dirty="0"/>
            </a:br>
            <a:r>
              <a:rPr lang="en-US" dirty="0" err="1"/>
              <a:t>Statistik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29101D-693A-4F6C-984F-434429F9B6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71285" y="812800"/>
            <a:ext cx="4103980" cy="5294313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671D5-E944-4178-BA54-9ED90EF71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Dari </a:t>
            </a:r>
            <a:r>
              <a:rPr lang="en-US" dirty="0" err="1"/>
              <a:t>nilai</a:t>
            </a:r>
            <a:r>
              <a:rPr lang="en-US" dirty="0"/>
              <a:t> rata-rata yang </a:t>
            </a:r>
            <a:r>
              <a:rPr lang="en-US" dirty="0" err="1"/>
              <a:t>ada</a:t>
            </a:r>
            <a:r>
              <a:rPr lang="en-US" dirty="0"/>
              <a:t>,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tempo music yang </a:t>
            </a:r>
            <a:r>
              <a:rPr lang="en-US" dirty="0" err="1"/>
              <a:t>digemari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pada 120 BPM. 120 BPM (moderato) </a:t>
            </a:r>
            <a:r>
              <a:rPr lang="en-US" dirty="0" err="1"/>
              <a:t>merupakan</a:t>
            </a:r>
            <a:r>
              <a:rPr lang="en-US" dirty="0"/>
              <a:t> tempo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tipikal</a:t>
            </a:r>
            <a:r>
              <a:rPr lang="en-US" dirty="0"/>
              <a:t> music pop.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994770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F7CBE-2C95-4BD7-B043-826AD9BE9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Grafik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4076F4-4338-4B00-AD02-C5024FC2CF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9413" y="1453100"/>
            <a:ext cx="5927725" cy="401371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BC57E3-3B1F-414D-939F-AF1267755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Namun</a:t>
            </a:r>
            <a:r>
              <a:rPr lang="en-US" dirty="0"/>
              <a:t> pada </a:t>
            </a:r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tempo yang </a:t>
            </a:r>
            <a:r>
              <a:rPr lang="en-US" dirty="0" err="1"/>
              <a:t>digemari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pada </a:t>
            </a:r>
            <a:r>
              <a:rPr lang="en-US" dirty="0" err="1"/>
              <a:t>kisaran</a:t>
            </a:r>
            <a:r>
              <a:rPr lang="en-US" dirty="0"/>
              <a:t> 70-160.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tempo yang </a:t>
            </a:r>
            <a:r>
              <a:rPr lang="en-US" dirty="0" err="1"/>
              <a:t>lambat</a:t>
            </a:r>
            <a:r>
              <a:rPr lang="en-US" dirty="0"/>
              <a:t>, </a:t>
            </a:r>
            <a:r>
              <a:rPr lang="en-US" dirty="0" err="1"/>
              <a:t>menengah</a:t>
            </a:r>
            <a:r>
              <a:rPr lang="en-US" dirty="0"/>
              <a:t>, dan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digemari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997040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34F112C3-D36D-4A9E-9113-C8C414ABCCB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73" b="16673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F494A3D-ACA4-48A9-A521-EA4AB697B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Duration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0FD5F-051E-47A1-B314-971C9D043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Lamanya</a:t>
            </a:r>
            <a:r>
              <a:rPr lang="en-US" dirty="0"/>
              <a:t> </a:t>
            </a:r>
            <a:r>
              <a:rPr lang="en-US" dirty="0" err="1"/>
              <a:t>lagu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satuan</a:t>
            </a:r>
            <a:r>
              <a:rPr lang="en-US" dirty="0"/>
              <a:t> millisecond.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191659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45A30-9673-490A-82E2-9687F9A01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Pendekatan</a:t>
            </a:r>
            <a:br>
              <a:rPr lang="en-US" dirty="0"/>
            </a:br>
            <a:r>
              <a:rPr lang="en-US" dirty="0" err="1"/>
              <a:t>Statistik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3E4AAF-91FE-4477-AE4F-11D9D05E67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2098" y="812800"/>
            <a:ext cx="4442354" cy="5294313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671D5-E944-4178-BA54-9ED90EF71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rata-rata yang </a:t>
            </a:r>
            <a:r>
              <a:rPr lang="en-US" dirty="0" err="1"/>
              <a:t>ada</a:t>
            </a:r>
            <a:r>
              <a:rPr lang="en-US" dirty="0"/>
              <a:t>,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rata-rata </a:t>
            </a:r>
            <a:r>
              <a:rPr lang="en-US" dirty="0" err="1"/>
              <a:t>lagu</a:t>
            </a:r>
            <a:r>
              <a:rPr lang="en-US" dirty="0"/>
              <a:t> yang </a:t>
            </a:r>
            <a:r>
              <a:rPr lang="en-US" dirty="0" err="1"/>
              <a:t>digemari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durasi</a:t>
            </a:r>
            <a:r>
              <a:rPr lang="en-US" dirty="0"/>
              <a:t> 3 </a:t>
            </a:r>
            <a:r>
              <a:rPr lang="en-US" dirty="0" err="1"/>
              <a:t>sampai</a:t>
            </a:r>
            <a:r>
              <a:rPr lang="en-US" dirty="0"/>
              <a:t> 4 </a:t>
            </a:r>
            <a:r>
              <a:rPr lang="en-US" dirty="0" err="1"/>
              <a:t>menit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744503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F7CBE-2C95-4BD7-B043-826AD9BE9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Grafik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A88411-61E8-46BC-AFC8-0971C64721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9413" y="1473310"/>
            <a:ext cx="5927725" cy="3973293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BC57E3-3B1F-414D-939F-AF1267755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diperkuat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, </a:t>
            </a:r>
            <a:r>
              <a:rPr lang="en-US" dirty="0" err="1"/>
              <a:t>bahwa</a:t>
            </a:r>
            <a:r>
              <a:rPr lang="en-US" dirty="0"/>
              <a:t> music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disukai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music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durasi</a:t>
            </a:r>
            <a:r>
              <a:rPr lang="en-US" dirty="0"/>
              <a:t> </a:t>
            </a:r>
            <a:r>
              <a:rPr lang="en-US" dirty="0" err="1"/>
              <a:t>sekitar</a:t>
            </a:r>
            <a:r>
              <a:rPr lang="en-US" dirty="0"/>
              <a:t> 3 </a:t>
            </a:r>
            <a:r>
              <a:rPr lang="en-US" dirty="0" err="1"/>
              <a:t>sampai</a:t>
            </a:r>
            <a:r>
              <a:rPr lang="en-US" dirty="0"/>
              <a:t> 4 </a:t>
            </a:r>
            <a:r>
              <a:rPr lang="en-US" dirty="0" err="1"/>
              <a:t>menit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256828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Music is life. That’s why our hearts have beats. So…</a:t>
            </a: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>
                <a:solidFill>
                  <a:srgbClr val="FFFFFF"/>
                </a:solidFill>
              </a:rPr>
              <a:t>“Music can change the world.”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1865526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BDEBB-8DD0-4D66-8D10-D1A235BBA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E3627-04B0-468F-AF51-0BF4D5E5E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>
                <a:hlinkClick r:id="rId2"/>
              </a:rPr>
              <a:t>https://www.kaggle.com/nadintamer/top-tracks-of-2017</a:t>
            </a:r>
            <a:endParaRPr lang="en-ID" dirty="0">
              <a:hlinkClick r:id="rId3"/>
            </a:endParaRPr>
          </a:p>
          <a:p>
            <a:r>
              <a:rPr lang="en-ID" dirty="0">
                <a:hlinkClick r:id="rId3"/>
              </a:rPr>
              <a:t>https://www.kaggle.com/nadintamer/top-spotify-tracks-of-2018</a:t>
            </a:r>
            <a:endParaRPr lang="en-ID" dirty="0"/>
          </a:p>
          <a:p>
            <a:r>
              <a:rPr lang="en-ID" dirty="0">
                <a:hlinkClick r:id="rId4"/>
              </a:rPr>
              <a:t>https://support.spotify.com/us/using_spotify/getting_started/what-is-spotify/</a:t>
            </a:r>
            <a:endParaRPr lang="en-ID" dirty="0"/>
          </a:p>
          <a:p>
            <a:r>
              <a:rPr lang="en-ID" dirty="0">
                <a:hlinkClick r:id="rId5"/>
              </a:rPr>
              <a:t>https://www.datapine.com/blog/data-interpretation-methods-benefits-problems/</a:t>
            </a:r>
            <a:endParaRPr lang="en-ID" dirty="0"/>
          </a:p>
          <a:p>
            <a:r>
              <a:rPr lang="en-ID" dirty="0">
                <a:hlinkClick r:id="rId6"/>
              </a:rPr>
              <a:t>https://www.cohortanalysis.com/</a:t>
            </a:r>
            <a:r>
              <a:rPr lang="en-ID" dirty="0"/>
              <a:t>  </a:t>
            </a:r>
          </a:p>
          <a:p>
            <a:r>
              <a:rPr lang="en-ID" dirty="0"/>
              <a:t> 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073659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B9D99-0CBF-46B7-B2EB-FB80C28C57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 </a:t>
            </a:r>
            <a:r>
              <a:rPr lang="en-US" dirty="0" err="1"/>
              <a:t>Github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AF3DB6-7A35-47D1-9D82-E654CD960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6537711" cy="1143000"/>
          </a:xfrm>
        </p:spPr>
        <p:txBody>
          <a:bodyPr>
            <a:normAutofit/>
          </a:bodyPr>
          <a:lstStyle/>
          <a:p>
            <a:r>
              <a:rPr lang="en-ID" dirty="0">
                <a:hlinkClick r:id="rId2"/>
              </a:rPr>
              <a:t>https://github.com/AnandaRizky99/Spotify-Data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C3CB61-918A-42B4-B8D4-35046966AA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67" r="41187"/>
          <a:stretch/>
        </p:blipFill>
        <p:spPr>
          <a:xfrm>
            <a:off x="7637762" y="323585"/>
            <a:ext cx="4554238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8376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B9D99-0CBF-46B7-B2EB-FB80C28C57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Infografis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AF3DB6-7A35-47D1-9D82-E654CD960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6537711" cy="1143000"/>
          </a:xfrm>
        </p:spPr>
        <p:txBody>
          <a:bodyPr/>
          <a:lstStyle/>
          <a:p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5D0B7B-2D35-45BE-8EF4-059AE33AD0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077" b="7053"/>
          <a:stretch/>
        </p:blipFill>
        <p:spPr>
          <a:xfrm>
            <a:off x="7637762" y="0"/>
            <a:ext cx="4554238" cy="637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151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73CD5-2932-426F-8895-2F206FDA5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C8C6E-1084-41D1-A311-6DA7E53DF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berasal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Kaggle.com yang </a:t>
            </a:r>
            <a:r>
              <a:rPr lang="en-US" dirty="0" err="1"/>
              <a:t>berupa</a:t>
            </a:r>
            <a:r>
              <a:rPr lang="en-US" dirty="0"/>
              <a:t> data “Top 100 Songs on Spotify in 2017 and 2018”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data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8.8 </a:t>
            </a:r>
            <a:r>
              <a:rPr lang="en-US" dirty="0" err="1"/>
              <a:t>untuk</a:t>
            </a:r>
            <a:r>
              <a:rPr lang="en-US" dirty="0"/>
              <a:t> data pada </a:t>
            </a:r>
            <a:r>
              <a:rPr lang="en-US" dirty="0" err="1"/>
              <a:t>tahun</a:t>
            </a:r>
            <a:r>
              <a:rPr lang="en-US" dirty="0"/>
              <a:t> 2017 dan 9.4 pada </a:t>
            </a:r>
            <a:r>
              <a:rPr lang="en-US" dirty="0" err="1"/>
              <a:t>tahun</a:t>
            </a:r>
            <a:r>
              <a:rPr lang="en-US" dirty="0"/>
              <a:t> 2018.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4AB3F7-D805-471A-A730-69027D594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577" y="3229500"/>
            <a:ext cx="5807103" cy="263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306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9BFBE-F2A9-4F87-887D-55DEB1B97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Checking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A9BAE-B558-4BAF-B5C4-8E2881395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memulai</a:t>
            </a:r>
            <a:r>
              <a:rPr lang="en-US" dirty="0"/>
              <a:t> </a:t>
            </a:r>
            <a:r>
              <a:rPr lang="en-US" dirty="0" err="1"/>
              <a:t>mengolah</a:t>
            </a:r>
            <a:r>
              <a:rPr lang="en-US" dirty="0"/>
              <a:t> data dan juga </a:t>
            </a:r>
            <a:r>
              <a:rPr lang="en-US" dirty="0" err="1"/>
              <a:t>menganalisa</a:t>
            </a:r>
            <a:r>
              <a:rPr lang="en-US" dirty="0"/>
              <a:t> data,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memperhatikan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yang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data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olah</a:t>
            </a:r>
            <a:r>
              <a:rPr lang="en-US" dirty="0"/>
              <a:t>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Kita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cek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data null pada dataset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gunakan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juga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data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pada dataset </a:t>
            </a:r>
            <a:r>
              <a:rPr lang="en-US" dirty="0" err="1"/>
              <a:t>kita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Kita juga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cek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data yang </a:t>
            </a:r>
            <a:r>
              <a:rPr lang="en-US" dirty="0" err="1"/>
              <a:t>terduplikasi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69516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74190-631C-4B09-9036-E49DE5188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53313-C52E-4545-81B7-EF0E5A802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data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hapus</a:t>
            </a:r>
            <a:r>
              <a:rPr lang="en-US" dirty="0"/>
              <a:t>.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data yang </a:t>
            </a:r>
            <a:r>
              <a:rPr lang="en-US" dirty="0" err="1"/>
              <a:t>digunakan</a:t>
            </a:r>
            <a:r>
              <a:rPr lang="en-US" dirty="0"/>
              <a:t>. </a:t>
            </a:r>
            <a:r>
              <a:rPr lang="en-US" dirty="0" err="1"/>
              <a:t>Selengkapnya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pada </a:t>
            </a:r>
            <a:r>
              <a:rPr lang="en-US" dirty="0" err="1"/>
              <a:t>github</a:t>
            </a:r>
            <a:r>
              <a:rPr lang="en-US" dirty="0"/>
              <a:t>.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ACD4FA-EF2C-4219-96CB-B2E499857C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105"/>
          <a:stretch/>
        </p:blipFill>
        <p:spPr>
          <a:xfrm>
            <a:off x="1097280" y="2864330"/>
            <a:ext cx="4717774" cy="3514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338E7F-3DAC-4D9D-A7E9-B5A52A044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35780"/>
            <a:ext cx="474345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430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22055D-A742-4967-8B3A-A14EFE88D7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6" r="4156"/>
          <a:stretch/>
        </p:blipFill>
        <p:spPr>
          <a:xfrm>
            <a:off x="0" y="0"/>
            <a:ext cx="12192000" cy="641405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74F738E-A487-4956-8A16-96104BEF98D1}"/>
              </a:ext>
            </a:extLst>
          </p:cNvPr>
          <p:cNvSpPr txBox="1">
            <a:spLocks/>
          </p:cNvSpPr>
          <p:nvPr/>
        </p:nvSpPr>
        <p:spPr>
          <a:xfrm>
            <a:off x="643466" y="786383"/>
            <a:ext cx="3517567" cy="20939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 err="1">
                <a:solidFill>
                  <a:schemeClr val="bg1"/>
                </a:solidFill>
              </a:rPr>
              <a:t>Analisis</a:t>
            </a:r>
            <a:endParaRPr lang="en-ID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5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C698E5AC-989F-4721-9B2D-61477BD81EA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20" b="16620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0E6A000-730A-4ADC-8F8E-7E28DAD4E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Danceability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BD1367-E5AD-45F6-AF90-13190580C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kecocokan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music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menari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kombinasi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music.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0880970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Monochrome</Template>
  <TotalTime>0</TotalTime>
  <Words>1292</Words>
  <Application>Microsoft Office PowerPoint</Application>
  <PresentationFormat>Widescreen</PresentationFormat>
  <Paragraphs>105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Bookman Old Style</vt:lpstr>
      <vt:lpstr>Calibri</vt:lpstr>
      <vt:lpstr>Franklin Gothic Book</vt:lpstr>
      <vt:lpstr>Wingdings</vt:lpstr>
      <vt:lpstr>1_RetrospectVTI</vt:lpstr>
      <vt:lpstr>Top Spotify Song Analysis</vt:lpstr>
      <vt:lpstr>Music is life. That’s why our hearts have beats. So… “Music can change the world.”</vt:lpstr>
      <vt:lpstr>Latar Belakang</vt:lpstr>
      <vt:lpstr>Metode Analisis : Cohort Analysis </vt:lpstr>
      <vt:lpstr>Dataset</vt:lpstr>
      <vt:lpstr>Data Checking</vt:lpstr>
      <vt:lpstr>Data Cleaning</vt:lpstr>
      <vt:lpstr>PowerPoint Presentation</vt:lpstr>
      <vt:lpstr>Danceability</vt:lpstr>
      <vt:lpstr>Pendekatan Statistik</vt:lpstr>
      <vt:lpstr>Pendekatan Grafik</vt:lpstr>
      <vt:lpstr>Energy</vt:lpstr>
      <vt:lpstr>Pendekatan Statistik</vt:lpstr>
      <vt:lpstr>Pendekatan Grafik</vt:lpstr>
      <vt:lpstr>Key</vt:lpstr>
      <vt:lpstr>Pendekatan Statistik</vt:lpstr>
      <vt:lpstr>Pendekatan Grafik</vt:lpstr>
      <vt:lpstr>Loudness</vt:lpstr>
      <vt:lpstr>Pendekatan Statistik</vt:lpstr>
      <vt:lpstr>Pendekatan Grafik</vt:lpstr>
      <vt:lpstr>Mode</vt:lpstr>
      <vt:lpstr>Pendekatan Statistik</vt:lpstr>
      <vt:lpstr>Pendekatan Grafik</vt:lpstr>
      <vt:lpstr>Speechiness</vt:lpstr>
      <vt:lpstr>Pendekatan Statistik</vt:lpstr>
      <vt:lpstr>Pendekatan Grafik</vt:lpstr>
      <vt:lpstr>Acousticness</vt:lpstr>
      <vt:lpstr>Pendekatan Statistik</vt:lpstr>
      <vt:lpstr>Pendekatan Grafik</vt:lpstr>
      <vt:lpstr>Instrumentalness</vt:lpstr>
      <vt:lpstr>Pendekatan Statistik</vt:lpstr>
      <vt:lpstr>Pendekatan Grafik</vt:lpstr>
      <vt:lpstr>Liveness</vt:lpstr>
      <vt:lpstr>Pendekatan Statistik</vt:lpstr>
      <vt:lpstr>Pendekatan Grafik</vt:lpstr>
      <vt:lpstr>Valence</vt:lpstr>
      <vt:lpstr>Pendekatan Statistik</vt:lpstr>
      <vt:lpstr>Pendekatan Grafik</vt:lpstr>
      <vt:lpstr>Tempo</vt:lpstr>
      <vt:lpstr>Pendekatan Statistik</vt:lpstr>
      <vt:lpstr>Pendekatan Grafik</vt:lpstr>
      <vt:lpstr>Duration</vt:lpstr>
      <vt:lpstr>Pendekatan Statistik</vt:lpstr>
      <vt:lpstr>Pendekatan Grafik</vt:lpstr>
      <vt:lpstr>Music is life. That’s why our hearts have beats. So… “Music can change the world.”</vt:lpstr>
      <vt:lpstr>Referensi</vt:lpstr>
      <vt:lpstr>Link Github</vt:lpstr>
      <vt:lpstr>Infografis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2019-12-16T14:59:25Z</dcterms:created>
  <dcterms:modified xsi:type="dcterms:W3CDTF">2019-12-16T21:10:00Z</dcterms:modified>
</cp:coreProperties>
</file>