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8" r:id="rId3"/>
    <p:sldId id="260" r:id="rId4"/>
    <p:sldId id="261" r:id="rId5"/>
    <p:sldId id="262" r:id="rId6"/>
    <p:sldId id="264"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Raleway" panose="020F05020202040302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d314abe4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3d314abe4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1"/>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9"/>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6275" y="1529714"/>
            <a:ext cx="7688100" cy="16647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4667"/>
              <a:buNone/>
            </a:pPr>
            <a:r>
              <a:rPr lang="en-GB" sz="2150" dirty="0">
                <a:solidFill>
                  <a:schemeClr val="dk1"/>
                </a:solidFill>
                <a:latin typeface="Arial"/>
                <a:ea typeface="Arial"/>
                <a:cs typeface="Arial"/>
                <a:sym typeface="Arial"/>
              </a:rPr>
              <a:t>Hierarchical Context Enabled Recurrent Neural Network for Recommendation</a:t>
            </a:r>
            <a:endParaRPr lang="en-GB" sz="2150" dirty="0">
              <a:solidFill>
                <a:schemeClr val="dk1"/>
              </a:solidFill>
            </a:endParaRPr>
          </a:p>
        </p:txBody>
      </p:sp>
      <p:sp>
        <p:nvSpPr>
          <p:cNvPr id="87" name="Google Shape;87;p13"/>
          <p:cNvSpPr txBox="1">
            <a:spLocks noGrp="1"/>
          </p:cNvSpPr>
          <p:nvPr>
            <p:ph type="subTitle" idx="1"/>
          </p:nvPr>
        </p:nvSpPr>
        <p:spPr>
          <a:xfrm>
            <a:off x="726275" y="2471351"/>
            <a:ext cx="7688100" cy="24753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600"/>
              <a:buNone/>
            </a:pPr>
            <a:r>
              <a:rPr lang="en" sz="1800" dirty="0">
                <a:solidFill>
                  <a:srgbClr val="000000"/>
                </a:solidFill>
                <a:latin typeface="Times New Roman"/>
                <a:ea typeface="Times New Roman"/>
                <a:cs typeface="Times New Roman"/>
                <a:sym typeface="Times New Roman"/>
              </a:rPr>
              <a:t>Group No - 25 </a:t>
            </a:r>
            <a:endParaRPr sz="1800" dirty="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600"/>
              <a:buNone/>
            </a:pPr>
            <a:endParaRPr sz="1800" dirty="0">
              <a:solidFill>
                <a:srgbClr val="00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SzPts val="1600"/>
              <a:buNone/>
            </a:pPr>
            <a:r>
              <a:rPr lang="en" sz="1800" dirty="0">
                <a:solidFill>
                  <a:srgbClr val="000000"/>
                </a:solidFill>
                <a:latin typeface="Times New Roman"/>
                <a:ea typeface="Times New Roman"/>
                <a:cs typeface="Times New Roman"/>
                <a:sym typeface="Times New Roman"/>
              </a:rPr>
              <a:t>Kazi Shahed Mamun- 20301471</a:t>
            </a:r>
            <a:endParaRPr sz="1800" dirty="0">
              <a:solidFill>
                <a:srgbClr val="00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SzPts val="1600"/>
              <a:buNone/>
            </a:pPr>
            <a:endParaRPr sz="1800" dirty="0">
              <a:solidFill>
                <a:srgbClr val="00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SzPts val="1600"/>
              <a:buNone/>
            </a:pPr>
            <a:r>
              <a:rPr lang="en" sz="1800" dirty="0">
                <a:solidFill>
                  <a:srgbClr val="000000"/>
                </a:solidFill>
                <a:latin typeface="Times New Roman"/>
                <a:ea typeface="Times New Roman"/>
                <a:cs typeface="Times New Roman"/>
                <a:sym typeface="Times New Roman"/>
              </a:rPr>
              <a:t>ST - </a:t>
            </a:r>
            <a:r>
              <a:rPr lang="en" dirty="0">
                <a:solidFill>
                  <a:srgbClr val="000000"/>
                </a:solidFill>
                <a:latin typeface="Times New Roman"/>
                <a:ea typeface="Times New Roman"/>
                <a:cs typeface="Times New Roman"/>
                <a:sym typeface="Times New Roman"/>
              </a:rPr>
              <a:t>Abid Hossain</a:t>
            </a:r>
            <a:endParaRPr sz="1800" dirty="0">
              <a:solidFill>
                <a:srgbClr val="00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SzPts val="1600"/>
              <a:buNone/>
            </a:pPr>
            <a:r>
              <a:rPr lang="en" sz="1800" dirty="0">
                <a:solidFill>
                  <a:srgbClr val="000000"/>
                </a:solidFill>
                <a:latin typeface="Times New Roman"/>
                <a:ea typeface="Times New Roman"/>
                <a:cs typeface="Times New Roman"/>
                <a:sym typeface="Times New Roman"/>
              </a:rPr>
              <a:t>RA - </a:t>
            </a:r>
            <a:r>
              <a:rPr lang="en" dirty="0">
                <a:solidFill>
                  <a:srgbClr val="000000"/>
                </a:solidFill>
                <a:latin typeface="Times New Roman"/>
                <a:ea typeface="Times New Roman"/>
                <a:cs typeface="Times New Roman"/>
                <a:sym typeface="Times New Roman"/>
              </a:rPr>
              <a:t>Sania Azhmee Bhuiyan</a:t>
            </a:r>
            <a:endParaRPr dirty="0"/>
          </a:p>
        </p:txBody>
      </p:sp>
      <p:sp>
        <p:nvSpPr>
          <p:cNvPr id="88" name="Google Shape;88;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62304" y="545261"/>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600"/>
              <a:buNone/>
            </a:pPr>
            <a:r>
              <a:rPr lang="en" sz="2100" dirty="0">
                <a:solidFill>
                  <a:srgbClr val="000000"/>
                </a:solidFill>
              </a:rPr>
              <a:t>Introduction</a:t>
            </a:r>
            <a:endParaRPr sz="2100" dirty="0"/>
          </a:p>
        </p:txBody>
      </p:sp>
      <p:sp>
        <p:nvSpPr>
          <p:cNvPr id="101" name="Google Shape;101;p15"/>
          <p:cNvSpPr txBox="1">
            <a:spLocks noGrp="1"/>
          </p:cNvSpPr>
          <p:nvPr>
            <p:ph type="body" idx="1"/>
          </p:nvPr>
        </p:nvSpPr>
        <p:spPr>
          <a:xfrm>
            <a:off x="183552" y="1347034"/>
            <a:ext cx="8627100" cy="3354326"/>
          </a:xfrm>
          <a:prstGeom prst="rect">
            <a:avLst/>
          </a:prstGeom>
          <a:noFill/>
          <a:ln>
            <a:noFill/>
          </a:ln>
        </p:spPr>
        <p:txBody>
          <a:bodyPr spcFirstLastPara="1" wrap="square" lIns="91425" tIns="91425" rIns="91425" bIns="91425" anchor="t" anchorCtr="0">
            <a:normAutofit lnSpcReduction="10000"/>
          </a:bodyPr>
          <a:lstStyle/>
          <a:p>
            <a:pPr marL="457200" lvl="0" indent="-304800" algn="just" rtl="0">
              <a:lnSpc>
                <a:spcPct val="150000"/>
              </a:lnSpc>
              <a:spcBef>
                <a:spcPts val="0"/>
              </a:spcBef>
              <a:spcAft>
                <a:spcPts val="0"/>
              </a:spcAft>
              <a:buClr>
                <a:schemeClr val="dk2"/>
              </a:buClr>
              <a:buSzPts val="1200"/>
              <a:buFont typeface="Arial"/>
              <a:buChar char="●"/>
            </a:pPr>
            <a:r>
              <a:rPr lang="en-GB" dirty="0">
                <a:solidFill>
                  <a:schemeClr val="dk2"/>
                </a:solidFill>
                <a:latin typeface="Arial"/>
                <a:ea typeface="Arial"/>
                <a:cs typeface="Arial"/>
                <a:sym typeface="Arial"/>
              </a:rPr>
              <a:t>Recommendations are based on the assumption that a user's interests can vary hierarchically: General interest, Local context and Temporary context.</a:t>
            </a:r>
          </a:p>
          <a:p>
            <a:pPr marL="152400" lvl="0" indent="0" algn="just" rtl="0">
              <a:lnSpc>
                <a:spcPct val="150000"/>
              </a:lnSpc>
              <a:spcBef>
                <a:spcPts val="0"/>
              </a:spcBef>
              <a:spcAft>
                <a:spcPts val="0"/>
              </a:spcAft>
              <a:buClr>
                <a:schemeClr val="dk2"/>
              </a:buClr>
              <a:buSzPts val="1200"/>
              <a:buNone/>
            </a:pPr>
            <a:endParaRPr lang="en-GB" dirty="0">
              <a:solidFill>
                <a:schemeClr val="dk2"/>
              </a:solidFill>
              <a:latin typeface="Arial"/>
              <a:ea typeface="Arial"/>
              <a:cs typeface="Arial"/>
              <a:sym typeface="Arial"/>
            </a:endParaRPr>
          </a:p>
          <a:p>
            <a:pPr marL="457200" lvl="0" indent="-304800" algn="just" rtl="0">
              <a:lnSpc>
                <a:spcPct val="150000"/>
              </a:lnSpc>
              <a:spcBef>
                <a:spcPts val="0"/>
              </a:spcBef>
              <a:spcAft>
                <a:spcPts val="0"/>
              </a:spcAft>
              <a:buClr>
                <a:schemeClr val="dk2"/>
              </a:buClr>
              <a:buSzPts val="1200"/>
              <a:buFont typeface="Arial"/>
              <a:buChar char="●"/>
            </a:pPr>
            <a:r>
              <a:rPr lang="en-GB" dirty="0">
                <a:solidFill>
                  <a:schemeClr val="dk2"/>
                </a:solidFill>
                <a:latin typeface="Arial"/>
                <a:ea typeface="Arial"/>
                <a:cs typeface="Arial"/>
                <a:sym typeface="Arial"/>
              </a:rPr>
              <a:t>These hierarchical interest dynamics are categorized into three contexts: Global context, Local context and Temporary context</a:t>
            </a:r>
            <a:r>
              <a:rPr lang="en" dirty="0">
                <a:solidFill>
                  <a:schemeClr val="dk2"/>
                </a:solidFill>
                <a:latin typeface="Arial"/>
                <a:ea typeface="Arial"/>
                <a:cs typeface="Arial"/>
                <a:sym typeface="Arial"/>
              </a:rPr>
              <a:t>.</a:t>
            </a:r>
          </a:p>
          <a:p>
            <a:pPr marL="152400" lvl="0" indent="0" algn="just" rtl="0">
              <a:lnSpc>
                <a:spcPct val="150000"/>
              </a:lnSpc>
              <a:spcBef>
                <a:spcPts val="0"/>
              </a:spcBef>
              <a:spcAft>
                <a:spcPts val="0"/>
              </a:spcAft>
              <a:buClr>
                <a:schemeClr val="dk2"/>
              </a:buClr>
              <a:buSzPts val="1200"/>
              <a:buNone/>
            </a:pPr>
            <a:endParaRPr dirty="0">
              <a:solidFill>
                <a:schemeClr val="dk2"/>
              </a:solidFill>
              <a:latin typeface="Arial"/>
              <a:ea typeface="Arial"/>
              <a:cs typeface="Arial"/>
              <a:sym typeface="Arial"/>
            </a:endParaRPr>
          </a:p>
          <a:p>
            <a:pPr marL="457200" lvl="0" indent="-311150" algn="just" rtl="0">
              <a:lnSpc>
                <a:spcPct val="150000"/>
              </a:lnSpc>
              <a:spcBef>
                <a:spcPts val="0"/>
              </a:spcBef>
              <a:spcAft>
                <a:spcPts val="0"/>
              </a:spcAft>
              <a:buClr>
                <a:schemeClr val="dk2"/>
              </a:buClr>
              <a:buSzPts val="1300"/>
              <a:buFont typeface="Arial"/>
              <a:buChar char="●"/>
            </a:pPr>
            <a:r>
              <a:rPr lang="en-GB" dirty="0">
                <a:solidFill>
                  <a:schemeClr val="dk2"/>
                </a:solidFill>
                <a:latin typeface="Arial"/>
                <a:ea typeface="Arial"/>
                <a:cs typeface="Arial"/>
                <a:sym typeface="Arial"/>
              </a:rPr>
              <a:t>The passage mentions two models, NARM and STAMP, that address these hierarchical contexts in user recommendation.</a:t>
            </a:r>
          </a:p>
          <a:p>
            <a:pPr marL="146050" lvl="0" indent="0" algn="just" rtl="0">
              <a:lnSpc>
                <a:spcPct val="150000"/>
              </a:lnSpc>
              <a:spcBef>
                <a:spcPts val="0"/>
              </a:spcBef>
              <a:spcAft>
                <a:spcPts val="0"/>
              </a:spcAft>
              <a:buClr>
                <a:schemeClr val="dk2"/>
              </a:buClr>
              <a:buSzPts val="1300"/>
              <a:buNone/>
            </a:pPr>
            <a:endParaRPr lang="en-GB" dirty="0">
              <a:solidFill>
                <a:schemeClr val="dk2"/>
              </a:solidFill>
              <a:latin typeface="Arial"/>
              <a:ea typeface="Arial"/>
              <a:cs typeface="Arial"/>
              <a:sym typeface="Arial"/>
            </a:endParaRPr>
          </a:p>
          <a:p>
            <a:pPr marL="457200" lvl="0" indent="-311150" algn="just" rtl="0">
              <a:lnSpc>
                <a:spcPct val="150000"/>
              </a:lnSpc>
              <a:spcBef>
                <a:spcPts val="0"/>
              </a:spcBef>
              <a:spcAft>
                <a:spcPts val="0"/>
              </a:spcAft>
              <a:buClr>
                <a:schemeClr val="dk2"/>
              </a:buClr>
              <a:buSzPts val="1300"/>
              <a:buFont typeface="Arial"/>
              <a:buChar char="●"/>
            </a:pPr>
            <a:r>
              <a:rPr lang="en-GB" dirty="0">
                <a:solidFill>
                  <a:schemeClr val="dk2"/>
                </a:solidFill>
                <a:latin typeface="Arial"/>
                <a:ea typeface="Arial"/>
                <a:cs typeface="Arial"/>
                <a:sym typeface="Arial"/>
              </a:rPr>
              <a:t>NARM focuses on modelling the general interest. STAMP predicts the next item by considering temporary contexts.</a:t>
            </a:r>
            <a:endParaRPr dirty="0">
              <a:solidFill>
                <a:schemeClr val="dk2"/>
              </a:solidFill>
              <a:latin typeface="Arial"/>
              <a:ea typeface="Arial"/>
              <a:cs typeface="Arial"/>
              <a:sym typeface="Arial"/>
            </a:endParaRPr>
          </a:p>
        </p:txBody>
      </p:sp>
      <p:sp>
        <p:nvSpPr>
          <p:cNvPr id="102" name="Google Shape;102;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7650" y="51062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SzPts val="2600"/>
              <a:buNone/>
            </a:pPr>
            <a:r>
              <a:rPr lang="en" sz="2300" dirty="0">
                <a:solidFill>
                  <a:srgbClr val="000000"/>
                </a:solidFill>
              </a:rPr>
              <a:t>Dataset</a:t>
            </a:r>
            <a:endParaRPr sz="3800" dirty="0"/>
          </a:p>
        </p:txBody>
      </p:sp>
      <p:sp>
        <p:nvSpPr>
          <p:cNvPr id="115" name="Google Shape;115;p17"/>
          <p:cNvSpPr txBox="1">
            <a:spLocks noGrp="1"/>
          </p:cNvSpPr>
          <p:nvPr>
            <p:ph type="body" idx="1"/>
          </p:nvPr>
        </p:nvSpPr>
        <p:spPr>
          <a:xfrm>
            <a:off x="577050" y="1298800"/>
            <a:ext cx="7688700" cy="3793200"/>
          </a:xfrm>
          <a:prstGeom prst="rect">
            <a:avLst/>
          </a:prstGeom>
          <a:noFill/>
          <a:ln>
            <a:noFill/>
          </a:ln>
        </p:spPr>
        <p:txBody>
          <a:bodyPr spcFirstLastPara="1" wrap="square" lIns="91425" tIns="91425" rIns="91425" bIns="91425" anchor="t" anchorCtr="0">
            <a:normAutofit/>
          </a:bodyPr>
          <a:lstStyle/>
          <a:p>
            <a:pPr marL="457200" lvl="0" indent="-311150" algn="just" rtl="0">
              <a:lnSpc>
                <a:spcPct val="200000"/>
              </a:lnSpc>
              <a:spcBef>
                <a:spcPts val="0"/>
              </a:spcBef>
              <a:spcAft>
                <a:spcPts val="0"/>
              </a:spcAft>
              <a:buClr>
                <a:srgbClr val="000000"/>
              </a:buClr>
              <a:buSzPts val="1300"/>
              <a:buFont typeface="Arial"/>
              <a:buChar char="●"/>
            </a:pPr>
            <a:r>
              <a:rPr lang="en-GB" dirty="0">
                <a:solidFill>
                  <a:srgbClr val="000000"/>
                </a:solidFill>
                <a:latin typeface="Arial"/>
                <a:ea typeface="Arial"/>
                <a:cs typeface="Arial"/>
                <a:sym typeface="Arial"/>
              </a:rPr>
              <a:t>Three publicly available datasets were used: </a:t>
            </a:r>
            <a:r>
              <a:rPr lang="en-GB" dirty="0" err="1">
                <a:solidFill>
                  <a:srgbClr val="000000"/>
                </a:solidFill>
                <a:latin typeface="Arial"/>
                <a:ea typeface="Arial"/>
                <a:cs typeface="Arial"/>
                <a:sym typeface="Arial"/>
              </a:rPr>
              <a:t>CiteULike</a:t>
            </a:r>
            <a:r>
              <a:rPr lang="en-GB" dirty="0">
                <a:solidFill>
                  <a:srgbClr val="000000"/>
                </a:solidFill>
                <a:latin typeface="Arial"/>
                <a:ea typeface="Arial"/>
                <a:cs typeface="Arial"/>
                <a:sym typeface="Arial"/>
              </a:rPr>
              <a:t>, </a:t>
            </a:r>
            <a:r>
              <a:rPr lang="en-GB" dirty="0" err="1">
                <a:solidFill>
                  <a:srgbClr val="000000"/>
                </a:solidFill>
                <a:latin typeface="Arial"/>
                <a:ea typeface="Arial"/>
                <a:cs typeface="Arial"/>
                <a:sym typeface="Arial"/>
              </a:rPr>
              <a:t>LastFM</a:t>
            </a:r>
            <a:r>
              <a:rPr lang="en-GB" dirty="0">
                <a:solidFill>
                  <a:srgbClr val="000000"/>
                </a:solidFill>
                <a:latin typeface="Arial"/>
                <a:ea typeface="Arial"/>
                <a:cs typeface="Arial"/>
                <a:sym typeface="Arial"/>
              </a:rPr>
              <a:t>, and MovieLens1</a:t>
            </a:r>
          </a:p>
          <a:p>
            <a:pPr marL="457200" lvl="0" indent="-311150" algn="just" rtl="0">
              <a:lnSpc>
                <a:spcPct val="200000"/>
              </a:lnSpc>
              <a:spcBef>
                <a:spcPts val="0"/>
              </a:spcBef>
              <a:spcAft>
                <a:spcPts val="0"/>
              </a:spcAft>
              <a:buClr>
                <a:srgbClr val="000000"/>
              </a:buClr>
              <a:buSzPts val="1300"/>
              <a:buFont typeface="Arial"/>
              <a:buChar char="●"/>
            </a:pPr>
            <a:r>
              <a:rPr lang="en-GB" dirty="0">
                <a:solidFill>
                  <a:srgbClr val="000000"/>
                </a:solidFill>
                <a:latin typeface="Arial"/>
                <a:ea typeface="Arial"/>
                <a:cs typeface="Arial"/>
                <a:sym typeface="Arial"/>
              </a:rPr>
              <a:t>The focus is on modelling long user histories, so sequences with fewer than 10 items were removed and those that appeared infrequently were also removed.</a:t>
            </a:r>
          </a:p>
          <a:p>
            <a:pPr marL="457200" lvl="0" indent="-311150" algn="just" rtl="0">
              <a:lnSpc>
                <a:spcPct val="200000"/>
              </a:lnSpc>
              <a:spcBef>
                <a:spcPts val="0"/>
              </a:spcBef>
              <a:spcAft>
                <a:spcPts val="0"/>
              </a:spcAft>
              <a:buClr>
                <a:srgbClr val="000000"/>
              </a:buClr>
              <a:buSzPts val="1300"/>
              <a:buFont typeface="Arial"/>
              <a:buChar char="●"/>
            </a:pPr>
            <a:r>
              <a:rPr lang="en-GB" dirty="0">
                <a:solidFill>
                  <a:srgbClr val="000000"/>
                </a:solidFill>
                <a:latin typeface="Arial"/>
                <a:ea typeface="Arial"/>
                <a:cs typeface="Arial"/>
                <a:sym typeface="Arial"/>
              </a:rPr>
              <a:t>Cross-validation was performed, with 10% of randomly chosen training data used as a validation set.</a:t>
            </a:r>
          </a:p>
          <a:p>
            <a:pPr marL="457200" lvl="0" indent="-311150" algn="just" rtl="0">
              <a:lnSpc>
                <a:spcPct val="200000"/>
              </a:lnSpc>
              <a:spcBef>
                <a:spcPts val="0"/>
              </a:spcBef>
              <a:spcAft>
                <a:spcPts val="0"/>
              </a:spcAft>
              <a:buClr>
                <a:srgbClr val="000000"/>
              </a:buClr>
              <a:buSzPts val="1300"/>
              <a:buFont typeface="Arial"/>
              <a:buChar char="●"/>
            </a:pPr>
            <a:r>
              <a:rPr lang="en-GB" dirty="0">
                <a:solidFill>
                  <a:srgbClr val="000000"/>
                </a:solidFill>
                <a:latin typeface="Arial"/>
                <a:ea typeface="Arial"/>
                <a:cs typeface="Arial"/>
                <a:sym typeface="Arial"/>
              </a:rPr>
              <a:t>Data augmentation techniques, similar to those proposed in NARM and improved GRU4REC, were applied to reduce overfitting.</a:t>
            </a:r>
          </a:p>
        </p:txBody>
      </p:sp>
      <p:sp>
        <p:nvSpPr>
          <p:cNvPr id="116" name="Google Shape;116;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49698" y="390144"/>
            <a:ext cx="1332798" cy="47548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600"/>
              <a:buNone/>
            </a:pPr>
            <a:r>
              <a:rPr lang="en" sz="2300" dirty="0">
                <a:solidFill>
                  <a:srgbClr val="000000"/>
                </a:solidFill>
              </a:rPr>
              <a:t>Results</a:t>
            </a:r>
            <a:endParaRPr sz="2300" dirty="0"/>
          </a:p>
        </p:txBody>
      </p:sp>
      <p:sp>
        <p:nvSpPr>
          <p:cNvPr id="122" name="Google Shape;122;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123" name="Google Shape;123;p18"/>
          <p:cNvSpPr txBox="1">
            <a:spLocks noGrp="1"/>
          </p:cNvSpPr>
          <p:nvPr>
            <p:ph type="body" idx="1"/>
          </p:nvPr>
        </p:nvSpPr>
        <p:spPr>
          <a:xfrm>
            <a:off x="192714" y="768600"/>
            <a:ext cx="8892288" cy="2274807"/>
          </a:xfrm>
          <a:prstGeom prst="rect">
            <a:avLst/>
          </a:prstGeom>
          <a:noFill/>
          <a:ln>
            <a:noFill/>
          </a:ln>
        </p:spPr>
        <p:txBody>
          <a:bodyPr spcFirstLastPara="1" wrap="square" lIns="91425" tIns="91425" rIns="91425" bIns="91425" anchor="t" anchorCtr="0">
            <a:normAutofit fontScale="85000" lnSpcReduction="10000"/>
          </a:bodyPr>
          <a:lstStyle/>
          <a:p>
            <a:pPr marL="457200" lvl="0" indent="-317500" algn="just" rtl="0">
              <a:lnSpc>
                <a:spcPct val="200000"/>
              </a:lnSpc>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The variations of HCRNN consistently outperform baselines and exhibit significant performance improvements across all datasets and metrics.</a:t>
            </a:r>
          </a:p>
          <a:p>
            <a:pPr marL="457200" lvl="0" indent="-317500" algn="just" rtl="0">
              <a:lnSpc>
                <a:spcPct val="200000"/>
              </a:lnSpc>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Also outperforms RNN-based recommendations like NARM, GRU4REC, and LSTM4REC, indicating that the modified HCRNN cell contributes to performance improvements.</a:t>
            </a:r>
          </a:p>
          <a:p>
            <a:pPr marL="457200" lvl="0" indent="-317500" algn="just" rtl="0">
              <a:lnSpc>
                <a:spcPct val="200000"/>
              </a:lnSpc>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The presence of a drift gate in HCRNN-3, denoted as G(d)t, leads to better results, supporting the experimental justification of the interest drift assumption.</a:t>
            </a:r>
          </a:p>
          <a:p>
            <a:pPr marL="457200" lvl="0" indent="-317500" algn="just" rtl="0">
              <a:lnSpc>
                <a:spcPct val="200000"/>
              </a:lnSpc>
              <a:spcBef>
                <a:spcPts val="0"/>
              </a:spcBef>
              <a:spcAft>
                <a:spcPts val="0"/>
              </a:spcAft>
              <a:buClr>
                <a:srgbClr val="000000"/>
              </a:buClr>
              <a:buSzPts val="1400"/>
              <a:buFont typeface="Arial"/>
              <a:buChar char="●"/>
            </a:pPr>
            <a:r>
              <a:rPr lang="en-GB" sz="1200" dirty="0">
                <a:solidFill>
                  <a:srgbClr val="000000"/>
                </a:solidFill>
                <a:latin typeface="Arial"/>
                <a:ea typeface="Arial"/>
                <a:cs typeface="Arial"/>
                <a:sym typeface="Arial"/>
              </a:rPr>
              <a:t>NARM, which uses RNN and attention, performs better than STAMP, which uses a feedforward neural network, emphasizing the importance of sequential modelling for recommendations with long sequences.</a:t>
            </a:r>
            <a:endParaRPr sz="12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DC9107A7-A8E7-E9E8-2676-23078CD4428B}"/>
              </a:ext>
            </a:extLst>
          </p:cNvPr>
          <p:cNvPicPr>
            <a:picLocks noChangeAspect="1"/>
          </p:cNvPicPr>
          <p:nvPr/>
        </p:nvPicPr>
        <p:blipFill>
          <a:blip r:embed="rId3"/>
          <a:stretch>
            <a:fillRect/>
          </a:stretch>
        </p:blipFill>
        <p:spPr>
          <a:xfrm>
            <a:off x="1487424" y="2882370"/>
            <a:ext cx="5937504" cy="1988084"/>
          </a:xfrm>
          <a:prstGeom prst="rect">
            <a:avLst/>
          </a:prstGeom>
        </p:spPr>
      </p:pic>
      <p:sp>
        <p:nvSpPr>
          <p:cNvPr id="4" name="Google Shape;123;p18">
            <a:extLst>
              <a:ext uri="{FF2B5EF4-FFF2-40B4-BE49-F238E27FC236}">
                <a16:creationId xmlns:a16="http://schemas.microsoft.com/office/drawing/2014/main" id="{172ADB6A-557A-7879-C072-5EB245533C0C}"/>
              </a:ext>
            </a:extLst>
          </p:cNvPr>
          <p:cNvSpPr txBox="1">
            <a:spLocks/>
          </p:cNvSpPr>
          <p:nvPr/>
        </p:nvSpPr>
        <p:spPr>
          <a:xfrm>
            <a:off x="2641813" y="4679161"/>
            <a:ext cx="4307599" cy="8731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139700" indent="0" algn="just">
              <a:lnSpc>
                <a:spcPct val="200000"/>
              </a:lnSpc>
              <a:buClr>
                <a:srgbClr val="000000"/>
              </a:buClr>
              <a:buSzPts val="1400"/>
              <a:buNone/>
            </a:pPr>
            <a:r>
              <a:rPr lang="en-GB" sz="1000" b="1" dirty="0">
                <a:solidFill>
                  <a:srgbClr val="000000"/>
                </a:solidFill>
                <a:latin typeface="Arial"/>
                <a:ea typeface="Arial"/>
                <a:cs typeface="Arial"/>
                <a:sym typeface="Arial"/>
              </a:rPr>
              <a:t>Table 1: Performance evaluation of the proposed models</a:t>
            </a:r>
            <a:r>
              <a:rPr lang="en-GB" sz="1200" dirty="0">
                <a:solidFill>
                  <a:srgbClr val="000000"/>
                </a:solidFill>
                <a:latin typeface="Arial"/>
                <a:ea typeface="Arial"/>
                <a:cs typeface="Arial"/>
                <a:sym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729450" y="5106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600"/>
              <a:buNone/>
            </a:pPr>
            <a:r>
              <a:rPr lang="en" sz="2300">
                <a:solidFill>
                  <a:srgbClr val="000000"/>
                </a:solidFill>
              </a:rPr>
              <a:t>Results</a:t>
            </a:r>
            <a:endParaRPr sz="2300"/>
          </a:p>
        </p:txBody>
      </p:sp>
      <p:sp>
        <p:nvSpPr>
          <p:cNvPr id="131" name="Google Shape;131;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132" name="Google Shape;132;p19"/>
          <p:cNvSpPr txBox="1">
            <a:spLocks noGrp="1"/>
          </p:cNvSpPr>
          <p:nvPr>
            <p:ph type="body" idx="1"/>
          </p:nvPr>
        </p:nvSpPr>
        <p:spPr>
          <a:xfrm>
            <a:off x="231648" y="1306775"/>
            <a:ext cx="5088702" cy="3889200"/>
          </a:xfrm>
          <a:prstGeom prst="rect">
            <a:avLst/>
          </a:prstGeom>
          <a:noFill/>
          <a:ln>
            <a:noFill/>
          </a:ln>
        </p:spPr>
        <p:txBody>
          <a:bodyPr spcFirstLastPara="1" wrap="square" lIns="91425" tIns="91425" rIns="91425" bIns="91425" anchor="t" anchorCtr="0">
            <a:normAutofit/>
          </a:bodyPr>
          <a:lstStyle/>
          <a:p>
            <a:pPr marL="457200" lvl="0" indent="-317500" algn="just" rtl="0">
              <a:lnSpc>
                <a:spcPct val="200000"/>
              </a:lnSpc>
              <a:spcBef>
                <a:spcPts val="0"/>
              </a:spcBef>
              <a:spcAft>
                <a:spcPts val="0"/>
              </a:spcAft>
              <a:buClr>
                <a:srgbClr val="000000"/>
              </a:buClr>
              <a:buSzPts val="1400"/>
              <a:buFont typeface="Arial"/>
              <a:buChar char="●"/>
            </a:pPr>
            <a:r>
              <a:rPr lang="en-GB" sz="1150" dirty="0">
                <a:solidFill>
                  <a:srgbClr val="000000"/>
                </a:solidFill>
                <a:latin typeface="Arial"/>
                <a:ea typeface="Arial"/>
                <a:cs typeface="Arial"/>
                <a:sym typeface="Arial"/>
              </a:rPr>
              <a:t>Figure 1 presents a joint visualization of item embeddings and the global context memory. Item embeddings are organized into cohesive clusters with similar genres, while the global context memory covers the area where item embeddings are dispersed.</a:t>
            </a:r>
          </a:p>
          <a:p>
            <a:pPr marL="457200" lvl="0" indent="-317500" algn="just" rtl="0">
              <a:lnSpc>
                <a:spcPct val="200000"/>
              </a:lnSpc>
              <a:spcBef>
                <a:spcPts val="0"/>
              </a:spcBef>
              <a:spcAft>
                <a:spcPts val="0"/>
              </a:spcAft>
              <a:buClr>
                <a:srgbClr val="000000"/>
              </a:buClr>
              <a:buSzPts val="1400"/>
              <a:buFont typeface="Arial"/>
              <a:buChar char="●"/>
            </a:pPr>
            <a:r>
              <a:rPr lang="en-GB" sz="1150" dirty="0">
                <a:solidFill>
                  <a:srgbClr val="000000"/>
                </a:solidFill>
                <a:latin typeface="Arial"/>
                <a:ea typeface="Arial"/>
                <a:cs typeface="Arial"/>
                <a:sym typeface="Arial"/>
              </a:rPr>
              <a:t>Local context is derived from global context memory, and temporary context is generated based on the previous temporary context and the current item embedding (</a:t>
            </a:r>
            <a:r>
              <a:rPr lang="en-GB" sz="1150" dirty="0" err="1">
                <a:solidFill>
                  <a:srgbClr val="000000"/>
                </a:solidFill>
                <a:latin typeface="Arial"/>
                <a:ea typeface="Arial"/>
                <a:cs typeface="Arial"/>
                <a:sym typeface="Arial"/>
              </a:rPr>
              <a:t>xt</a:t>
            </a:r>
            <a:r>
              <a:rPr lang="en-GB" sz="1150" dirty="0">
                <a:solidFill>
                  <a:srgbClr val="000000"/>
                </a:solidFill>
                <a:latin typeface="Arial"/>
                <a:ea typeface="Arial"/>
                <a:cs typeface="Arial"/>
                <a:sym typeface="Arial"/>
              </a:rPr>
              <a:t>). The first analysis involves visualizing Global Context Memory and item embedding (</a:t>
            </a:r>
            <a:r>
              <a:rPr lang="en-GB" sz="1150" dirty="0" err="1">
                <a:solidFill>
                  <a:srgbClr val="000000"/>
                </a:solidFill>
                <a:latin typeface="Arial"/>
                <a:ea typeface="Arial"/>
                <a:cs typeface="Arial"/>
                <a:sym typeface="Arial"/>
              </a:rPr>
              <a:t>xt</a:t>
            </a:r>
            <a:r>
              <a:rPr lang="en-GB" sz="1150" dirty="0">
                <a:solidFill>
                  <a:srgbClr val="000000"/>
                </a:solidFill>
                <a:latin typeface="Arial"/>
                <a:ea typeface="Arial"/>
                <a:cs typeface="Arial"/>
                <a:sym typeface="Arial"/>
              </a:rPr>
              <a:t>) to assess the quality of inputs for constructing local context (</a:t>
            </a:r>
            <a:r>
              <a:rPr lang="en-GB" sz="1150" dirty="0" err="1">
                <a:solidFill>
                  <a:srgbClr val="000000"/>
                </a:solidFill>
                <a:latin typeface="Arial"/>
                <a:ea typeface="Arial"/>
                <a:cs typeface="Arial"/>
                <a:sym typeface="Arial"/>
              </a:rPr>
              <a:t>ct</a:t>
            </a:r>
            <a:r>
              <a:rPr lang="en-GB" sz="1150" dirty="0">
                <a:solidFill>
                  <a:srgbClr val="000000"/>
                </a:solidFill>
                <a:latin typeface="Arial"/>
                <a:ea typeface="Arial"/>
                <a:cs typeface="Arial"/>
                <a:sym typeface="Arial"/>
              </a:rPr>
              <a:t>) and temporary context (</a:t>
            </a:r>
            <a:r>
              <a:rPr lang="en-GB" sz="1150" dirty="0" err="1">
                <a:solidFill>
                  <a:srgbClr val="000000"/>
                </a:solidFill>
                <a:latin typeface="Arial"/>
                <a:ea typeface="Arial"/>
                <a:cs typeface="Arial"/>
                <a:sym typeface="Arial"/>
              </a:rPr>
              <a:t>ht</a:t>
            </a:r>
            <a:r>
              <a:rPr lang="en-GB" sz="1150" dirty="0">
                <a:solidFill>
                  <a:srgbClr val="000000"/>
                </a:solidFill>
                <a:latin typeface="Arial"/>
                <a:ea typeface="Arial"/>
                <a:cs typeface="Arial"/>
                <a:sym typeface="Arial"/>
              </a:rPr>
              <a:t>).</a:t>
            </a:r>
            <a:endParaRPr sz="1150" dirty="0">
              <a:solidFill>
                <a:srgbClr val="000000"/>
              </a:solidFill>
              <a:latin typeface="Arial"/>
              <a:ea typeface="Arial"/>
              <a:cs typeface="Arial"/>
              <a:sym typeface="Arial"/>
            </a:endParaRPr>
          </a:p>
        </p:txBody>
      </p:sp>
      <p:grpSp>
        <p:nvGrpSpPr>
          <p:cNvPr id="133" name="Google Shape;133;p19"/>
          <p:cNvGrpSpPr/>
          <p:nvPr/>
        </p:nvGrpSpPr>
        <p:grpSpPr>
          <a:xfrm>
            <a:off x="5276878" y="1687125"/>
            <a:ext cx="3867122" cy="2768008"/>
            <a:chOff x="6120951" y="989790"/>
            <a:chExt cx="2502896" cy="1791522"/>
          </a:xfrm>
        </p:grpSpPr>
        <p:pic>
          <p:nvPicPr>
            <p:cNvPr id="134" name="Google Shape;134;p19"/>
            <p:cNvPicPr preferRelativeResize="0"/>
            <p:nvPr/>
          </p:nvPicPr>
          <p:blipFill>
            <a:blip r:embed="rId3"/>
            <a:srcRect/>
            <a:stretch/>
          </p:blipFill>
          <p:spPr>
            <a:xfrm>
              <a:off x="6120951" y="989790"/>
              <a:ext cx="2502896" cy="1431837"/>
            </a:xfrm>
            <a:prstGeom prst="rect">
              <a:avLst/>
            </a:prstGeom>
          </p:spPr>
        </p:pic>
        <p:sp>
          <p:nvSpPr>
            <p:cNvPr id="135" name="Google Shape;135;p19"/>
            <p:cNvSpPr txBox="1"/>
            <p:nvPr/>
          </p:nvSpPr>
          <p:spPr>
            <a:xfrm>
              <a:off x="6289399" y="2392891"/>
              <a:ext cx="2166000" cy="38842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900" b="1" dirty="0"/>
                <a:t>Fig 1. Item embedding and global context vector</a:t>
              </a:r>
            </a:p>
            <a:p>
              <a:pPr marL="0" lvl="0" indent="0" algn="ctr" rtl="0">
                <a:spcBef>
                  <a:spcPts val="0"/>
                </a:spcBef>
                <a:spcAft>
                  <a:spcPts val="0"/>
                </a:spcAft>
                <a:buNone/>
              </a:pPr>
              <a:r>
                <a:rPr lang="en-GB" sz="900" b="1" dirty="0"/>
                <a:t>(Item embedding is interpretable with genre, and global context vector cover the most of the items)</a:t>
              </a:r>
              <a:endParaRPr sz="900" b="1" dirty="0">
                <a:latin typeface="Lato"/>
                <a:ea typeface="Lato"/>
                <a:cs typeface="Lato"/>
                <a:sym typeface="La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729450" y="510625"/>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600"/>
              <a:buNone/>
            </a:pPr>
            <a:r>
              <a:rPr lang="en" sz="2300">
                <a:solidFill>
                  <a:srgbClr val="000000"/>
                </a:solidFill>
              </a:rPr>
              <a:t>Conclusion</a:t>
            </a:r>
            <a:endParaRPr sz="2300"/>
          </a:p>
        </p:txBody>
      </p:sp>
      <p:sp>
        <p:nvSpPr>
          <p:cNvPr id="151" name="Google Shape;151;p21"/>
          <p:cNvSpPr txBox="1">
            <a:spLocks noGrp="1"/>
          </p:cNvSpPr>
          <p:nvPr>
            <p:ph type="body" idx="1"/>
          </p:nvPr>
        </p:nvSpPr>
        <p:spPr>
          <a:xfrm>
            <a:off x="727650" y="1361170"/>
            <a:ext cx="7688700" cy="3453300"/>
          </a:xfrm>
          <a:prstGeom prst="rect">
            <a:avLst/>
          </a:prstGeom>
          <a:noFill/>
          <a:ln>
            <a:noFill/>
          </a:ln>
        </p:spPr>
        <p:txBody>
          <a:bodyPr spcFirstLastPara="1" wrap="square" lIns="91425" tIns="91425" rIns="91425" bIns="91425" anchor="t" anchorCtr="0">
            <a:normAutofit fontScale="85000" lnSpcReduction="10000"/>
          </a:bodyPr>
          <a:lstStyle/>
          <a:p>
            <a:pPr marL="457200" lvl="0" indent="-311150" algn="just" rtl="0">
              <a:lnSpc>
                <a:spcPct val="200000"/>
              </a:lnSpc>
              <a:spcBef>
                <a:spcPts val="0"/>
              </a:spcBef>
              <a:spcAft>
                <a:spcPts val="0"/>
              </a:spcAft>
              <a:buClr>
                <a:srgbClr val="000000"/>
              </a:buClr>
              <a:buSzPts val="1300"/>
              <a:buFont typeface="Arial"/>
              <a:buChar char="●"/>
            </a:pPr>
            <a:r>
              <a:rPr lang="en-GB" sz="1300" dirty="0">
                <a:solidFill>
                  <a:srgbClr val="000000"/>
                </a:solidFill>
                <a:latin typeface="Arial"/>
                <a:ea typeface="Arial"/>
                <a:cs typeface="Arial"/>
                <a:sym typeface="Arial"/>
              </a:rPr>
              <a:t>The paper introduces HCRNN, a model designed to handle hierarchical contexts in recommendation systems.</a:t>
            </a:r>
          </a:p>
          <a:p>
            <a:pPr marL="457200" lvl="0" indent="-311150" algn="just" rtl="0">
              <a:lnSpc>
                <a:spcPct val="200000"/>
              </a:lnSpc>
              <a:spcBef>
                <a:spcPts val="0"/>
              </a:spcBef>
              <a:spcAft>
                <a:spcPts val="0"/>
              </a:spcAft>
              <a:buClr>
                <a:srgbClr val="000000"/>
              </a:buClr>
              <a:buSzPts val="1300"/>
              <a:buFont typeface="Arial"/>
              <a:buChar char="●"/>
            </a:pPr>
            <a:r>
              <a:rPr lang="en-GB" sz="1300" dirty="0">
                <a:solidFill>
                  <a:srgbClr val="000000"/>
                </a:solidFill>
                <a:latin typeface="Arial"/>
                <a:ea typeface="Arial"/>
                <a:cs typeface="Arial"/>
                <a:sym typeface="Arial"/>
              </a:rPr>
              <a:t>HCRNN distinguishes between temporary contexts and local contexts, enabling the temporary context to focus on current items and transient user interests.</a:t>
            </a:r>
          </a:p>
          <a:p>
            <a:pPr marL="457200" lvl="0" indent="-311150" algn="just" rtl="0">
              <a:lnSpc>
                <a:spcPct val="200000"/>
              </a:lnSpc>
              <a:spcBef>
                <a:spcPts val="0"/>
              </a:spcBef>
              <a:spcAft>
                <a:spcPts val="0"/>
              </a:spcAft>
              <a:buClr>
                <a:srgbClr val="000000"/>
              </a:buClr>
              <a:buSzPts val="1300"/>
              <a:buFont typeface="Arial"/>
              <a:buChar char="●"/>
            </a:pPr>
            <a:r>
              <a:rPr lang="en-GB" sz="1300" dirty="0">
                <a:solidFill>
                  <a:srgbClr val="000000"/>
                </a:solidFill>
                <a:latin typeface="Arial"/>
                <a:ea typeface="Arial"/>
                <a:cs typeface="Arial"/>
                <a:sym typeface="Arial"/>
              </a:rPr>
              <a:t>To effectively model hierarchical contexts, a novel context generation structure is proposed, which combines the benefits of latent topic models and memory networks to capture abstract information for both global and local contexts.</a:t>
            </a:r>
          </a:p>
          <a:p>
            <a:pPr marL="457200" lvl="0" indent="-311150" algn="just" rtl="0">
              <a:lnSpc>
                <a:spcPct val="200000"/>
              </a:lnSpc>
              <a:spcBef>
                <a:spcPts val="0"/>
              </a:spcBef>
              <a:spcAft>
                <a:spcPts val="0"/>
              </a:spcAft>
              <a:buClr>
                <a:srgbClr val="000000"/>
              </a:buClr>
              <a:buSzPts val="1300"/>
              <a:buFont typeface="Arial"/>
              <a:buChar char="●"/>
            </a:pPr>
            <a:r>
              <a:rPr lang="en-GB" sz="1300" dirty="0">
                <a:solidFill>
                  <a:srgbClr val="000000"/>
                </a:solidFill>
                <a:latin typeface="Arial"/>
                <a:ea typeface="Arial"/>
                <a:cs typeface="Arial"/>
                <a:sym typeface="Arial"/>
              </a:rPr>
              <a:t>A new gate mechanism is introduced to incorporate the assumption of interest drift.</a:t>
            </a:r>
          </a:p>
          <a:p>
            <a:pPr marL="457200" lvl="0" indent="-311150" algn="just" rtl="0">
              <a:lnSpc>
                <a:spcPct val="200000"/>
              </a:lnSpc>
              <a:spcBef>
                <a:spcPts val="0"/>
              </a:spcBef>
              <a:spcAft>
                <a:spcPts val="0"/>
              </a:spcAft>
              <a:buClr>
                <a:srgbClr val="000000"/>
              </a:buClr>
              <a:buSzPts val="1300"/>
              <a:buFont typeface="Arial"/>
              <a:buChar char="●"/>
            </a:pPr>
            <a:r>
              <a:rPr lang="en-GB" sz="1300" dirty="0">
                <a:solidFill>
                  <a:srgbClr val="000000"/>
                </a:solidFill>
                <a:latin typeface="Arial"/>
                <a:ea typeface="Arial"/>
                <a:cs typeface="Arial"/>
                <a:sym typeface="Arial"/>
              </a:rPr>
              <a:t>To support HCRNN in dealing with hierarchical contexts, the paper suggests the use of bi-channel attentions. These attentions address both long-term dependencies and recent user interests in the extended user history.</a:t>
            </a:r>
            <a:endParaRPr sz="1300" dirty="0">
              <a:solidFill>
                <a:srgbClr val="000000"/>
              </a:solidFill>
              <a:latin typeface="Arial"/>
              <a:ea typeface="Arial"/>
              <a:cs typeface="Arial"/>
              <a:sym typeface="Arial"/>
            </a:endParaRPr>
          </a:p>
        </p:txBody>
      </p:sp>
      <p:sp>
        <p:nvSpPr>
          <p:cNvPr id="152" name="Google Shape;152;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On-screen Show (16:9)</PresentationFormat>
  <Paragraphs>43</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Times New Roman</vt:lpstr>
      <vt:lpstr>Arial</vt:lpstr>
      <vt:lpstr>Lato</vt:lpstr>
      <vt:lpstr>Raleway</vt:lpstr>
      <vt:lpstr>Streamline</vt:lpstr>
      <vt:lpstr>Hierarchical Context Enabled Recurrent Neural Network for Recommendation</vt:lpstr>
      <vt:lpstr>Introduction</vt:lpstr>
      <vt:lpstr>Dataset</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Context Enabled Recurrent Neural Network for Recommendation</dc:title>
  <dc:creator>ANANDA HOLMES</dc:creator>
  <cp:lastModifiedBy>ANANDA</cp:lastModifiedBy>
  <cp:revision>1</cp:revision>
  <dcterms:modified xsi:type="dcterms:W3CDTF">2023-09-05T19:30:51Z</dcterms:modified>
</cp:coreProperties>
</file>