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Inter Bold" charset="1" panose="020B0802030000000004"/>
      <p:regular r:id="rId19"/>
    </p:embeddedFont>
    <p:embeddedFont>
      <p:font typeface="Canva Sans" charset="1" panose="020B0503030501040103"/>
      <p:regular r:id="rId20"/>
    </p:embeddedFont>
    <p:embeddedFont>
      <p:font typeface="Inter" charset="1" panose="020B050203000000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126208" y="3898342"/>
            <a:ext cx="9068470" cy="378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3"/>
              </a:lnSpc>
            </a:pPr>
            <a:r>
              <a:rPr lang="en-US" sz="9903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PROCEDURAL</a:t>
            </a:r>
          </a:p>
          <a:p>
            <a:pPr algn="l">
              <a:lnSpc>
                <a:spcPts val="9803"/>
              </a:lnSpc>
            </a:pPr>
            <a:r>
              <a:rPr lang="en-US" sz="9903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STRUCTURE</a:t>
            </a:r>
          </a:p>
          <a:p>
            <a:pPr algn="l">
              <a:lnSpc>
                <a:spcPts val="9803"/>
              </a:lnSpc>
            </a:pPr>
            <a:r>
              <a:rPr lang="en-US" sz="9903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LANGUAGE</a:t>
            </a:r>
          </a:p>
        </p:txBody>
      </p:sp>
      <p:sp>
        <p:nvSpPr>
          <p:cNvPr name="AutoShape 13" id="13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1844229" y="2908367"/>
            <a:ext cx="0" cy="56875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2799247" y="3707842"/>
            <a:ext cx="3099892" cy="4088587"/>
          </a:xfrm>
          <a:custGeom>
            <a:avLst/>
            <a:gdLst/>
            <a:ahLst/>
            <a:cxnLst/>
            <a:rect r="r" b="b" t="t" l="l"/>
            <a:pathLst>
              <a:path h="4088587" w="3099892">
                <a:moveTo>
                  <a:pt x="0" y="0"/>
                </a:moveTo>
                <a:lnTo>
                  <a:pt x="3099893" y="0"/>
                </a:lnTo>
                <a:lnTo>
                  <a:pt x="3099893" y="4088587"/>
                </a:lnTo>
                <a:lnTo>
                  <a:pt x="0" y="408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863124" y="8675076"/>
            <a:ext cx="96429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Uma linguagem para Markdown estruturado e procedural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008043"/>
            <a:ext cx="15613390" cy="5606911"/>
            <a:chOff x="0" y="0"/>
            <a:chExt cx="4112169" cy="1476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476717"/>
            </a:xfrm>
            <a:custGeom>
              <a:avLst/>
              <a:gdLst/>
              <a:ahLst/>
              <a:cxnLst/>
              <a:rect r="r" b="b" t="t" l="l"/>
              <a:pathLst>
                <a:path h="147671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476717"/>
                  </a:lnTo>
                  <a:lnTo>
                    <a:pt x="0" y="147671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14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38225" y="3008043"/>
            <a:ext cx="7897957" cy="5580310"/>
          </a:xfrm>
          <a:custGeom>
            <a:avLst/>
            <a:gdLst/>
            <a:ahLst/>
            <a:cxnLst/>
            <a:rect r="r" b="b" t="t" l="l"/>
            <a:pathLst>
              <a:path h="5580310" w="7897957">
                <a:moveTo>
                  <a:pt x="0" y="0"/>
                </a:moveTo>
                <a:lnTo>
                  <a:pt x="7897957" y="0"/>
                </a:lnTo>
                <a:lnTo>
                  <a:pt x="7897957" y="5580310"/>
                </a:lnTo>
                <a:lnTo>
                  <a:pt x="0" y="5580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3" r="-2631" b="-223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9144000" y="3003088"/>
            <a:ext cx="7479040" cy="5611866"/>
          </a:xfrm>
          <a:custGeom>
            <a:avLst/>
            <a:gdLst/>
            <a:ahLst/>
            <a:cxnLst/>
            <a:rect r="r" b="b" t="t" l="l"/>
            <a:pathLst>
              <a:path h="5611866" w="7479040">
                <a:moveTo>
                  <a:pt x="0" y="0"/>
                </a:moveTo>
                <a:lnTo>
                  <a:pt x="7479040" y="0"/>
                </a:lnTo>
                <a:lnTo>
                  <a:pt x="7479040" y="5611866"/>
                </a:lnTo>
                <a:lnTo>
                  <a:pt x="0" y="5611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507" b="0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9144000" y="3022138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028700" y="3013198"/>
            <a:ext cx="7907482" cy="5561345"/>
          </a:xfrm>
          <a:custGeom>
            <a:avLst/>
            <a:gdLst/>
            <a:ahLst/>
            <a:cxnLst/>
            <a:rect r="r" b="b" t="t" l="l"/>
            <a:pathLst>
              <a:path h="5561345" w="7907482">
                <a:moveTo>
                  <a:pt x="0" y="0"/>
                </a:moveTo>
                <a:lnTo>
                  <a:pt x="7907482" y="0"/>
                </a:lnTo>
                <a:lnTo>
                  <a:pt x="7907482" y="5561345"/>
                </a:lnTo>
                <a:lnTo>
                  <a:pt x="0" y="55613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987" b="-633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163050" y="3061472"/>
            <a:ext cx="7479040" cy="5426697"/>
          </a:xfrm>
          <a:custGeom>
            <a:avLst/>
            <a:gdLst/>
            <a:ahLst/>
            <a:cxnLst/>
            <a:rect r="r" b="b" t="t" l="l"/>
            <a:pathLst>
              <a:path h="5426697" w="7479040">
                <a:moveTo>
                  <a:pt x="0" y="0"/>
                </a:moveTo>
                <a:lnTo>
                  <a:pt x="7479040" y="0"/>
                </a:lnTo>
                <a:lnTo>
                  <a:pt x="7479040" y="5426697"/>
                </a:lnTo>
                <a:lnTo>
                  <a:pt x="0" y="54266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02" t="0" r="-26007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863124" y="8675076"/>
            <a:ext cx="96429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Exemplos mais complexos no GitHub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008043"/>
            <a:ext cx="15613390" cy="5606911"/>
            <a:chOff x="0" y="0"/>
            <a:chExt cx="4112169" cy="1476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476717"/>
            </a:xfrm>
            <a:custGeom>
              <a:avLst/>
              <a:gdLst/>
              <a:ahLst/>
              <a:cxnLst/>
              <a:rect r="r" b="b" t="t" l="l"/>
              <a:pathLst>
                <a:path h="147671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476717"/>
                  </a:lnTo>
                  <a:lnTo>
                    <a:pt x="0" y="147671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14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9144000" y="3022138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028700" y="3559727"/>
            <a:ext cx="7907482" cy="4503544"/>
          </a:xfrm>
          <a:custGeom>
            <a:avLst/>
            <a:gdLst/>
            <a:ahLst/>
            <a:cxnLst/>
            <a:rect r="r" b="b" t="t" l="l"/>
            <a:pathLst>
              <a:path h="4503544" w="7907482">
                <a:moveTo>
                  <a:pt x="0" y="0"/>
                </a:moveTo>
                <a:lnTo>
                  <a:pt x="7907482" y="0"/>
                </a:lnTo>
                <a:lnTo>
                  <a:pt x="7907482" y="4503543"/>
                </a:lnTo>
                <a:lnTo>
                  <a:pt x="0" y="4503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475" b="-988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144000" y="3559727"/>
            <a:ext cx="7498090" cy="4503544"/>
          </a:xfrm>
          <a:custGeom>
            <a:avLst/>
            <a:gdLst/>
            <a:ahLst/>
            <a:cxnLst/>
            <a:rect r="r" b="b" t="t" l="l"/>
            <a:pathLst>
              <a:path h="4503544" w="7498090">
                <a:moveTo>
                  <a:pt x="0" y="0"/>
                </a:moveTo>
                <a:lnTo>
                  <a:pt x="7498090" y="0"/>
                </a:lnTo>
                <a:lnTo>
                  <a:pt x="7498090" y="4503543"/>
                </a:lnTo>
                <a:lnTo>
                  <a:pt x="0" y="4503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7455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863124" y="8675076"/>
            <a:ext cx="96429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Exemplos mais complexos no GitHub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2741934" y="5664157"/>
            <a:ext cx="0" cy="2950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1028700" y="5664157"/>
            <a:ext cx="155943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3564439" y="5997482"/>
            <a:ext cx="2274196" cy="2017832"/>
          </a:xfrm>
          <a:custGeom>
            <a:avLst/>
            <a:gdLst/>
            <a:ahLst/>
            <a:cxnLst/>
            <a:rect r="r" b="b" t="t" l="l"/>
            <a:pathLst>
              <a:path h="2017832" w="2274196">
                <a:moveTo>
                  <a:pt x="0" y="0"/>
                </a:moveTo>
                <a:lnTo>
                  <a:pt x="2274196" y="0"/>
                </a:lnTo>
                <a:lnTo>
                  <a:pt x="2274196" y="2017832"/>
                </a:lnTo>
                <a:lnTo>
                  <a:pt x="0" y="2017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337896" y="3981020"/>
            <a:ext cx="12994997" cy="1070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80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CONCLUSÃO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830451" y="6377557"/>
            <a:ext cx="9659984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PSL simplifica a criação de documentos complexos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Permite lógica dinâmica em conteúdo estático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Ideal para relatórios técnicos e científicos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Baseada em tecnologias robustas: Flex, Bison e LLVM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1844229" y="2908367"/>
            <a:ext cx="0" cy="56875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208750" y="4156512"/>
            <a:ext cx="4169088" cy="3191247"/>
          </a:xfrm>
          <a:custGeom>
            <a:avLst/>
            <a:gdLst/>
            <a:ahLst/>
            <a:cxnLst/>
            <a:rect r="r" b="b" t="t" l="l"/>
            <a:pathLst>
              <a:path h="3191247" w="4169088">
                <a:moveTo>
                  <a:pt x="0" y="0"/>
                </a:moveTo>
                <a:lnTo>
                  <a:pt x="4169088" y="0"/>
                </a:lnTo>
                <a:lnTo>
                  <a:pt x="4169088" y="3191247"/>
                </a:lnTo>
                <a:lnTo>
                  <a:pt x="0" y="3191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126208" y="5190299"/>
            <a:ext cx="9068470" cy="1311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3"/>
              </a:lnSpc>
            </a:pPr>
            <a:r>
              <a:rPr lang="en-US" b="true" sz="99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FIM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948929" y="3650519"/>
            <a:ext cx="13772932" cy="1070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80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MOTIVAÇÃO</a:t>
            </a:r>
          </a:p>
        </p:txBody>
      </p:sp>
      <p:sp>
        <p:nvSpPr>
          <p:cNvPr name="AutoShape 13" id="13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336878" y="6190098"/>
            <a:ext cx="12997035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PSL (Procedural Structure Language) nasceu da necessidade de simplificar a criação de documentos Markdown estruturados, especialmente para relatórios técnicos, documentação de projetos e apresentações. Inspirada pela clareza do Markdown e pelo poder das linguagens de programação, a PSL combina o melhor dos dois mundos: uma sintaxe intuitiva baseada em blocos indentados com capacidades procedurais como condicionais e loops.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AutoShape 36" id="36"/>
          <p:cNvSpPr/>
          <p:nvPr/>
        </p:nvSpPr>
        <p:spPr>
          <a:xfrm>
            <a:off x="1028700" y="5256648"/>
            <a:ext cx="1561339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6679493" y="2889317"/>
            <a:ext cx="0" cy="56852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489488" y="3626138"/>
            <a:ext cx="4551711" cy="3815162"/>
          </a:xfrm>
          <a:custGeom>
            <a:avLst/>
            <a:gdLst/>
            <a:ahLst/>
            <a:cxnLst/>
            <a:rect r="r" b="b" t="t" l="l"/>
            <a:pathLst>
              <a:path h="3815162" w="4551711">
                <a:moveTo>
                  <a:pt x="0" y="0"/>
                </a:moveTo>
                <a:lnTo>
                  <a:pt x="4551711" y="0"/>
                </a:lnTo>
                <a:lnTo>
                  <a:pt x="4551711" y="3815161"/>
                </a:lnTo>
                <a:lnTo>
                  <a:pt x="0" y="3815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661481" y="3749963"/>
            <a:ext cx="8599609" cy="173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3"/>
              </a:lnSpc>
            </a:pPr>
            <a:r>
              <a:rPr lang="en-US" sz="67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CARACTERÍSTICAS</a:t>
            </a:r>
          </a:p>
          <a:p>
            <a:pPr algn="l">
              <a:lnSpc>
                <a:spcPts val="6633"/>
              </a:lnSpc>
            </a:pPr>
            <a:r>
              <a:rPr lang="en-US" sz="67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PRINCIPAIS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661481" y="5909856"/>
            <a:ext cx="7932152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PSL adota uma abordagem baseada em indentação (semelhante ao Python) para delimitar blocos de conteúdo, tornando o código fonte facilmente legível e estruturado. Cada elemento começa com uma palavra-chave e é seguido por conteúdo indentado.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6679493" y="2889317"/>
            <a:ext cx="0" cy="56852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489488" y="3626138"/>
            <a:ext cx="4551711" cy="3815162"/>
          </a:xfrm>
          <a:custGeom>
            <a:avLst/>
            <a:gdLst/>
            <a:ahLst/>
            <a:cxnLst/>
            <a:rect r="r" b="b" t="t" l="l"/>
            <a:pathLst>
              <a:path h="3815162" w="4551711">
                <a:moveTo>
                  <a:pt x="0" y="0"/>
                </a:moveTo>
                <a:lnTo>
                  <a:pt x="4551711" y="0"/>
                </a:lnTo>
                <a:lnTo>
                  <a:pt x="4551711" y="3815161"/>
                </a:lnTo>
                <a:lnTo>
                  <a:pt x="0" y="3815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661481" y="4305669"/>
            <a:ext cx="7932152" cy="313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Títulos e subtítulos: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Estruturação hierárquica do documento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Parágrafos: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Blocos de texto formatados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Listas: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Ordenadas e não-ordenadas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Listas de tarefas: 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 indicadores de status (concluído/pendente)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Blocos de código: 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 syntax highlighting para diferentes linguagens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Imagens e links: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Com texto alternativo e URLs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Notas e citações: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Para destacar informações importantes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Divisores: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Para separar seções do documento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37113" y="4535653"/>
            <a:ext cx="8625607" cy="2070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80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INTEGRAÇÃO COM LLVM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76995" y="4660571"/>
            <a:ext cx="6100173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implementação utiliza LLVM como infraestrutura de compilação, permitindo:</a:t>
            </a:r>
          </a:p>
          <a:p>
            <a:pPr algn="just">
              <a:lnSpc>
                <a:spcPts val="2520"/>
              </a:lnSpc>
            </a:pP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Geração eficiente de código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Potencial para otimizações automáticas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Base sólida para futuras expansões da linguagem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AutoShape 36" id="36"/>
          <p:cNvSpPr/>
          <p:nvPr/>
        </p:nvSpPr>
        <p:spPr>
          <a:xfrm>
            <a:off x="9419770" y="2889317"/>
            <a:ext cx="0" cy="56852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4716328" y="5378355"/>
            <a:ext cx="0" cy="32365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1028700" y="5378355"/>
            <a:ext cx="1561339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888894" y="6032686"/>
            <a:ext cx="2155989" cy="1995270"/>
          </a:xfrm>
          <a:custGeom>
            <a:avLst/>
            <a:gdLst/>
            <a:ahLst/>
            <a:cxnLst/>
            <a:rect r="r" b="b" t="t" l="l"/>
            <a:pathLst>
              <a:path h="1995270" w="2155989">
                <a:moveTo>
                  <a:pt x="0" y="0"/>
                </a:moveTo>
                <a:lnTo>
                  <a:pt x="2155989" y="0"/>
                </a:lnTo>
                <a:lnTo>
                  <a:pt x="2155989" y="1995270"/>
                </a:lnTo>
                <a:lnTo>
                  <a:pt x="0" y="1995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66888" y="3736244"/>
            <a:ext cx="12354223" cy="1070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80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CURIOSIDADES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811719" y="6500402"/>
            <a:ext cx="10087421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PSL combina "Procedural" (referindo-se às capacidades de programação) e "Structure Language" (indicando seu foco em estruturar conteúdo de forma organizada), refletindo a dualidade da linguagem como ferramenta de marcação e programação.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4716328" y="5378355"/>
            <a:ext cx="0" cy="32365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1028700" y="5378355"/>
            <a:ext cx="1561339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888894" y="6032686"/>
            <a:ext cx="2155989" cy="1995270"/>
          </a:xfrm>
          <a:custGeom>
            <a:avLst/>
            <a:gdLst/>
            <a:ahLst/>
            <a:cxnLst/>
            <a:rect r="r" b="b" t="t" l="l"/>
            <a:pathLst>
              <a:path h="1995270" w="2155989">
                <a:moveTo>
                  <a:pt x="0" y="0"/>
                </a:moveTo>
                <a:lnTo>
                  <a:pt x="2155989" y="0"/>
                </a:lnTo>
                <a:lnTo>
                  <a:pt x="2155989" y="1995270"/>
                </a:lnTo>
                <a:lnTo>
                  <a:pt x="0" y="1995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66888" y="3736244"/>
            <a:ext cx="12354223" cy="1070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80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CURIOSIDADES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811719" y="6186077"/>
            <a:ext cx="10087421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Uma característica peculiar da PSL é a exigência de que cada arquivo termine com exatamente duas linhas vazias. O que começou como uma peculiaridade da implementação do parser foi formalizado como parte da especificação da linguagem, semelhante a como algumas linguagens tradicionais têm suas próprias idiossincrasias (como a necessidade de ponto-e-vírgula em C ou a sensibilidade à indentação em Python).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889317"/>
            <a:ext cx="15613390" cy="5725637"/>
            <a:chOff x="0" y="0"/>
            <a:chExt cx="4112169" cy="15079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507987"/>
            </a:xfrm>
            <a:custGeom>
              <a:avLst/>
              <a:gdLst/>
              <a:ahLst/>
              <a:cxnLst/>
              <a:rect r="r" b="b" t="t" l="l"/>
              <a:pathLst>
                <a:path h="150798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507987"/>
                  </a:lnTo>
                  <a:lnTo>
                    <a:pt x="0" y="150798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46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8835395" y="2908367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1844229" y="2908367"/>
            <a:ext cx="0" cy="56875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265993" y="3694736"/>
            <a:ext cx="3995097" cy="4114800"/>
          </a:xfrm>
          <a:custGeom>
            <a:avLst/>
            <a:gdLst/>
            <a:ahLst/>
            <a:cxnLst/>
            <a:rect r="r" b="b" t="t" l="l"/>
            <a:pathLst>
              <a:path h="4114800" w="3995097">
                <a:moveTo>
                  <a:pt x="0" y="0"/>
                </a:moveTo>
                <a:lnTo>
                  <a:pt x="3995097" y="0"/>
                </a:lnTo>
                <a:lnTo>
                  <a:pt x="3995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126208" y="4571174"/>
            <a:ext cx="9068470" cy="2550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3"/>
              </a:lnSpc>
            </a:pPr>
            <a:r>
              <a:rPr lang="en-US" b="true" sz="99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EXEMPLOS</a:t>
            </a:r>
          </a:p>
          <a:p>
            <a:pPr algn="ctr">
              <a:lnSpc>
                <a:spcPts val="9803"/>
              </a:lnSpc>
            </a:pPr>
            <a:r>
              <a:rPr lang="en-US" b="true" sz="99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SIMPLES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0E0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008043"/>
            <a:ext cx="15613390" cy="5606911"/>
            <a:chOff x="0" y="0"/>
            <a:chExt cx="4112169" cy="14767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2168" cy="1476717"/>
            </a:xfrm>
            <a:custGeom>
              <a:avLst/>
              <a:gdLst/>
              <a:ahLst/>
              <a:cxnLst/>
              <a:rect r="r" b="b" t="t" l="l"/>
              <a:pathLst>
                <a:path h="1476717" w="4112168">
                  <a:moveTo>
                    <a:pt x="0" y="0"/>
                  </a:moveTo>
                  <a:lnTo>
                    <a:pt x="4112168" y="0"/>
                  </a:lnTo>
                  <a:lnTo>
                    <a:pt x="4112168" y="1476717"/>
                  </a:lnTo>
                  <a:lnTo>
                    <a:pt x="0" y="1476717"/>
                  </a:lnTo>
                  <a:close/>
                </a:path>
              </a:pathLst>
            </a:custGeom>
            <a:solidFill>
              <a:srgbClr val="EAEAE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12169" cy="1514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1395924"/>
            <a:chOff x="0" y="0"/>
            <a:chExt cx="4274726" cy="367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367651"/>
            </a:xfrm>
            <a:custGeom>
              <a:avLst/>
              <a:gdLst/>
              <a:ahLst/>
              <a:cxnLst/>
              <a:rect r="r" b="b" t="t" l="l"/>
              <a:pathLst>
                <a:path h="3676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7651"/>
                  </a:lnTo>
                  <a:lnTo>
                    <a:pt x="0" y="367651"/>
                  </a:lnTo>
                  <a:close/>
                </a:path>
              </a:pathLst>
            </a:custGeom>
            <a:solidFill>
              <a:srgbClr val="1700D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0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8835395" y="8595904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6815711" y="3091257"/>
            <a:ext cx="266854" cy="233497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16642090" y="350764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6642090" y="8015314"/>
            <a:ext cx="6172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6623040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5899140" y="8588353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625009" y="8595904"/>
            <a:ext cx="0" cy="662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-10800000">
            <a:off x="16815711" y="8196289"/>
            <a:ext cx="266854" cy="233497"/>
            <a:chOff x="0" y="0"/>
            <a:chExt cx="812800" cy="711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16127663" y="8799673"/>
            <a:ext cx="266854" cy="233497"/>
            <a:chOff x="0" y="0"/>
            <a:chExt cx="812800" cy="7112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201212" y="8802803"/>
            <a:ext cx="266854" cy="233497"/>
            <a:chOff x="0" y="0"/>
            <a:chExt cx="812800" cy="711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38225" y="3008043"/>
            <a:ext cx="7897957" cy="5580310"/>
          </a:xfrm>
          <a:custGeom>
            <a:avLst/>
            <a:gdLst/>
            <a:ahLst/>
            <a:cxnLst/>
            <a:rect r="r" b="b" t="t" l="l"/>
            <a:pathLst>
              <a:path h="5580310" w="7897957">
                <a:moveTo>
                  <a:pt x="0" y="0"/>
                </a:moveTo>
                <a:lnTo>
                  <a:pt x="7897957" y="0"/>
                </a:lnTo>
                <a:lnTo>
                  <a:pt x="7897957" y="5580310"/>
                </a:lnTo>
                <a:lnTo>
                  <a:pt x="0" y="5580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3" r="-2631" b="-223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606950" y="8574543"/>
            <a:ext cx="3970522" cy="683757"/>
            <a:chOff x="0" y="0"/>
            <a:chExt cx="1045734" cy="1800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5734" cy="180084"/>
            </a:xfrm>
            <a:custGeom>
              <a:avLst/>
              <a:gdLst/>
              <a:ahLst/>
              <a:cxnLst/>
              <a:rect r="r" b="b" t="t" l="l"/>
              <a:pathLst>
                <a:path h="180084" w="1045734">
                  <a:moveTo>
                    <a:pt x="0" y="0"/>
                  </a:moveTo>
                  <a:lnTo>
                    <a:pt x="1045734" y="0"/>
                  </a:lnTo>
                  <a:lnTo>
                    <a:pt x="1045734" y="180084"/>
                  </a:lnTo>
                  <a:lnTo>
                    <a:pt x="0" y="180084"/>
                  </a:lnTo>
                  <a:close/>
                </a:path>
              </a:pathLst>
            </a:custGeom>
            <a:solidFill>
              <a:srgbClr val="86868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45734" cy="2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Ananda Campelo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9144000" y="3003088"/>
            <a:ext cx="7479040" cy="5611866"/>
          </a:xfrm>
          <a:custGeom>
            <a:avLst/>
            <a:gdLst/>
            <a:ahLst/>
            <a:cxnLst/>
            <a:rect r="r" b="b" t="t" l="l"/>
            <a:pathLst>
              <a:path h="5611866" w="7479040">
                <a:moveTo>
                  <a:pt x="0" y="0"/>
                </a:moveTo>
                <a:lnTo>
                  <a:pt x="7479040" y="0"/>
                </a:lnTo>
                <a:lnTo>
                  <a:pt x="7479040" y="5611866"/>
                </a:lnTo>
                <a:lnTo>
                  <a:pt x="0" y="5611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507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660443" y="1447897"/>
            <a:ext cx="4967114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EAEAEA"/>
                </a:solidFill>
                <a:latin typeface="Inter Bold"/>
                <a:ea typeface="Inter Bold"/>
                <a:cs typeface="Inter Bold"/>
                <a:sym typeface="Inter Bold"/>
              </a:rPr>
              <a:t>PSL</a:t>
            </a:r>
          </a:p>
        </p:txBody>
      </p:sp>
      <p:sp>
        <p:nvSpPr>
          <p:cNvPr name="AutoShape 35" id="35"/>
          <p:cNvSpPr/>
          <p:nvPr/>
        </p:nvSpPr>
        <p:spPr>
          <a:xfrm>
            <a:off x="9144000" y="3022138"/>
            <a:ext cx="842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5863124" y="8675076"/>
            <a:ext cx="96429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Exemplos mais complexos no 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DAGp6H5ulgI</dc:identifier>
  <dcterms:modified xsi:type="dcterms:W3CDTF">2011-08-01T06:04:30Z</dcterms:modified>
  <cp:revision>1</cp:revision>
  <dc:title>Procedural structure language</dc:title>
</cp:coreProperties>
</file>