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6EC92-E909-4F34-8F00-36542E4FE05A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41656-8EA5-4D8F-8B9C-0677A288E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2B4C5-20B2-4D25-B7FA-ADD36256CF55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43703-9CB8-405E-A0B2-DF01F2230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FBDE98-A5CD-4A96-ADD6-BE50824F2EB3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C49A9-763A-4356-AB52-62B0E1112F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0FF40-AEB3-447F-B099-74C8AA55D2E7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6611B-8357-4EF0-BADE-78934EC70B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7C3E3D-E030-4571-A01E-1F4EA4352355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79B4F-43EC-4DCC-89BA-1620C7782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8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6F4E0-6BD7-426C-9810-86543CC60EC8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D8E77-AA3A-4DC7-8196-FF1B72BEF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9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5EDD51-8D43-4B88-91DB-62290690543A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69E2B-44BB-410E-B60B-191BD5B09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0E80C-57B1-491D-8DA2-238DC787C28D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02AFA-793C-46C6-BF1B-C16F34DB1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6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EAAC00-DBA5-4733-9F67-23B0466EC421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25E06-6B24-4C1A-8EC8-1DC0B007E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6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F33787-B2B5-44E4-918E-61876C29BF31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959BC-A6F1-4B8F-9D90-E1D066D938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85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8A3476-6C2D-45C4-B298-23B23CD49CF8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0D2AF-6739-4C35-B820-AE0356262D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5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219F3-0CBF-473C-B51C-F8A75A132CE2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70923-E45C-4020-B16B-CC4F9DFF33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2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2CA48-3119-43F0-BF6F-EDBD756AB2AF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7CEE4-1062-4253-8981-741D8A17A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8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CA9315-B533-4541-8796-5A1069E99F0B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666C5-1E15-419E-80D8-99BB5BA9D7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6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194081-75F9-4969-BE15-6E23E8A16C92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1EAC3-6A13-4CD2-8795-79C9D34790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7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76332-A652-48B1-944D-1F56A2CED5AD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94D7D-8714-4CD1-A33B-A90FE83F4D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8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80E737-9AFF-466C-9127-F461270BD366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13D93-25AD-493B-8EBF-8806EA9FB0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2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E5E2B-58B9-4258-AE4E-5E5A8F1FD838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FE9E8-FF04-4DF7-9795-D2CD360B9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3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031C-D788-48F3-876D-7F29A44C12D0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CC2CE-7C72-47BA-8785-FD583CE94A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11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34FC3-E19D-481A-B51C-0D82F5C0BDEE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3534E-FCD5-4084-AF88-D6F044CAF7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4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B61D3-E488-4C3F-9A5F-9D34DD0A5342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500F4-F7E3-4216-AE69-52836214A3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6D7235-D3B7-4CD6-A2BF-074E52E1D96C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EF363-30F8-4323-B319-DA54D08E7F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8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C3226"/>
                </a:solidFill>
                <a:latin typeface="+mn-lt"/>
              </a:defRPr>
            </a:lvl1pPr>
          </a:lstStyle>
          <a:p>
            <a:fld id="{FB340E46-5270-44D9-815D-3265FCE5543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C3226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C3226"/>
                </a:solidFill>
                <a:latin typeface="+mn-lt"/>
              </a:defRPr>
            </a:lvl1pPr>
          </a:lstStyle>
          <a:p>
            <a:fld id="{95DF97A3-DA1A-4D38-8210-1756D93B1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rgbClr val="10403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rgbClr val="10403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10403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10403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C3226"/>
                </a:solidFill>
                <a:latin typeface="+mn-lt"/>
              </a:defRPr>
            </a:lvl1pPr>
          </a:lstStyle>
          <a:p>
            <a:fld id="{EC747411-A0EA-4B39-9BF6-DA11C7349E08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C3226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C3226"/>
                </a:solidFill>
                <a:latin typeface="+mn-lt"/>
              </a:defRPr>
            </a:lvl1pPr>
          </a:lstStyle>
          <a:p>
            <a:fld id="{237262A6-2B66-4658-B900-45B8E66D4DD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rgbClr val="10403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rgbClr val="10403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10403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10403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382A6B8-7B23-48C7-AA2B-379E8C85ACF4}" type="datetimeFigureOut">
              <a:rPr lang="en-US"/>
              <a:pPr/>
              <a:t>3/17/2014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C7514F8-4241-48E9-B485-3562327EC6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KONSEP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NOTASI BAHASA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101422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Hirarki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Chomsky, Diagram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BNF, Diagram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Sintaks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Dosen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Utami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Dewi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2048"/>
            <a:ext cx="8229600" cy="1143000"/>
          </a:xfrm>
        </p:spPr>
        <p:txBody>
          <a:bodyPr/>
          <a:lstStyle/>
          <a:p>
            <a:r>
              <a:rPr lang="en-US" dirty="0" err="1" smtClean="0"/>
              <a:t>Hirarki</a:t>
            </a:r>
            <a:r>
              <a:rPr lang="en-US" dirty="0" smtClean="0"/>
              <a:t> Chomsky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183880" cy="4970350"/>
          </a:xfrm>
        </p:spPr>
        <p:txBody>
          <a:bodyPr>
            <a:normAutofit fontScale="92500" lnSpcReduction="20000"/>
          </a:bodyPr>
          <a:lstStyle/>
          <a:p>
            <a:pPr marL="0" indent="4763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kompilasi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kelanjutan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konsep-konsep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dipelajari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implementasinya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konsep-konsep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763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Hirarki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Chomsky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penggolongan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tingkatan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4763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76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Regular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pPr marL="0" indent="476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Bebas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konteks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marL="0" indent="476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Conteks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Sensitive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marL="0" indent="4763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Natural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marL="0" indent="4763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Keadaan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4898912"/>
          </a:xfrm>
        </p:spPr>
        <p:txBody>
          <a:bodyPr>
            <a:normAutofit/>
          </a:bodyPr>
          <a:lstStyle/>
          <a:p>
            <a:pPr marL="77788" indent="4763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Diagram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token (token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terminal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leksikal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5113" indent="4763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Co:/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t_plus,t_min,t_ID,t_INT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722313" indent="4763"/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diagram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keadaan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7788" indent="4763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Diagram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kemiripan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FSA.Diagram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keadaan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bantu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leksikal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209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Notasi</a:t>
            </a:r>
            <a:r>
              <a:rPr lang="en-US" sz="3200" dirty="0" smtClean="0"/>
              <a:t> BNF (Backus </a:t>
            </a:r>
            <a:r>
              <a:rPr lang="en-US" sz="3200" dirty="0" err="1" smtClean="0"/>
              <a:t>Naur</a:t>
            </a:r>
            <a:r>
              <a:rPr lang="en-US" sz="3200" dirty="0" smtClean="0"/>
              <a:t> Form)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183880" cy="4898912"/>
          </a:xfrm>
        </p:spPr>
        <p:txBody>
          <a:bodyPr/>
          <a:lstStyle/>
          <a:p>
            <a:pPr marL="0" indent="4763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Aturan-aturan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dinyatakan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BNF.Notasi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BNF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definisi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formal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763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BNF:</a:t>
            </a:r>
          </a:p>
          <a:p>
            <a:pPr marL="0" indent="4763">
              <a:buNone/>
            </a:pPr>
            <a:endParaRPr lang="en-US" dirty="0" smtClean="0"/>
          </a:p>
          <a:p>
            <a:pPr marL="0" indent="4763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36642"/>
              </p:ext>
            </p:extLst>
          </p:nvPr>
        </p:nvGraphicFramePr>
        <p:xfrm>
          <a:off x="971600" y="417788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5095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::=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identik</a:t>
                      </a:r>
                      <a:r>
                        <a:rPr lang="en-US" dirty="0" smtClean="0"/>
                        <a:t> dg </a:t>
                      </a:r>
                      <a:r>
                        <a:rPr lang="en-US" dirty="0" err="1" smtClean="0"/>
                        <a:t>simbol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menghasilkan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serupa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aturan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Mengapit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simbol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variabel</a:t>
                      </a:r>
                      <a:r>
                        <a:rPr lang="en-US" dirty="0" smtClean="0"/>
                        <a:t>/non terminal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Pengulangan</a:t>
                      </a:r>
                      <a:r>
                        <a:rPr lang="en-US" dirty="0" smtClean="0"/>
                        <a:t> 0 </a:t>
                      </a:r>
                      <a:r>
                        <a:rPr lang="en-US" dirty="0" err="1" smtClean="0"/>
                        <a:t>sd</a:t>
                      </a:r>
                      <a:r>
                        <a:rPr lang="en-US" dirty="0" smtClean="0"/>
                        <a:t> n kali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63834"/>
            <a:ext cx="8183880" cy="4470284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     T|T+E|T-E,T     </a:t>
            </a:r>
            <a:r>
              <a:rPr lang="el-GR" dirty="0" smtClean="0"/>
              <a:t>α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Notasi</a:t>
            </a:r>
            <a:r>
              <a:rPr lang="en-US" dirty="0" smtClean="0"/>
              <a:t> BNF: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E::=&lt;T&gt;|&lt;T&gt;+&lt;E&gt;|&lt;T&gt;-&lt;E&gt;,T::=</a:t>
            </a:r>
            <a:r>
              <a:rPr lang="el-GR" dirty="0" smtClean="0"/>
              <a:t>α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71514" y="328657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27984" y="32849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Sintaks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183880" cy="4970350"/>
          </a:xfrm>
        </p:spPr>
        <p:txBody>
          <a:bodyPr>
            <a:normAutofit/>
          </a:bodyPr>
          <a:lstStyle/>
          <a:p>
            <a:pPr marL="77788" indent="4763"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Diagram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Sintaks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bantu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pembentukan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parser/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sintaksis.Notasi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diagram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sintaks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9250" indent="-349250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Empat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persegi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melambangkan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49250" indent="-34925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Bulatan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melambangkan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terminal</a:t>
            </a:r>
          </a:p>
          <a:p>
            <a:pPr marL="77788" indent="4763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Misal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7788" indent="4763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     F*T|F/T|F</a:t>
            </a:r>
          </a:p>
          <a:p>
            <a:pPr marL="77788" indent="4763">
              <a:buNone/>
            </a:pP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Diagram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sintaks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6697" y="551723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Sintaks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183880" cy="4470284"/>
          </a:xfrm>
        </p:spPr>
        <p:txBody>
          <a:bodyPr/>
          <a:lstStyle/>
          <a:p>
            <a:pPr marL="77788" indent="4763" algn="just">
              <a:buNone/>
            </a:pPr>
            <a:r>
              <a:rPr lang="en-US" dirty="0" smtClean="0"/>
              <a:t>Diagram </a:t>
            </a: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BNF.</a:t>
            </a:r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notasi</a:t>
            </a:r>
            <a:r>
              <a:rPr lang="en-US" dirty="0" smtClean="0"/>
              <a:t> BNF </a:t>
            </a:r>
            <a:r>
              <a:rPr lang="en-US" dirty="0" err="1" smtClean="0"/>
              <a:t>untuk</a:t>
            </a:r>
            <a:r>
              <a:rPr lang="en-US" dirty="0" smtClean="0"/>
              <a:t> block: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&lt;block&gt;::=</a:t>
            </a:r>
            <a:r>
              <a:rPr lang="en-US" dirty="0" err="1" smtClean="0"/>
              <a:t>t_begin</a:t>
            </a:r>
            <a:r>
              <a:rPr lang="en-US" dirty="0" smtClean="0"/>
              <a:t>&lt;statement&gt;|</a:t>
            </a:r>
            <a:r>
              <a:rPr lang="en-US" dirty="0" err="1" smtClean="0"/>
              <a:t>t_semicol</a:t>
            </a:r>
            <a:r>
              <a:rPr lang="en-US" dirty="0" smtClean="0"/>
              <a:t>&lt;statement&gt;|</a:t>
            </a:r>
            <a:r>
              <a:rPr lang="en-US" dirty="0" err="1" smtClean="0"/>
              <a:t>t_end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Diagram </a:t>
            </a:r>
            <a:r>
              <a:rPr lang="en-US" dirty="0" err="1" smtClean="0">
                <a:solidFill>
                  <a:srgbClr val="FF0000"/>
                </a:solidFill>
              </a:rPr>
              <a:t>sintaksnya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t_086">
  <a:themeElements>
    <a:clrScheme name="1_ppt_086 1">
      <a:dk1>
        <a:srgbClr val="000000"/>
      </a:dk1>
      <a:lt1>
        <a:srgbClr val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FFFFFF"/>
      </a:accent3>
      <a:accent4>
        <a:srgbClr val="000000"/>
      </a:accent4>
      <a:accent5>
        <a:srgbClr val="CDDEAE"/>
      </a:accent5>
      <a:accent6>
        <a:srgbClr val="DB9021"/>
      </a:accent6>
      <a:hlink>
        <a:srgbClr val="64C143"/>
      </a:hlink>
      <a:folHlink>
        <a:srgbClr val="9A9A9A"/>
      </a:folHlink>
    </a:clrScheme>
    <a:fontScheme name="1_ppt_086">
      <a:majorFont>
        <a:latin typeface="Verdana"/>
        <a:ea typeface=""/>
        <a:cs typeface="Tahoma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_086 1">
        <a:dk1>
          <a:srgbClr val="000000"/>
        </a:dk1>
        <a:lt1>
          <a:srgbClr val="FFFFFF"/>
        </a:lt1>
        <a:dk2>
          <a:srgbClr val="006270"/>
        </a:dk2>
        <a:lt2>
          <a:srgbClr val="FBFEC6"/>
        </a:lt2>
        <a:accent1>
          <a:srgbClr val="A0C435"/>
        </a:accent1>
        <a:accent2>
          <a:srgbClr val="F29F26"/>
        </a:accent2>
        <a:accent3>
          <a:srgbClr val="FFFFFF"/>
        </a:accent3>
        <a:accent4>
          <a:srgbClr val="000000"/>
        </a:accent4>
        <a:accent5>
          <a:srgbClr val="CDDEAE"/>
        </a:accent5>
        <a:accent6>
          <a:srgbClr val="DB9021"/>
        </a:accent6>
        <a:hlink>
          <a:srgbClr val="64C143"/>
        </a:hlink>
        <a:folHlink>
          <a:srgbClr val="9A9A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_086">
  <a:themeElements>
    <a:clrScheme name="ppt_086 1">
      <a:dk1>
        <a:srgbClr val="000000"/>
      </a:dk1>
      <a:lt1>
        <a:srgbClr val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FFFFFF"/>
      </a:accent3>
      <a:accent4>
        <a:srgbClr val="000000"/>
      </a:accent4>
      <a:accent5>
        <a:srgbClr val="CDDEAE"/>
      </a:accent5>
      <a:accent6>
        <a:srgbClr val="DB9021"/>
      </a:accent6>
      <a:hlink>
        <a:srgbClr val="64C143"/>
      </a:hlink>
      <a:folHlink>
        <a:srgbClr val="9A9A9A"/>
      </a:folHlink>
    </a:clrScheme>
    <a:fontScheme name="ppt_086">
      <a:majorFont>
        <a:latin typeface="Verdana"/>
        <a:ea typeface=""/>
        <a:cs typeface="Tahoma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086 1">
        <a:dk1>
          <a:srgbClr val="000000"/>
        </a:dk1>
        <a:lt1>
          <a:srgbClr val="FFFFFF"/>
        </a:lt1>
        <a:dk2>
          <a:srgbClr val="006270"/>
        </a:dk2>
        <a:lt2>
          <a:srgbClr val="FBFEC6"/>
        </a:lt2>
        <a:accent1>
          <a:srgbClr val="A0C435"/>
        </a:accent1>
        <a:accent2>
          <a:srgbClr val="F29F26"/>
        </a:accent2>
        <a:accent3>
          <a:srgbClr val="FFFFFF"/>
        </a:accent3>
        <a:accent4>
          <a:srgbClr val="000000"/>
        </a:accent4>
        <a:accent5>
          <a:srgbClr val="CDDEAE"/>
        </a:accent5>
        <a:accent6>
          <a:srgbClr val="DB9021"/>
        </a:accent6>
        <a:hlink>
          <a:srgbClr val="64C143"/>
        </a:hlink>
        <a:folHlink>
          <a:srgbClr val="9A9A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environment-ppt-template-004</Template>
  <TotalTime>180</TotalTime>
  <Words>271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1_ppt_086</vt:lpstr>
      <vt:lpstr>ppt_086</vt:lpstr>
      <vt:lpstr>默认设计模板</vt:lpstr>
      <vt:lpstr>KONSEP dan NOTASI BAHASA</vt:lpstr>
      <vt:lpstr>Hirarki Chomsky</vt:lpstr>
      <vt:lpstr>Diagram Keadaan</vt:lpstr>
      <vt:lpstr>Notasi BNF (Backus Naur Form)</vt:lpstr>
      <vt:lpstr>Notasi BNF</vt:lpstr>
      <vt:lpstr>Diagram Sintaks</vt:lpstr>
      <vt:lpstr>Diagram Sintaks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BAHASA PEMROGRAMAN</dc:title>
  <dc:creator>Valued Acer Customer</dc:creator>
  <cp:lastModifiedBy>Valued Acer Customer</cp:lastModifiedBy>
  <cp:revision>34</cp:revision>
  <dcterms:created xsi:type="dcterms:W3CDTF">2011-12-18T05:30:47Z</dcterms:created>
  <dcterms:modified xsi:type="dcterms:W3CDTF">2014-03-17T03:52:53Z</dcterms:modified>
</cp:coreProperties>
</file>