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Proxima Nova"/>
      <p:regular r:id="rId30"/>
      <p:bold r:id="rId31"/>
      <p:italic r:id="rId32"/>
      <p:boldItalic r:id="rId33"/>
    </p:embeddedFont>
    <p:embeddedFont>
      <p:font typeface="Alfa Slab One"/>
      <p:regular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7.xml"/><Relationship Id="rId33" Type="http://schemas.openxmlformats.org/officeDocument/2006/relationships/font" Target="fonts/ProximaNova-boldItalic.fntdata"/><Relationship Id="rId10" Type="http://schemas.openxmlformats.org/officeDocument/2006/relationships/slide" Target="slides/slide6.xml"/><Relationship Id="rId32" Type="http://schemas.openxmlformats.org/officeDocument/2006/relationships/font" Target="fonts/ProximaNova-italic.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AlfaSlabOne-regular.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56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0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bcb.gov.br/Adm/Edital/pregaoe/DEMAP0832016/arq01_DEMAP0832016.pdf" TargetMode="External"/><Relationship Id="rId4" Type="http://schemas.openxmlformats.org/officeDocument/2006/relationships/hyperlink" Target="http://repositorio.fjp.mg.gov.br/consad/bitstream/123456789/951/1/C6_TP_GERENCIAMENTO%20DE%20PROGRAMAS.pdf" TargetMode="External"/><Relationship Id="rId5" Type="http://schemas.openxmlformats.org/officeDocument/2006/relationships/hyperlink" Target="http://repositorio.fjp.mg.gov.br/consad/bitstream/123456789/608/1/C4_TP_NOVAS%20PR%C3%81TICAS%20DE%20PLANEJAMENTO%20E%20DE%20GEST%C3%83O%20ESTRAT%C3%89GICA.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lab.bcb.gov.br/unidade/depog/portaldagestao/Documentos%20Compartilhados/MGPro%203.0_25_Abr_2013.pdf" TargetMode="External"/><Relationship Id="rId4" Type="http://schemas.openxmlformats.org/officeDocument/2006/relationships/hyperlink" Target="https://colab.bcb.gov.br/unidade/depog/portaldagestao/SitePages/Comit%C3%AA%20de%20Projetos%20Corporativos.aspx" TargetMode="External"/><Relationship Id="rId5" Type="http://schemas.openxmlformats.org/officeDocument/2006/relationships/hyperlink" Target="http://www.sinal.org.br/email/nivelamento.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3">
            <a:alphaModFix amt="20000"/>
          </a:blip>
          <a:srcRect b="16834" l="9704" r="9696" t="15147"/>
          <a:stretch/>
        </p:blipFill>
        <p:spPr>
          <a:xfrm>
            <a:off x="0" y="0"/>
            <a:ext cx="9144000" cy="5143500"/>
          </a:xfrm>
          <a:prstGeom prst="rect">
            <a:avLst/>
          </a:prstGeom>
          <a:noFill/>
          <a:ln>
            <a:noFill/>
          </a:ln>
        </p:spPr>
      </p:pic>
      <p:sp>
        <p:nvSpPr>
          <p:cNvPr id="57" name="Shape 57"/>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pt-BR" sz="4800"/>
              <a:t>MGPro</a:t>
            </a:r>
          </a:p>
          <a:p>
            <a:pPr lvl="0" rtl="0">
              <a:spcBef>
                <a:spcPts val="0"/>
              </a:spcBef>
              <a:buNone/>
            </a:pPr>
            <a:r>
              <a:rPr b="1" i="1" lang="pt-BR" sz="2400">
                <a:solidFill>
                  <a:schemeClr val="dk2"/>
                </a:solidFill>
                <a:latin typeface="Open Sans"/>
                <a:ea typeface="Open Sans"/>
                <a:cs typeface="Open Sans"/>
                <a:sym typeface="Open Sans"/>
              </a:rPr>
              <a:t>EM GESTÃO DE PORTFÓLIO</a:t>
            </a:r>
          </a:p>
          <a:p>
            <a:pPr lvl="0">
              <a:spcBef>
                <a:spcPts val="0"/>
              </a:spcBef>
              <a:buNone/>
            </a:pPr>
            <a:r>
              <a:rPr b="1" i="1" lang="pt-BR" sz="2400">
                <a:solidFill>
                  <a:schemeClr val="dk2"/>
                </a:solidFill>
                <a:latin typeface="Open Sans"/>
                <a:ea typeface="Open Sans"/>
                <a:cs typeface="Open Sans"/>
                <a:sym typeface="Open Sans"/>
              </a:rPr>
              <a:t>DE PROJETOS</a:t>
            </a:r>
          </a:p>
        </p:txBody>
      </p:sp>
      <p:sp>
        <p:nvSpPr>
          <p:cNvPr id="58" name="Shape 58"/>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rtl="0">
              <a:spcBef>
                <a:spcPts val="0"/>
              </a:spcBef>
              <a:buNone/>
            </a:pPr>
            <a:r>
              <a:rPr i="1" lang="pt-BR" sz="3000"/>
              <a:t>Case de Gestão de Portfólio de Projetos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4936310" y="0"/>
            <a:ext cx="4207678" cy="5143500"/>
          </a:xfrm>
          <a:prstGeom prst="rect">
            <a:avLst/>
          </a:prstGeom>
          <a:noFill/>
          <a:ln>
            <a:noFill/>
          </a:ln>
        </p:spPr>
      </p:pic>
      <p:sp>
        <p:nvSpPr>
          <p:cNvPr id="113" name="Shape 113"/>
          <p:cNvSpPr txBox="1"/>
          <p:nvPr>
            <p:ph type="title"/>
          </p:nvPr>
        </p:nvSpPr>
        <p:spPr>
          <a:xfrm>
            <a:off x="125100" y="281725"/>
            <a:ext cx="5123400" cy="572700"/>
          </a:xfrm>
          <a:prstGeom prst="rect">
            <a:avLst/>
          </a:prstGeom>
        </p:spPr>
        <p:txBody>
          <a:bodyPr anchorCtr="0" anchor="t" bIns="91425" lIns="91425" rIns="91425" tIns="91425">
            <a:noAutofit/>
          </a:bodyPr>
          <a:lstStyle/>
          <a:p>
            <a:pPr lvl="0" rtl="0">
              <a:spcBef>
                <a:spcPts val="0"/>
              </a:spcBef>
              <a:buNone/>
            </a:pPr>
            <a:r>
              <a:rPr lang="pt-BR"/>
              <a:t>Processo de </a:t>
            </a:r>
            <a:br>
              <a:rPr lang="pt-BR"/>
            </a:br>
            <a:r>
              <a:rPr lang="pt-BR"/>
              <a:t>priorização de projetos</a:t>
            </a:r>
          </a:p>
        </p:txBody>
      </p:sp>
      <p:sp>
        <p:nvSpPr>
          <p:cNvPr id="114" name="Shape 114"/>
          <p:cNvSpPr txBox="1"/>
          <p:nvPr>
            <p:ph idx="1" type="body"/>
          </p:nvPr>
        </p:nvSpPr>
        <p:spPr>
          <a:xfrm>
            <a:off x="311700" y="1702825"/>
            <a:ext cx="4353600" cy="2865900"/>
          </a:xfrm>
          <a:prstGeom prst="rect">
            <a:avLst/>
          </a:prstGeom>
        </p:spPr>
        <p:txBody>
          <a:bodyPr anchorCtr="0" anchor="t" bIns="91425" lIns="91425" rIns="91425" tIns="91425">
            <a:noAutofit/>
          </a:bodyPr>
          <a:lstStyle/>
          <a:p>
            <a:pPr indent="0" lvl="0" marL="0" rtl="0" algn="ctr">
              <a:spcBef>
                <a:spcPts val="1000"/>
              </a:spcBef>
              <a:buNone/>
            </a:pPr>
            <a:r>
              <a:rPr lang="pt-BR" sz="1400"/>
              <a:t>O mapa ao lado relaciona as atividades e eventos previstos na priorização de projetos de TIC, de acordo com o Processo Padrão para Gerenciamento de Projetos de TIC (PPGP).</a:t>
            </a:r>
          </a:p>
          <a:p>
            <a:pPr lvl="0" rtl="0" algn="ctr">
              <a:spcBef>
                <a:spcPts val="1000"/>
              </a:spcBef>
              <a:buNone/>
            </a:pPr>
            <a:r>
              <a:t/>
            </a:r>
            <a:endParaRPr sz="1400"/>
          </a:p>
          <a:p>
            <a:pPr lvl="0" rtl="0" algn="ctr">
              <a:spcBef>
                <a:spcPts val="1000"/>
              </a:spcBef>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73400"/>
            <a:ext cx="8520600" cy="572700"/>
          </a:xfrm>
          <a:prstGeom prst="rect">
            <a:avLst/>
          </a:prstGeom>
        </p:spPr>
        <p:txBody>
          <a:bodyPr anchorCtr="0" anchor="t" bIns="91425" lIns="91425" rIns="91425" tIns="91425">
            <a:noAutofit/>
          </a:bodyPr>
          <a:lstStyle/>
          <a:p>
            <a:pPr lvl="0" rtl="0">
              <a:spcBef>
                <a:spcPts val="0"/>
              </a:spcBef>
              <a:buNone/>
            </a:pPr>
            <a:r>
              <a:rPr lang="pt-BR"/>
              <a:t>Desenvolvimento do plano de gerenciamento do projeto</a:t>
            </a:r>
          </a:p>
        </p:txBody>
      </p:sp>
      <p:sp>
        <p:nvSpPr>
          <p:cNvPr id="120" name="Shape 120"/>
          <p:cNvSpPr txBox="1"/>
          <p:nvPr>
            <p:ph idx="1" type="body"/>
          </p:nvPr>
        </p:nvSpPr>
        <p:spPr>
          <a:xfrm>
            <a:off x="248250" y="1612475"/>
            <a:ext cx="8647500" cy="3823200"/>
          </a:xfrm>
          <a:prstGeom prst="rect">
            <a:avLst/>
          </a:prstGeom>
        </p:spPr>
        <p:txBody>
          <a:bodyPr anchorCtr="0" anchor="t" bIns="91425" lIns="91425" rIns="91425" tIns="91425">
            <a:noAutofit/>
          </a:bodyPr>
          <a:lstStyle/>
          <a:p>
            <a:pPr indent="457200" lvl="0" rtl="0" algn="just">
              <a:spcBef>
                <a:spcPts val="0"/>
              </a:spcBef>
              <a:buNone/>
            </a:pPr>
            <a:r>
              <a:rPr lang="pt-BR" sz="1600"/>
              <a:t>Da realização da prática “Apurar e registrar o grau de atratividade e grau de exposição a riscos do projeto” resultam dois questionários, um de atratividade e um de riscos. O questionário de atratividade é utilizado como base para a determinação da pontuação de TIC e priorização dos projetos.</a:t>
            </a:r>
            <a:br>
              <a:rPr lang="pt-BR" sz="1600"/>
            </a:br>
            <a:r>
              <a:rPr lang="pt-BR" sz="1600"/>
              <a:t>	A cada resposta aos itens do questionário é atribuída uma nota de 0 (zero) a 10 (dez), sendo que um valor mais próximo de 10 (dez) indica uma maior atratividade, enquanto um valor mais próximo de 0 (zero).</a:t>
            </a:r>
            <a:br>
              <a:rPr lang="pt-BR" sz="1600"/>
            </a:br>
            <a:r>
              <a:rPr lang="pt-BR" sz="1600"/>
              <a:t>	Os itens previstos no questionário estão relacionados no Questionário de Atratividade. Eles estão divididos em cinco dimensões, cada uma com pesos específicos.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Tabela de dimensionamento</a:t>
            </a:r>
          </a:p>
        </p:txBody>
      </p:sp>
      <p:pic>
        <p:nvPicPr>
          <p:cNvPr id="126" name="Shape 126"/>
          <p:cNvPicPr preferRelativeResize="0"/>
          <p:nvPr/>
        </p:nvPicPr>
        <p:blipFill>
          <a:blip r:embed="rId3">
            <a:alphaModFix/>
          </a:blip>
          <a:stretch>
            <a:fillRect/>
          </a:stretch>
        </p:blipFill>
        <p:spPr>
          <a:xfrm>
            <a:off x="2542392" y="1327549"/>
            <a:ext cx="4059207" cy="2225224"/>
          </a:xfrm>
          <a:prstGeom prst="rect">
            <a:avLst/>
          </a:prstGeom>
          <a:noFill/>
          <a:ln>
            <a:noFill/>
          </a:ln>
        </p:spPr>
      </p:pic>
      <p:pic>
        <p:nvPicPr>
          <p:cNvPr id="127" name="Shape 127"/>
          <p:cNvPicPr preferRelativeResize="0"/>
          <p:nvPr/>
        </p:nvPicPr>
        <p:blipFill>
          <a:blip r:embed="rId4">
            <a:alphaModFix/>
          </a:blip>
          <a:stretch>
            <a:fillRect/>
          </a:stretch>
        </p:blipFill>
        <p:spPr>
          <a:xfrm>
            <a:off x="352587" y="3862600"/>
            <a:ext cx="8438824" cy="730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37625"/>
            <a:ext cx="8520600" cy="572700"/>
          </a:xfrm>
          <a:prstGeom prst="rect">
            <a:avLst/>
          </a:prstGeom>
        </p:spPr>
        <p:txBody>
          <a:bodyPr anchorCtr="0" anchor="t" bIns="91425" lIns="91425" rIns="91425" tIns="91425">
            <a:noAutofit/>
          </a:bodyPr>
          <a:lstStyle/>
          <a:p>
            <a:pPr lvl="0">
              <a:spcBef>
                <a:spcPts val="0"/>
              </a:spcBef>
              <a:buNone/>
            </a:pPr>
            <a:r>
              <a:rPr lang="pt-BR"/>
              <a:t>Variáveis do cálculo</a:t>
            </a:r>
          </a:p>
        </p:txBody>
      </p:sp>
      <p:sp>
        <p:nvSpPr>
          <p:cNvPr id="133" name="Shape 133"/>
          <p:cNvSpPr txBox="1"/>
          <p:nvPr>
            <p:ph idx="1" type="body"/>
          </p:nvPr>
        </p:nvSpPr>
        <p:spPr>
          <a:xfrm>
            <a:off x="311700" y="1415000"/>
            <a:ext cx="8520600" cy="3416400"/>
          </a:xfrm>
          <a:prstGeom prst="rect">
            <a:avLst/>
          </a:prstGeom>
        </p:spPr>
        <p:txBody>
          <a:bodyPr anchorCtr="0" anchor="t" bIns="91425" lIns="91425" rIns="91425" tIns="91425">
            <a:noAutofit/>
          </a:bodyPr>
          <a:lstStyle/>
          <a:p>
            <a:pPr lvl="0" rtl="0">
              <a:spcBef>
                <a:spcPts val="0"/>
              </a:spcBef>
              <a:buNone/>
            </a:pPr>
            <a:r>
              <a:t/>
            </a:r>
            <a:endParaRPr sz="1600"/>
          </a:p>
          <a:p>
            <a:pPr indent="-330200" lvl="0" marL="457200" rtl="0">
              <a:spcBef>
                <a:spcPts val="0"/>
              </a:spcBef>
              <a:buSzPct val="100000"/>
            </a:pPr>
            <a:r>
              <a:rPr lang="pt-BR" sz="1600"/>
              <a:t>PesoM.: peso atribuído aos pontos de Mandatoriedade; </a:t>
            </a:r>
          </a:p>
          <a:p>
            <a:pPr indent="-330200" lvl="0" marL="457200" rtl="0">
              <a:spcBef>
                <a:spcPts val="0"/>
              </a:spcBef>
              <a:buSzPct val="100000"/>
            </a:pPr>
            <a:r>
              <a:rPr lang="pt-BR" sz="1600"/>
              <a:t>PesoU: peso atribuído aos pontos de Urgência;</a:t>
            </a:r>
          </a:p>
          <a:p>
            <a:pPr indent="-330200" lvl="0" marL="457200" rtl="0">
              <a:spcBef>
                <a:spcPts val="0"/>
              </a:spcBef>
              <a:buSzPct val="100000"/>
            </a:pPr>
            <a:r>
              <a:rPr lang="pt-BR" sz="1600"/>
              <a:t>PesoB: peso atribuído aos pontos de Benefícios;</a:t>
            </a:r>
          </a:p>
          <a:p>
            <a:pPr indent="-330200" lvl="0" marL="457200" rtl="0">
              <a:spcBef>
                <a:spcPts val="0"/>
              </a:spcBef>
              <a:buSzPct val="100000"/>
            </a:pPr>
            <a:r>
              <a:rPr lang="pt-BR" sz="1600"/>
              <a:t>PesoA: peso atribuído aos pontos de Alinhamento ao PDTI;</a:t>
            </a:r>
          </a:p>
          <a:p>
            <a:pPr indent="-330200" lvl="0" marL="457200" rtl="0">
              <a:spcBef>
                <a:spcPts val="0"/>
              </a:spcBef>
              <a:buSzPct val="100000"/>
            </a:pPr>
            <a:r>
              <a:rPr lang="pt-BR" sz="1600"/>
              <a:t>PesoR: peso atribuído aos pontos de Risco Corporativo;</a:t>
            </a:r>
          </a:p>
          <a:p>
            <a:pPr indent="-330200" lvl="0" marL="457200" rtl="0">
              <a:spcBef>
                <a:spcPts val="0"/>
              </a:spcBef>
              <a:buSzPct val="100000"/>
            </a:pPr>
            <a:r>
              <a:rPr lang="pt-BR" sz="1600"/>
              <a:t>PontosM: pontuação de Mandatoriedade;</a:t>
            </a:r>
          </a:p>
          <a:p>
            <a:pPr indent="-330200" lvl="0" marL="457200" rtl="0">
              <a:spcBef>
                <a:spcPts val="0"/>
              </a:spcBef>
              <a:buSzPct val="100000"/>
            </a:pPr>
            <a:r>
              <a:rPr lang="pt-BR" sz="1600"/>
              <a:t>PontosU: pontuação de Urgência;</a:t>
            </a:r>
          </a:p>
          <a:p>
            <a:pPr indent="-330200" lvl="0" marL="457200" rtl="0">
              <a:spcBef>
                <a:spcPts val="0"/>
              </a:spcBef>
              <a:buSzPct val="100000"/>
            </a:pPr>
            <a:r>
              <a:rPr lang="pt-BR" sz="1600"/>
              <a:t>PontosB: pontuação de Benefícios;</a:t>
            </a:r>
          </a:p>
          <a:p>
            <a:pPr indent="-330200" lvl="0" marL="457200" rtl="0">
              <a:spcBef>
                <a:spcPts val="0"/>
              </a:spcBef>
              <a:buSzPct val="100000"/>
            </a:pPr>
            <a:r>
              <a:rPr lang="pt-BR" sz="1600"/>
              <a:t>PontosA: pontuação de Alinhamento ao planejamento operacional;</a:t>
            </a:r>
          </a:p>
          <a:p>
            <a:pPr indent="-330200" lvl="0" marL="457200">
              <a:spcBef>
                <a:spcPts val="0"/>
              </a:spcBef>
              <a:buSzPct val="100000"/>
            </a:pPr>
            <a:r>
              <a:rPr lang="pt-BR" sz="1600"/>
              <a:t>PontosR: pontuação de Risco Corporativo.</a:t>
            </a:r>
          </a:p>
          <a:p>
            <a:pPr lvl="0">
              <a:spcBef>
                <a:spcPts val="0"/>
              </a:spcBef>
              <a:buNone/>
            </a:pPr>
            <a:r>
              <a:t/>
            </a:r>
            <a:endParaRPr sz="1600"/>
          </a:p>
          <a:p>
            <a:pPr lvl="0">
              <a:spcBef>
                <a:spcPts val="0"/>
              </a:spcBef>
              <a:buNone/>
            </a:pPr>
            <a:r>
              <a:t/>
            </a:r>
            <a:endParaRPr sz="1600"/>
          </a:p>
        </p:txBody>
      </p:sp>
      <p:pic>
        <p:nvPicPr>
          <p:cNvPr id="134" name="Shape 134"/>
          <p:cNvPicPr preferRelativeResize="0"/>
          <p:nvPr/>
        </p:nvPicPr>
        <p:blipFill>
          <a:blip r:embed="rId3">
            <a:alphaModFix/>
          </a:blip>
          <a:stretch>
            <a:fillRect/>
          </a:stretch>
        </p:blipFill>
        <p:spPr>
          <a:xfrm>
            <a:off x="352587" y="1213300"/>
            <a:ext cx="8438824" cy="730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Análise de valor</a:t>
            </a:r>
          </a:p>
        </p:txBody>
      </p:sp>
      <p:sp>
        <p:nvSpPr>
          <p:cNvPr id="140" name="Shape 140"/>
          <p:cNvSpPr txBox="1"/>
          <p:nvPr>
            <p:ph idx="1" type="body"/>
          </p:nvPr>
        </p:nvSpPr>
        <p:spPr>
          <a:xfrm>
            <a:off x="311700" y="1176300"/>
            <a:ext cx="8520600" cy="3416400"/>
          </a:xfrm>
          <a:prstGeom prst="rect">
            <a:avLst/>
          </a:prstGeom>
        </p:spPr>
        <p:txBody>
          <a:bodyPr anchorCtr="0" anchor="t" bIns="91425" lIns="91425" rIns="91425" tIns="91425">
            <a:noAutofit/>
          </a:bodyPr>
          <a:lstStyle/>
          <a:p>
            <a:pPr indent="457200" lvl="0" rtl="0">
              <a:spcBef>
                <a:spcPts val="0"/>
              </a:spcBef>
              <a:buNone/>
            </a:pPr>
            <a:r>
              <a:rPr lang="pt-BR" sz="1600"/>
              <a:t>A análise de valor resulta na pontuação técnica de cada proposta ou projeto, que é calculada por uma média ponderada da pontuação de TIC e da pontuação MGPRO, conforme representado pela fórmula a seguir:</a:t>
            </a:r>
            <a:br>
              <a:rPr lang="pt-BR" sz="1600"/>
            </a:br>
          </a:p>
          <a:p>
            <a:pPr indent="0" lvl="0" marL="0" rtl="0">
              <a:spcBef>
                <a:spcPts val="0"/>
              </a:spcBef>
              <a:buNone/>
            </a:pPr>
            <a:r>
              <a:t/>
            </a:r>
            <a:endParaRPr sz="1600"/>
          </a:p>
          <a:p>
            <a:pPr indent="-330200" lvl="0" marL="457200" rtl="0">
              <a:spcBef>
                <a:spcPts val="0"/>
              </a:spcBef>
              <a:buSzPct val="100000"/>
            </a:pPr>
            <a:r>
              <a:rPr lang="pt-BR" sz="1600"/>
              <a:t>PesoTIC: peso atribuído à pontuação segundo a Portaria nº. 82.552;</a:t>
            </a:r>
          </a:p>
          <a:p>
            <a:pPr indent="-330200" lvl="0" marL="457200" rtl="0">
              <a:spcBef>
                <a:spcPts val="0"/>
              </a:spcBef>
              <a:buSzPct val="100000"/>
            </a:pPr>
            <a:r>
              <a:rPr lang="pt-BR" sz="1600"/>
              <a:t>PesoMGPRO: peso atribuído à pontuação segundo a Portaria nº. 82.552;</a:t>
            </a:r>
          </a:p>
          <a:p>
            <a:pPr indent="-330200" lvl="0" marL="457200" rtl="0">
              <a:spcBef>
                <a:spcPts val="0"/>
              </a:spcBef>
              <a:buSzPct val="100000"/>
            </a:pPr>
            <a:r>
              <a:rPr lang="pt-BR" sz="1600"/>
              <a:t>PontuaçãoTIC: pontuação de TIC, segundo os critérios do PPGP;</a:t>
            </a:r>
          </a:p>
          <a:p>
            <a:pPr indent="-330200" lvl="0" marL="457200" rtl="0">
              <a:spcBef>
                <a:spcPts val="0"/>
              </a:spcBef>
              <a:buSzPct val="100000"/>
            </a:pPr>
            <a:r>
              <a:rPr lang="pt-BR" sz="1600"/>
              <a:t>PontuaçãoMGPRO: pontuação do Anteprojeto de Projeto Corporativo, segundo os critérios da MGPRO.</a:t>
            </a:r>
          </a:p>
          <a:p>
            <a:pPr indent="457200" lvl="0" rtl="0">
              <a:spcBef>
                <a:spcPts val="0"/>
              </a:spcBef>
              <a:buNone/>
            </a:pPr>
            <a:r>
              <a:t/>
            </a:r>
            <a:endParaRPr sz="1600"/>
          </a:p>
          <a:p>
            <a:pPr indent="457200" lvl="0">
              <a:spcBef>
                <a:spcPts val="0"/>
              </a:spcBef>
              <a:buNone/>
            </a:pPr>
            <a:r>
              <a:t/>
            </a:r>
            <a:endParaRPr sz="1600"/>
          </a:p>
        </p:txBody>
      </p:sp>
      <p:pic>
        <p:nvPicPr>
          <p:cNvPr id="141" name="Shape 141"/>
          <p:cNvPicPr preferRelativeResize="0"/>
          <p:nvPr/>
        </p:nvPicPr>
        <p:blipFill>
          <a:blip r:embed="rId3">
            <a:alphaModFix/>
          </a:blip>
          <a:stretch>
            <a:fillRect/>
          </a:stretch>
        </p:blipFill>
        <p:spPr>
          <a:xfrm>
            <a:off x="1414875" y="2285388"/>
            <a:ext cx="6314239" cy="572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TIC x MGPro</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spcBef>
                <a:spcPts val="0"/>
              </a:spcBef>
              <a:buNone/>
            </a:pPr>
            <a:r>
              <a:rPr lang="pt-BR" sz="1600"/>
              <a:t>Os pesos considerados para pontuação de TIC e a pontuação MGPRO estão relacionados na tabela a seguir:</a:t>
            </a:r>
          </a:p>
          <a:p>
            <a:pPr lvl="0">
              <a:spcBef>
                <a:spcPts val="0"/>
              </a:spcBef>
              <a:buNone/>
            </a:pPr>
            <a:r>
              <a:t/>
            </a:r>
            <a:endParaRPr sz="1600"/>
          </a:p>
          <a:p>
            <a:pPr lvl="0">
              <a:spcBef>
                <a:spcPts val="0"/>
              </a:spcBef>
              <a:buNone/>
            </a:pPr>
            <a:br>
              <a:rPr lang="pt-BR" sz="1600"/>
            </a:br>
            <a:br>
              <a:rPr lang="pt-BR" sz="1600"/>
            </a:br>
            <a:r>
              <a:rPr lang="pt-BR" sz="1600"/>
              <a:t>	Com base na pontuação técnica, o Deinf apresentará ao CPC lista ordenada das propostas e projetos de TIC, representando a proposta de priorização. Essa primeira proposta é baseada em critérios técnicos constantes do modelo de priorização e, portanto, gerada automaticamente pelo modelo. Ela não é definitiva, mas norteia as tomadas de decisão pelo CPC e pela Diretoria Colegiada, que poderão alterar a priorização dos projetos pelo critério de mérito e oportunidade.</a:t>
            </a:r>
          </a:p>
        </p:txBody>
      </p:sp>
      <p:pic>
        <p:nvPicPr>
          <p:cNvPr id="148" name="Shape 148"/>
          <p:cNvPicPr preferRelativeResize="0"/>
          <p:nvPr/>
        </p:nvPicPr>
        <p:blipFill>
          <a:blip r:embed="rId3">
            <a:alphaModFix/>
          </a:blip>
          <a:stretch>
            <a:fillRect/>
          </a:stretch>
        </p:blipFill>
        <p:spPr>
          <a:xfrm>
            <a:off x="3009900" y="2212175"/>
            <a:ext cx="3124200" cy="60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Critérios de desempate</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BR" sz="1600"/>
              <a:t>Caso haja empate na pontuação técnica de propostas ou projetos, serão considerados como critérios de desempate os aspectos a seguir, de acordo com a ordem apresentada:</a:t>
            </a:r>
            <a:br>
              <a:rPr lang="pt-BR" sz="1600"/>
            </a:br>
            <a:br>
              <a:rPr lang="pt-BR" sz="1600"/>
            </a:br>
            <a:r>
              <a:rPr lang="pt-BR" sz="1600"/>
              <a:t>1° - Maior pontuação do Anteprojeto de Projeto Corporativo;</a:t>
            </a:r>
            <a:br>
              <a:rPr lang="pt-BR" sz="1600"/>
            </a:br>
            <a:r>
              <a:rPr lang="pt-BR" sz="1600"/>
              <a:t>2° - Maior pontuação da dimensão Urgência;</a:t>
            </a:r>
            <a:br>
              <a:rPr lang="pt-BR" sz="1600"/>
            </a:br>
            <a:r>
              <a:rPr lang="pt-BR" sz="1600"/>
              <a:t>3° - Maior pontuação da dimensão Mandatoriedade;</a:t>
            </a:r>
            <a:br>
              <a:rPr lang="pt-BR" sz="1600"/>
            </a:br>
            <a:r>
              <a:rPr lang="pt-BR" sz="1600"/>
              <a:t>4° - Maior pontuação da dimensão Risco Corporativo;</a:t>
            </a:r>
            <a:br>
              <a:rPr lang="pt-BR" sz="1600"/>
            </a:br>
            <a:r>
              <a:rPr lang="pt-BR" sz="1600"/>
              <a:t>5° - Maior pontuação da dimensão Benefícios;</a:t>
            </a:r>
            <a:br>
              <a:rPr lang="pt-BR" sz="1600"/>
            </a:br>
            <a:r>
              <a:rPr lang="pt-BR" sz="1600"/>
              <a:t>6° - Menor prazo previsto.</a:t>
            </a:r>
          </a:p>
          <a:p>
            <a:pPr lvl="0">
              <a:spcBef>
                <a:spcPts val="0"/>
              </a:spcBef>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rtl="0">
              <a:spcBef>
                <a:spcPts val="0"/>
              </a:spcBef>
              <a:buNone/>
            </a:pPr>
            <a:r>
              <a:rPr lang="pt-BR"/>
              <a:t>Levantamento de informações 	complementares</a:t>
            </a:r>
          </a:p>
        </p:txBody>
      </p:sp>
      <p:sp>
        <p:nvSpPr>
          <p:cNvPr id="160" name="Shape 160"/>
          <p:cNvSpPr txBox="1"/>
          <p:nvPr>
            <p:ph idx="1" type="body"/>
          </p:nvPr>
        </p:nvSpPr>
        <p:spPr>
          <a:xfrm>
            <a:off x="311700" y="1926375"/>
            <a:ext cx="8520600" cy="3416400"/>
          </a:xfrm>
          <a:prstGeom prst="rect">
            <a:avLst/>
          </a:prstGeom>
        </p:spPr>
        <p:txBody>
          <a:bodyPr anchorCtr="0" anchor="t" bIns="91425" lIns="91425" rIns="91425" tIns="91425">
            <a:noAutofit/>
          </a:bodyPr>
          <a:lstStyle/>
          <a:p>
            <a:pPr indent="457200" lvl="0">
              <a:spcBef>
                <a:spcPts val="0"/>
              </a:spcBef>
              <a:buNone/>
            </a:pPr>
            <a:r>
              <a:rPr lang="pt-BR"/>
              <a:t>Além da pontuação gerada pela análise de valor, a avaliação técnica prevê o levantamento de informações complementares. Muito embora não sejam utilizadas como base no cálculo da pontuação técnica, essas informações, provenientes da proposta ou do projeto, contemplam os aspectos considerados relevantes para apoiar o processo de priorização. </a:t>
            </a: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66025"/>
            <a:ext cx="8520600" cy="572700"/>
          </a:xfrm>
          <a:prstGeom prst="rect">
            <a:avLst/>
          </a:prstGeom>
        </p:spPr>
        <p:txBody>
          <a:bodyPr anchorCtr="0" anchor="t" bIns="91425" lIns="91425" rIns="91425" tIns="91425">
            <a:noAutofit/>
          </a:bodyPr>
          <a:lstStyle/>
          <a:p>
            <a:pPr lvl="0">
              <a:spcBef>
                <a:spcPts val="0"/>
              </a:spcBef>
              <a:buNone/>
            </a:pPr>
            <a:r>
              <a:rPr lang="pt-BR"/>
              <a:t>I</a:t>
            </a:r>
            <a:r>
              <a:rPr lang="pt-BR"/>
              <a:t>nformações 	complementares</a:t>
            </a:r>
          </a:p>
          <a:p>
            <a:pPr lvl="0">
              <a:spcBef>
                <a:spcPts val="0"/>
              </a:spcBef>
              <a:buNone/>
            </a:pPr>
            <a:r>
              <a:t/>
            </a:r>
            <a:endParaRPr/>
          </a:p>
        </p:txBody>
      </p:sp>
      <p:sp>
        <p:nvSpPr>
          <p:cNvPr id="166" name="Shape 166"/>
          <p:cNvSpPr txBox="1"/>
          <p:nvPr>
            <p:ph idx="1" type="body"/>
          </p:nvPr>
        </p:nvSpPr>
        <p:spPr>
          <a:xfrm>
            <a:off x="311700" y="973450"/>
            <a:ext cx="8520600" cy="3416400"/>
          </a:xfrm>
          <a:prstGeom prst="rect">
            <a:avLst/>
          </a:prstGeom>
        </p:spPr>
        <p:txBody>
          <a:bodyPr anchorCtr="0" anchor="t" bIns="91425" lIns="91425" rIns="91425" tIns="91425">
            <a:noAutofit/>
          </a:bodyPr>
          <a:lstStyle/>
          <a:p>
            <a:pPr indent="-228600" lvl="0" marL="457200" rtl="0">
              <a:spcBef>
                <a:spcPts val="0"/>
              </a:spcBef>
            </a:pPr>
            <a:r>
              <a:rPr lang="pt-BR" u="sng"/>
              <a:t>Descritivo:</a:t>
            </a:r>
            <a:r>
              <a:rPr lang="pt-BR"/>
              <a:t> relatório resumido contemplando as principais informações sobre o projeto;</a:t>
            </a:r>
          </a:p>
          <a:p>
            <a:pPr indent="-228600" lvl="0" marL="457200" rtl="0">
              <a:spcBef>
                <a:spcPts val="0"/>
              </a:spcBef>
            </a:pPr>
            <a:r>
              <a:rPr lang="pt-BR" u="sng"/>
              <a:t>Risco de Execução:</a:t>
            </a:r>
            <a:r>
              <a:rPr lang="pt-BR"/>
              <a:t> grau de exposição a riscos do projeto, no tocante à sua execução, levantado por meio do Questionário de Riscos;</a:t>
            </a:r>
          </a:p>
          <a:p>
            <a:pPr indent="-228600" lvl="0" marL="457200" rtl="0">
              <a:spcBef>
                <a:spcPts val="0"/>
              </a:spcBef>
            </a:pPr>
            <a:r>
              <a:rPr lang="pt-BR" u="sng"/>
              <a:t>Esforço:</a:t>
            </a:r>
            <a:r>
              <a:rPr lang="pt-BR"/>
              <a:t> esforço necessário para a execução do projeto, em quantidade de horas;</a:t>
            </a:r>
          </a:p>
          <a:p>
            <a:pPr indent="-228600" lvl="0" marL="457200" rtl="0">
              <a:spcBef>
                <a:spcPts val="0"/>
              </a:spcBef>
            </a:pPr>
            <a:r>
              <a:rPr lang="pt-BR" u="sng"/>
              <a:t>Orçamento:</a:t>
            </a:r>
            <a:r>
              <a:rPr lang="pt-BR"/>
              <a:t> orçamento previsto pelo projeto, compreendendo recursos financeiros;</a:t>
            </a:r>
          </a:p>
          <a:p>
            <a:pPr indent="-228600" lvl="0" marL="457200" rtl="0">
              <a:spcBef>
                <a:spcPts val="0"/>
              </a:spcBef>
            </a:pPr>
            <a:r>
              <a:rPr lang="pt-BR" u="sng"/>
              <a:t>Prazo previsto:</a:t>
            </a:r>
            <a:r>
              <a:rPr lang="pt-BR"/>
              <a:t> prazo previsto para realização do projeto;</a:t>
            </a:r>
          </a:p>
          <a:p>
            <a:pPr indent="-228600" lvl="0" marL="457200" rtl="0">
              <a:spcBef>
                <a:spcPts val="0"/>
              </a:spcBef>
            </a:pPr>
            <a:r>
              <a:rPr lang="pt-BR" u="sng"/>
              <a:t>Progresso:</a:t>
            </a:r>
            <a:r>
              <a:rPr lang="pt-BR"/>
              <a:t> percentual de progresso da execução do projeto;</a:t>
            </a:r>
          </a:p>
          <a:p>
            <a:pPr indent="-228600" lvl="0" marL="457200" rtl="0">
              <a:spcBef>
                <a:spcPts val="0"/>
              </a:spcBef>
            </a:pPr>
            <a:r>
              <a:rPr lang="pt-BR" u="sng"/>
              <a:t>Data de término:</a:t>
            </a:r>
            <a:r>
              <a:rPr lang="pt-BR"/>
              <a:t> data prevista para conclusão do projeto;</a:t>
            </a:r>
          </a:p>
          <a:p>
            <a:pPr indent="-228600" lvl="0" marL="457200">
              <a:spcBef>
                <a:spcPts val="0"/>
              </a:spcBef>
            </a:pPr>
            <a:r>
              <a:rPr lang="pt-BR" u="sng"/>
              <a:t>Data de solicitação:</a:t>
            </a:r>
            <a:r>
              <a:rPr lang="pt-BR"/>
              <a:t> data aproximada em que a área solicitou a demanda.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Avaliação e recomendação da priorização dos projetos</a:t>
            </a:r>
          </a:p>
        </p:txBody>
      </p:sp>
      <p:sp>
        <p:nvSpPr>
          <p:cNvPr id="172" name="Shape 172"/>
          <p:cNvSpPr txBox="1"/>
          <p:nvPr>
            <p:ph idx="1" type="body"/>
          </p:nvPr>
        </p:nvSpPr>
        <p:spPr>
          <a:xfrm>
            <a:off x="311700" y="1727100"/>
            <a:ext cx="8520600" cy="3416400"/>
          </a:xfrm>
          <a:prstGeom prst="rect">
            <a:avLst/>
          </a:prstGeom>
        </p:spPr>
        <p:txBody>
          <a:bodyPr anchorCtr="0" anchor="t" bIns="91425" lIns="91425" rIns="91425" tIns="91425">
            <a:noAutofit/>
          </a:bodyPr>
          <a:lstStyle/>
          <a:p>
            <a:pPr lvl="0">
              <a:spcBef>
                <a:spcPts val="0"/>
              </a:spcBef>
              <a:buNone/>
            </a:pPr>
            <a:r>
              <a:rPr lang="pt-BR" sz="1600"/>
              <a:t>A equipe de produção avalia a proposta de priorização levando em consideração:</a:t>
            </a:r>
          </a:p>
          <a:p>
            <a:pPr lvl="0">
              <a:spcBef>
                <a:spcPts val="0"/>
              </a:spcBef>
              <a:buNone/>
            </a:pPr>
            <a:r>
              <a:rPr lang="pt-BR" sz="1600"/>
              <a:t>I – a lista de propostas e de projetos ordenada pela última priorização, acrescida das novas propostas;</a:t>
            </a:r>
          </a:p>
          <a:p>
            <a:pPr lvl="0">
              <a:spcBef>
                <a:spcPts val="0"/>
              </a:spcBef>
              <a:buNone/>
            </a:pPr>
            <a:r>
              <a:rPr lang="pt-BR" sz="1600"/>
              <a:t>II – as informações complementares sobre propostas e projetos constantes da lista apresentada.</a:t>
            </a:r>
          </a:p>
          <a:p>
            <a:pPr lvl="0">
              <a:spcBef>
                <a:spcPts val="0"/>
              </a:spcBef>
              <a:buNone/>
            </a:pPr>
            <a:r>
              <a:rPr lang="pt-BR" sz="1600"/>
              <a:t>Após a avaliação, pode-se modificar a ordenação inicial pela inserção de uma pontuação complementar, sob a ótica de mérito e oportunidade, recomendando à Diretoria uma nova priorização.</a:t>
            </a:r>
          </a:p>
          <a:p>
            <a:pPr lvl="0">
              <a:spcBef>
                <a:spcPts val="0"/>
              </a:spcBef>
              <a:buNone/>
            </a:pPr>
            <a:r>
              <a:t/>
            </a:r>
            <a:endParaRPr sz="1600"/>
          </a:p>
          <a:p>
            <a:pPr lvl="0">
              <a:spcBef>
                <a:spcPts val="0"/>
              </a:spcBef>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88425"/>
            <a:ext cx="8520600" cy="572700"/>
          </a:xfrm>
          <a:prstGeom prst="rect">
            <a:avLst/>
          </a:prstGeom>
        </p:spPr>
        <p:txBody>
          <a:bodyPr anchorCtr="0" anchor="t" bIns="91425" lIns="91425" rIns="91425" tIns="91425">
            <a:noAutofit/>
          </a:bodyPr>
          <a:lstStyle/>
          <a:p>
            <a:pPr lvl="0" rtl="0">
              <a:spcBef>
                <a:spcPts val="0"/>
              </a:spcBef>
              <a:buNone/>
            </a:pPr>
            <a:r>
              <a:rPr lang="pt-BR"/>
              <a:t>Um pouco de história...</a:t>
            </a:r>
          </a:p>
        </p:txBody>
      </p:sp>
      <p:sp>
        <p:nvSpPr>
          <p:cNvPr id="64" name="Shape 64"/>
          <p:cNvSpPr txBox="1"/>
          <p:nvPr>
            <p:ph idx="1" type="body"/>
          </p:nvPr>
        </p:nvSpPr>
        <p:spPr>
          <a:xfrm>
            <a:off x="218375" y="761125"/>
            <a:ext cx="8520600" cy="3416400"/>
          </a:xfrm>
          <a:prstGeom prst="rect">
            <a:avLst/>
          </a:prstGeom>
        </p:spPr>
        <p:txBody>
          <a:bodyPr anchorCtr="0" anchor="t" bIns="91425" lIns="91425" rIns="91425" tIns="91425">
            <a:noAutofit/>
          </a:bodyPr>
          <a:lstStyle/>
          <a:p>
            <a:pPr indent="457200" lvl="0" marR="0" rtl="0" algn="just">
              <a:lnSpc>
                <a:spcPct val="115000"/>
              </a:lnSpc>
              <a:spcBef>
                <a:spcPts val="0"/>
              </a:spcBef>
              <a:spcAft>
                <a:spcPts val="1600"/>
              </a:spcAft>
              <a:buNone/>
            </a:pPr>
            <a:r>
              <a:rPr lang="pt-BR"/>
              <a:t>O Banco Central do Brasil (também conhecido por BC, BACEN, ou BCB) é uma autarquia federal integrante do Sistema Financeiro Nacional, sendo vinculado ao Ministério da Fazenda do Brasil.</a:t>
            </a:r>
          </a:p>
          <a:p>
            <a:pPr indent="-228600" lvl="0" marL="457200" marR="0" rtl="0" algn="just">
              <a:lnSpc>
                <a:spcPct val="115000"/>
              </a:lnSpc>
              <a:spcBef>
                <a:spcPts val="0"/>
              </a:spcBef>
              <a:spcAft>
                <a:spcPts val="1600"/>
              </a:spcAft>
            </a:pPr>
            <a:r>
              <a:rPr lang="pt-BR"/>
              <a:t>Foi criado em 31 de dezembro de 1964 pela da Lei nº 4.595. Assim como os outros bancos centrais do mundo, o BC brasileiro é uma das principais autoridades monetárias do país.</a:t>
            </a:r>
          </a:p>
          <a:p>
            <a:pPr indent="-228600" lvl="0" marL="457200" marR="0" rtl="0" algn="just">
              <a:lnSpc>
                <a:spcPct val="115000"/>
              </a:lnSpc>
              <a:spcBef>
                <a:spcPts val="0"/>
              </a:spcBef>
              <a:spcAft>
                <a:spcPts val="1600"/>
              </a:spcAft>
            </a:pPr>
            <a:r>
              <a:rPr lang="pt-BR"/>
              <a:t>Após a criação do Banco Central, buscou-se dotar a instituição de mecanismos voltados para o desempenho do papel de "banco dos bancos".</a:t>
            </a:r>
          </a:p>
          <a:p>
            <a:pPr indent="-228600" lvl="0" marL="457200" marR="0" rtl="0" algn="just">
              <a:lnSpc>
                <a:spcPct val="115000"/>
              </a:lnSpc>
              <a:spcBef>
                <a:spcPts val="0"/>
              </a:spcBef>
              <a:spcAft>
                <a:spcPts val="1600"/>
              </a:spcAft>
            </a:pPr>
            <a:r>
              <a:rPr lang="pt-BR"/>
              <a:t>Em 1985, foi promovido o reordenamento financeiro governamental com a separação das contas e das funções do Banco Central, Banco do Brasil, e Tesouro Nacional.</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Priorização e ajustes no portfólio</a:t>
            </a:r>
          </a:p>
        </p:txBody>
      </p:sp>
      <p:sp>
        <p:nvSpPr>
          <p:cNvPr id="178" name="Shape 178"/>
          <p:cNvSpPr txBox="1"/>
          <p:nvPr>
            <p:ph idx="1" type="body"/>
          </p:nvPr>
        </p:nvSpPr>
        <p:spPr>
          <a:xfrm>
            <a:off x="311700" y="1283750"/>
            <a:ext cx="8520600" cy="3416400"/>
          </a:xfrm>
          <a:prstGeom prst="rect">
            <a:avLst/>
          </a:prstGeom>
        </p:spPr>
        <p:txBody>
          <a:bodyPr anchorCtr="0" anchor="t" bIns="91425" lIns="91425" rIns="91425" tIns="91425">
            <a:noAutofit/>
          </a:bodyPr>
          <a:lstStyle/>
          <a:p>
            <a:pPr indent="457200" lvl="0" marL="0" rtl="0">
              <a:spcBef>
                <a:spcPts val="0"/>
              </a:spcBef>
              <a:buNone/>
            </a:pPr>
            <a:r>
              <a:rPr lang="pt-BR"/>
              <a:t>Os CEOs, a Diretoria, por fim, após a etapa de análise, decide a ordem de prioridade dos projetos tendo como base a lista priorizada de projetos e propostas recomendada pelo equipe de Produção.</a:t>
            </a:r>
          </a:p>
          <a:p>
            <a:pPr indent="457200" lvl="0" marL="0">
              <a:spcBef>
                <a:spcPts val="0"/>
              </a:spcBef>
              <a:buNone/>
            </a:pPr>
            <a:r>
              <a:rPr lang="pt-BR"/>
              <a:t>Com base na ordem de priorização atualizada pela Diretoria, na disponibilidade de recursos e nas características tecnológicas dos projetos, a equipe de produção irá avaliar a necessidade de realizar ajustes na carteira de projetos em execução.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Execução do projeto</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spcBef>
                <a:spcPts val="0"/>
              </a:spcBef>
              <a:buNone/>
            </a:pPr>
            <a:r>
              <a:rPr lang="pt-BR"/>
              <a:t>A execução dos projetos de é coordenada pela equipe do Deinf, observando-se as suas características tecnológicas, a disponibilidade de recursos e a ordem de prioridade estabelecida. Os projetos com prioridade definida, e que não puderem ser executados de imediato em função de indisponibilidade de recursos, aguardarão início ou retomada da execução conforme a ordem da lista priorizada.</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Questionário de </a:t>
            </a:r>
            <a:br>
              <a:rPr lang="pt-BR"/>
            </a:br>
            <a:r>
              <a:rPr lang="pt-BR"/>
              <a:t>atratividade</a:t>
            </a:r>
          </a:p>
        </p:txBody>
      </p:sp>
      <p:sp>
        <p:nvSpPr>
          <p:cNvPr id="190" name="Shape 190"/>
          <p:cNvSpPr txBox="1"/>
          <p:nvPr>
            <p:ph idx="1" type="body"/>
          </p:nvPr>
        </p:nvSpPr>
        <p:spPr>
          <a:xfrm>
            <a:off x="311700" y="1866850"/>
            <a:ext cx="4391400" cy="3352200"/>
          </a:xfrm>
          <a:prstGeom prst="rect">
            <a:avLst/>
          </a:prstGeom>
        </p:spPr>
        <p:txBody>
          <a:bodyPr anchorCtr="0" anchor="t" bIns="91425" lIns="91425" rIns="91425" tIns="91425">
            <a:noAutofit/>
          </a:bodyPr>
          <a:lstStyle/>
          <a:p>
            <a:pPr indent="457200" lvl="0" rtl="0" algn="just">
              <a:spcBef>
                <a:spcPts val="0"/>
              </a:spcBef>
              <a:buNone/>
            </a:pPr>
            <a:r>
              <a:rPr lang="pt-BR"/>
              <a:t>Exemplo de um questionário </a:t>
            </a:r>
            <a:br>
              <a:rPr lang="pt-BR"/>
            </a:br>
            <a:r>
              <a:rPr lang="pt-BR"/>
              <a:t>	de atratividade já preenchido.</a:t>
            </a:r>
          </a:p>
        </p:txBody>
      </p:sp>
      <p:pic>
        <p:nvPicPr>
          <p:cNvPr id="191" name="Shape 191"/>
          <p:cNvPicPr preferRelativeResize="0"/>
          <p:nvPr/>
        </p:nvPicPr>
        <p:blipFill>
          <a:blip r:embed="rId3">
            <a:alphaModFix/>
          </a:blip>
          <a:stretch>
            <a:fillRect/>
          </a:stretch>
        </p:blipFill>
        <p:spPr>
          <a:xfrm>
            <a:off x="4917274" y="78150"/>
            <a:ext cx="4143374" cy="499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Questionário de </a:t>
            </a:r>
            <a:br>
              <a:rPr lang="pt-BR"/>
            </a:br>
            <a:r>
              <a:rPr lang="pt-BR"/>
              <a:t>riscos</a:t>
            </a:r>
          </a:p>
        </p:txBody>
      </p:sp>
      <p:sp>
        <p:nvSpPr>
          <p:cNvPr id="197" name="Shape 197"/>
          <p:cNvSpPr txBox="1"/>
          <p:nvPr>
            <p:ph idx="1" type="body"/>
          </p:nvPr>
        </p:nvSpPr>
        <p:spPr>
          <a:xfrm>
            <a:off x="311700" y="1866850"/>
            <a:ext cx="4391400" cy="3352200"/>
          </a:xfrm>
          <a:prstGeom prst="rect">
            <a:avLst/>
          </a:prstGeom>
        </p:spPr>
        <p:txBody>
          <a:bodyPr anchorCtr="0" anchor="t" bIns="91425" lIns="91425" rIns="91425" tIns="91425">
            <a:noAutofit/>
          </a:bodyPr>
          <a:lstStyle/>
          <a:p>
            <a:pPr indent="457200" lvl="0" rtl="0" algn="just">
              <a:spcBef>
                <a:spcPts val="0"/>
              </a:spcBef>
              <a:buNone/>
            </a:pPr>
            <a:r>
              <a:rPr lang="pt-BR"/>
              <a:t>Exemplo de um questionário </a:t>
            </a:r>
            <a:br>
              <a:rPr lang="pt-BR"/>
            </a:br>
            <a:r>
              <a:rPr lang="pt-BR"/>
              <a:t>	de riscos já preenchido.</a:t>
            </a:r>
          </a:p>
        </p:txBody>
      </p:sp>
      <p:pic>
        <p:nvPicPr>
          <p:cNvPr id="198" name="Shape 198"/>
          <p:cNvPicPr preferRelativeResize="0"/>
          <p:nvPr/>
        </p:nvPicPr>
        <p:blipFill>
          <a:blip r:embed="rId3">
            <a:alphaModFix/>
          </a:blip>
          <a:stretch>
            <a:fillRect/>
          </a:stretch>
        </p:blipFill>
        <p:spPr>
          <a:xfrm>
            <a:off x="4786299" y="62850"/>
            <a:ext cx="4292199" cy="503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290850"/>
            <a:ext cx="8520600" cy="572700"/>
          </a:xfrm>
          <a:prstGeom prst="rect">
            <a:avLst/>
          </a:prstGeom>
        </p:spPr>
        <p:txBody>
          <a:bodyPr anchorCtr="0" anchor="t" bIns="91425" lIns="91425" rIns="91425" tIns="91425">
            <a:noAutofit/>
          </a:bodyPr>
          <a:lstStyle/>
          <a:p>
            <a:pPr lvl="0" rtl="0">
              <a:spcBef>
                <a:spcPts val="0"/>
              </a:spcBef>
              <a:buNone/>
            </a:pPr>
            <a:r>
              <a:rPr lang="pt-BR"/>
              <a:t>Leituras Recomendadas</a:t>
            </a:r>
          </a:p>
        </p:txBody>
      </p:sp>
      <p:sp>
        <p:nvSpPr>
          <p:cNvPr id="204" name="Shape 204"/>
          <p:cNvSpPr txBox="1"/>
          <p:nvPr>
            <p:ph idx="1" type="body"/>
          </p:nvPr>
        </p:nvSpPr>
        <p:spPr>
          <a:xfrm>
            <a:off x="311700" y="863550"/>
            <a:ext cx="8520600" cy="3416400"/>
          </a:xfrm>
          <a:prstGeom prst="rect">
            <a:avLst/>
          </a:prstGeom>
        </p:spPr>
        <p:txBody>
          <a:bodyPr anchorCtr="0" anchor="t" bIns="91425" lIns="91425" rIns="91425" tIns="91425">
            <a:noAutofit/>
          </a:bodyPr>
          <a:lstStyle/>
          <a:p>
            <a:pPr indent="-330200" lvl="0" marL="457200" rtl="0">
              <a:spcBef>
                <a:spcPts val="1000"/>
              </a:spcBef>
              <a:buSzPct val="100000"/>
              <a:buChar char="●"/>
            </a:pPr>
            <a:r>
              <a:rPr b="1" lang="pt-BR" sz="1600"/>
              <a:t>Gestão do Portfólio de Projetos – TRE/PI - Banco Central do Brasil.</a:t>
            </a:r>
            <a:r>
              <a:rPr lang="pt-BR" sz="1600"/>
              <a:t> Disponível em:</a:t>
            </a:r>
            <a:br>
              <a:rPr lang="pt-BR" sz="1600"/>
            </a:br>
            <a:r>
              <a:rPr lang="pt-BR" sz="1600" u="sng">
                <a:solidFill>
                  <a:schemeClr val="hlink"/>
                </a:solidFill>
                <a:hlinkClick r:id="rId3"/>
              </a:rPr>
              <a:t>http://www.bcb.gov.br/Adm/Edital/pregaoe/DEMAP0832016/arq01_DEMAP0832016.pdf</a:t>
            </a:r>
            <a:r>
              <a:rPr lang="pt-BR" sz="1600"/>
              <a:t>.</a:t>
            </a:r>
          </a:p>
          <a:p>
            <a:pPr indent="-330200" lvl="0" marL="457200" rtl="0">
              <a:spcBef>
                <a:spcPts val="1000"/>
              </a:spcBef>
              <a:buSzPct val="100000"/>
              <a:buChar char="●"/>
            </a:pPr>
            <a:r>
              <a:rPr b="1" lang="pt-BR" sz="1600"/>
              <a:t>Gerenciamento de programas no banco central do Brasil</a:t>
            </a:r>
            <a:r>
              <a:rPr b="1" lang="pt-BR" sz="1600"/>
              <a:t>.</a:t>
            </a:r>
            <a:r>
              <a:rPr lang="pt-BR" sz="1600"/>
              <a:t> Disponível em: </a:t>
            </a:r>
            <a:r>
              <a:rPr lang="pt-BR" sz="1600" u="sng">
                <a:solidFill>
                  <a:schemeClr val="hlink"/>
                </a:solidFill>
                <a:hlinkClick r:id="rId4"/>
              </a:rPr>
              <a:t>http://repositorio.fjp.mg.gov.br/consad/bitstream/123456789/951/1/C6_TP_GERENCIAMENTO%20DE%20PROGRAMAS.pdf</a:t>
            </a:r>
            <a:r>
              <a:rPr lang="pt-BR" sz="1600"/>
              <a:t>.</a:t>
            </a:r>
          </a:p>
          <a:p>
            <a:pPr indent="-330200" lvl="0" marL="457200" rtl="0">
              <a:spcBef>
                <a:spcPts val="1000"/>
              </a:spcBef>
              <a:buSzPct val="100000"/>
              <a:buChar char="●"/>
            </a:pPr>
            <a:r>
              <a:rPr b="1" lang="pt-BR" sz="1600"/>
              <a:t>NOVAS PRÁTICAS DE PLANEJAMENTO E DE GESTÃO ESTRATÉGICA NO BANCO CENTRAL DO BRASIL.</a:t>
            </a:r>
            <a:r>
              <a:rPr lang="pt-BR" sz="1600"/>
              <a:t> Disponível em:</a:t>
            </a:r>
            <a:br>
              <a:rPr lang="pt-BR" sz="1600"/>
            </a:br>
            <a:r>
              <a:rPr lang="pt-BR" sz="1600" u="sng">
                <a:solidFill>
                  <a:schemeClr val="hlink"/>
                </a:solidFill>
                <a:hlinkClick r:id="rId5"/>
              </a:rPr>
              <a:t>http://repositorio.fjp.mg.gov.br/consad/bitstream/123456789/608/1/C4_TP_NOVAS%20PR%C3%81TICAS%20DE%20PLANEJAMENTO%20E%20DE%20GEST%C3%83O%20ESTRAT%C3%89GICA.pdf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302150"/>
            <a:ext cx="8520600" cy="572700"/>
          </a:xfrm>
          <a:prstGeom prst="rect">
            <a:avLst/>
          </a:prstGeom>
        </p:spPr>
        <p:txBody>
          <a:bodyPr anchorCtr="0" anchor="t" bIns="91425" lIns="91425" rIns="91425" tIns="91425">
            <a:noAutofit/>
          </a:bodyPr>
          <a:lstStyle/>
          <a:p>
            <a:pPr lvl="0" rtl="0">
              <a:spcBef>
                <a:spcPts val="0"/>
              </a:spcBef>
              <a:buNone/>
            </a:pPr>
            <a:r>
              <a:rPr lang="pt-BR"/>
              <a:t>Referências</a:t>
            </a:r>
          </a:p>
        </p:txBody>
      </p:sp>
      <p:sp>
        <p:nvSpPr>
          <p:cNvPr id="210" name="Shape 210"/>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330200" lvl="0" marL="457200" rtl="0">
              <a:spcBef>
                <a:spcPts val="0"/>
              </a:spcBef>
              <a:buSzPct val="100000"/>
              <a:buAutoNum type="arabicPeriod"/>
            </a:pPr>
            <a:r>
              <a:rPr b="1" lang="pt-BR" sz="1600"/>
              <a:t>Banco Central do Brasil. Metodologia Integrada de Gerenciamento de Projetos e de Portfólio Corporativos do Banco Central do Brasil. </a:t>
            </a:r>
            <a:r>
              <a:rPr lang="pt-BR" sz="1600"/>
              <a:t>Disponível em: </a:t>
            </a:r>
            <a:r>
              <a:rPr lang="pt-BR" sz="1600" u="sng">
                <a:solidFill>
                  <a:schemeClr val="hlink"/>
                </a:solidFill>
                <a:hlinkClick r:id="rId3"/>
              </a:rPr>
              <a:t>https://colab.bcb.gov.br/unidade/depog/portaldagestao/Documentos%20Compartilhados/MGPro%203.0_25_Abr_2013.pdf, conforme consulta em: 24 de Janeiro de 2014.</a:t>
            </a:r>
          </a:p>
          <a:p>
            <a:pPr indent="-330200" lvl="0" marL="457200" rtl="0">
              <a:spcBef>
                <a:spcPts val="0"/>
              </a:spcBef>
              <a:buSzPct val="100000"/>
              <a:buAutoNum type="arabicPeriod"/>
            </a:pPr>
            <a:r>
              <a:rPr b="1" lang="pt-BR" sz="1600"/>
              <a:t>Banco Central do Brasil. Comitê de Projetos Corporativos. </a:t>
            </a:r>
            <a:r>
              <a:rPr lang="pt-BR" sz="1600"/>
              <a:t>Disponível em: </a:t>
            </a:r>
            <a:r>
              <a:rPr lang="pt-BR" sz="1600" u="sng">
                <a:solidFill>
                  <a:schemeClr val="hlink"/>
                </a:solidFill>
                <a:hlinkClick r:id="rId4"/>
              </a:rPr>
              <a:t>https://colab.bcb.gov.br/unidade/depog/portaldagestao/SitePages/Comit%C3%AA%20de%20Projetos%20Corporativos.aspx</a:t>
            </a:r>
            <a:r>
              <a:rPr lang="pt-BR" sz="1600"/>
              <a:t>.</a:t>
            </a:r>
          </a:p>
          <a:p>
            <a:pPr indent="-330200" lvl="0" marL="457200" rtl="0">
              <a:spcBef>
                <a:spcPts val="0"/>
              </a:spcBef>
              <a:buSzPct val="100000"/>
              <a:buAutoNum type="arabicPeriod"/>
            </a:pPr>
            <a:r>
              <a:rPr b="1" lang="pt-BR" sz="1600"/>
              <a:t>Banco Central do Brasil. Portaria nº. 82.552.</a:t>
            </a:r>
          </a:p>
          <a:p>
            <a:pPr indent="-330200" lvl="0" marL="457200" rtl="0">
              <a:spcBef>
                <a:spcPts val="0"/>
              </a:spcBef>
              <a:buSzPct val="100000"/>
              <a:buAutoNum type="arabicPeriod"/>
            </a:pPr>
            <a:r>
              <a:rPr b="1" lang="pt-BR" sz="1600"/>
              <a:t>Conceitos básicos em gerenciamento de projetos. </a:t>
            </a:r>
            <a:r>
              <a:rPr lang="pt-BR" sz="1600"/>
              <a:t>Disponível em: </a:t>
            </a:r>
            <a:r>
              <a:rPr lang="pt-BR" sz="1600" u="sng">
                <a:solidFill>
                  <a:schemeClr val="hlink"/>
                </a:solidFill>
                <a:hlinkClick r:id="rId5"/>
              </a:rPr>
              <a:t>www.sinal.org.br/email/nivelamento.doc</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176775"/>
            <a:ext cx="8520600" cy="572700"/>
          </a:xfrm>
          <a:prstGeom prst="rect">
            <a:avLst/>
          </a:prstGeom>
        </p:spPr>
        <p:txBody>
          <a:bodyPr anchorCtr="0" anchor="t" bIns="91425" lIns="91425" rIns="91425" tIns="91425">
            <a:noAutofit/>
          </a:bodyPr>
          <a:lstStyle/>
          <a:p>
            <a:pPr lvl="0" rtl="0">
              <a:spcBef>
                <a:spcPts val="0"/>
              </a:spcBef>
              <a:buNone/>
            </a:pPr>
            <a:r>
              <a:rPr lang="pt-BR"/>
              <a:t>Um pouco de história...</a:t>
            </a:r>
          </a:p>
        </p:txBody>
      </p:sp>
      <p:sp>
        <p:nvSpPr>
          <p:cNvPr id="70" name="Shape 70"/>
          <p:cNvSpPr txBox="1"/>
          <p:nvPr>
            <p:ph idx="1" type="body"/>
          </p:nvPr>
        </p:nvSpPr>
        <p:spPr>
          <a:xfrm>
            <a:off x="241725" y="749475"/>
            <a:ext cx="8520600" cy="3416400"/>
          </a:xfrm>
          <a:prstGeom prst="rect">
            <a:avLst/>
          </a:prstGeom>
        </p:spPr>
        <p:txBody>
          <a:bodyPr anchorCtr="0" anchor="t" bIns="91425" lIns="91425" rIns="91425" tIns="91425">
            <a:noAutofit/>
          </a:bodyPr>
          <a:lstStyle/>
          <a:p>
            <a:pPr indent="-228600" lvl="0" marL="457200" marR="0" rtl="0" algn="just">
              <a:lnSpc>
                <a:spcPct val="115000"/>
              </a:lnSpc>
              <a:spcBef>
                <a:spcPts val="0"/>
              </a:spcBef>
              <a:spcAft>
                <a:spcPts val="1600"/>
              </a:spcAft>
            </a:pPr>
            <a:r>
              <a:rPr lang="pt-BR"/>
              <a:t>Após a criação do Banco Central, buscou-se dotar a instituição de mecanismos voltados para o desempenho do papel de "banco dos bancos".</a:t>
            </a:r>
          </a:p>
          <a:p>
            <a:pPr indent="-228600" lvl="0" marL="457200" marR="0" rtl="0" algn="just">
              <a:lnSpc>
                <a:spcPct val="115000"/>
              </a:lnSpc>
              <a:spcBef>
                <a:spcPts val="0"/>
              </a:spcBef>
              <a:spcAft>
                <a:spcPts val="1600"/>
              </a:spcAft>
            </a:pPr>
            <a:r>
              <a:rPr lang="pt-BR"/>
              <a:t>Em 1986, foi extinta a conta movimento e o fornecimento de recursos do Banco Central ao Banco do Brasil passou a ser claramente identificado nos orçamentos de ambas as instituições, eliminando-se os suprimentos automáticos que prejudicavam a atuação do Banco Central.</a:t>
            </a:r>
          </a:p>
          <a:p>
            <a:pPr indent="-228600" lvl="0" marL="457200" marR="0" rtl="0" algn="just">
              <a:lnSpc>
                <a:spcPct val="115000"/>
              </a:lnSpc>
              <a:spcBef>
                <a:spcPts val="0"/>
              </a:spcBef>
              <a:spcAft>
                <a:spcPts val="1600"/>
              </a:spcAft>
            </a:pPr>
            <a:r>
              <a:rPr lang="pt-BR"/>
              <a:t>O processo de reordenamento financeiro governamental se estendeu até 1988, quando as funções de autoridade monetária foram transferidas progressivamente do Banco do Brasil para o Banco Central, enquanto as atividades atípicas exercidas por esse último, como as relacionadas ao desenvolvimento e à administração da dívida pública federal, foram transferidas para o Tesouro Nacional.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 Criação da MGPro</a:t>
            </a:r>
          </a:p>
        </p:txBody>
      </p:sp>
      <p:sp>
        <p:nvSpPr>
          <p:cNvPr id="76" name="Shape 76"/>
          <p:cNvSpPr txBox="1"/>
          <p:nvPr>
            <p:ph idx="1" type="body"/>
          </p:nvPr>
        </p:nvSpPr>
        <p:spPr>
          <a:xfrm>
            <a:off x="311700" y="1152475"/>
            <a:ext cx="8647500" cy="3823200"/>
          </a:xfrm>
          <a:prstGeom prst="rect">
            <a:avLst/>
          </a:prstGeom>
        </p:spPr>
        <p:txBody>
          <a:bodyPr anchorCtr="0" anchor="t" bIns="91425" lIns="91425" rIns="91425" tIns="91425">
            <a:noAutofit/>
          </a:bodyPr>
          <a:lstStyle/>
          <a:p>
            <a:pPr indent="-228600" lvl="0" marL="457200" rtl="0" algn="just">
              <a:spcBef>
                <a:spcPts val="0"/>
              </a:spcBef>
              <a:buChar char="●"/>
            </a:pPr>
            <a:r>
              <a:rPr lang="pt-BR"/>
              <a:t>Uma </a:t>
            </a:r>
            <a:r>
              <a:rPr lang="pt-BR"/>
              <a:t>consultoria especializada para a elaboração de um diagnóstico sobre a área de tecnologia da informação, em especial seus aspectos de organização e gestão. Dentre as conclusões apresentadas no relatório final, destacou-se a recomendação de que o Departamento de Tecnologia da Informação do Banco Central deveria adotar a cultura de Gerenciamento de Projetos, inclusive com a instalação de um escritório de projetos.</a:t>
            </a:r>
          </a:p>
          <a:p>
            <a:pPr indent="-228600" lvl="0" marL="457200" rtl="0" algn="just">
              <a:spcBef>
                <a:spcPts val="0"/>
              </a:spcBef>
              <a:buChar char="●"/>
            </a:pPr>
            <a:r>
              <a:rPr lang="pt-BR"/>
              <a:t>N</a:t>
            </a:r>
            <a:r>
              <a:rPr lang="pt-BR"/>
              <a:t>o ano de 2004, o seu escritório corporativo de projetos que recebeu a denominação de Gerência Executiva de Projetos – GEPRO.</a:t>
            </a:r>
          </a:p>
          <a:p>
            <a:pPr indent="-228600" lvl="0" marL="457200" rtl="0" algn="just">
              <a:spcBef>
                <a:spcPts val="0"/>
              </a:spcBef>
              <a:buChar char="●"/>
            </a:pPr>
            <a:r>
              <a:rPr lang="pt-BR"/>
              <a:t>Na avaliação inicial realizada com esse modelo no ano de 2008, o Banco Central obteve a nota 2.2, na escala de cinco níveis.</a:t>
            </a:r>
          </a:p>
          <a:p>
            <a:pPr lvl="0" rtl="0" algn="just">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111650"/>
            <a:ext cx="8520600" cy="572700"/>
          </a:xfrm>
          <a:prstGeom prst="rect">
            <a:avLst/>
          </a:prstGeom>
        </p:spPr>
        <p:txBody>
          <a:bodyPr anchorCtr="0" anchor="t" bIns="91425" lIns="91425" rIns="91425" tIns="91425">
            <a:noAutofit/>
          </a:bodyPr>
          <a:lstStyle/>
          <a:p>
            <a:pPr lvl="0" rtl="0">
              <a:spcBef>
                <a:spcPts val="0"/>
              </a:spcBef>
              <a:buNone/>
            </a:pPr>
            <a:r>
              <a:rPr lang="pt-BR"/>
              <a:t>Metodologia de gerenciamento de projetos (MGPro)</a:t>
            </a:r>
          </a:p>
        </p:txBody>
      </p:sp>
      <p:sp>
        <p:nvSpPr>
          <p:cNvPr id="82" name="Shape 82"/>
          <p:cNvSpPr txBox="1"/>
          <p:nvPr>
            <p:ph idx="1" type="body"/>
          </p:nvPr>
        </p:nvSpPr>
        <p:spPr>
          <a:xfrm>
            <a:off x="248250" y="1230950"/>
            <a:ext cx="8647500" cy="3823200"/>
          </a:xfrm>
          <a:prstGeom prst="rect">
            <a:avLst/>
          </a:prstGeom>
        </p:spPr>
        <p:txBody>
          <a:bodyPr anchorCtr="0" anchor="t" bIns="91425" lIns="91425" rIns="91425" tIns="91425">
            <a:noAutofit/>
          </a:bodyPr>
          <a:lstStyle/>
          <a:p>
            <a:pPr lvl="0" rtl="0" algn="just">
              <a:spcBef>
                <a:spcPts val="0"/>
              </a:spcBef>
              <a:buNone/>
            </a:pPr>
            <a:r>
              <a:rPr lang="pt-BR" sz="1600"/>
              <a:t>A MGPro é um conjunto de conhecimentos e técnicas que objetivam nortear a atuação dos gerentes de projetos na condução dos projetos no Banco Central, possibilitando:</a:t>
            </a:r>
          </a:p>
          <a:p>
            <a:pPr indent="-330200" lvl="0" marL="457200" rtl="0" algn="just">
              <a:spcBef>
                <a:spcPts val="0"/>
              </a:spcBef>
              <a:buSzPct val="100000"/>
            </a:pPr>
            <a:r>
              <a:rPr lang="pt-BR" sz="1600"/>
              <a:t>Padronização de procedimentos e práticas;</a:t>
            </a:r>
          </a:p>
          <a:p>
            <a:pPr indent="-330200" lvl="0" marL="457200" rtl="0" algn="just">
              <a:spcBef>
                <a:spcPts val="0"/>
              </a:spcBef>
              <a:buSzPct val="100000"/>
            </a:pPr>
            <a:r>
              <a:rPr lang="pt-BR" sz="1600"/>
              <a:t>Estabelecimento de linguagem comum;</a:t>
            </a:r>
          </a:p>
          <a:p>
            <a:pPr indent="-330200" lvl="0" marL="457200" rtl="0" algn="just">
              <a:spcBef>
                <a:spcPts val="0"/>
              </a:spcBef>
              <a:buSzPct val="100000"/>
            </a:pPr>
            <a:r>
              <a:rPr lang="pt-BR" sz="1600"/>
              <a:t>A melhoria da qualidade dos produtos e serviços;</a:t>
            </a:r>
          </a:p>
          <a:p>
            <a:pPr indent="-330200" lvl="0" marL="457200" rtl="0" algn="just">
              <a:spcBef>
                <a:spcPts val="0"/>
              </a:spcBef>
              <a:buSzPct val="100000"/>
            </a:pPr>
            <a:r>
              <a:rPr lang="pt-BR" sz="1600"/>
              <a:t>A diminuição de custos e o aumento de produtividade;</a:t>
            </a:r>
          </a:p>
          <a:p>
            <a:pPr indent="-330200" lvl="0" marL="457200" rtl="0" algn="just">
              <a:spcBef>
                <a:spcPts val="0"/>
              </a:spcBef>
              <a:buSzPct val="100000"/>
            </a:pPr>
            <a:r>
              <a:rPr lang="pt-BR" sz="1600"/>
              <a:t>A redução de riscos operacionais;</a:t>
            </a:r>
          </a:p>
          <a:p>
            <a:pPr indent="-330200" lvl="0" marL="457200" rtl="0" algn="just">
              <a:spcBef>
                <a:spcPts val="0"/>
              </a:spcBef>
              <a:buSzPct val="100000"/>
            </a:pPr>
            <a:r>
              <a:rPr lang="pt-BR" sz="1600"/>
              <a:t>Melhor custo-benefício;</a:t>
            </a:r>
          </a:p>
          <a:p>
            <a:pPr indent="-330200" lvl="0" marL="457200" rtl="0" algn="just">
              <a:spcBef>
                <a:spcPts val="0"/>
              </a:spcBef>
              <a:buSzPct val="100000"/>
            </a:pPr>
            <a:r>
              <a:rPr lang="pt-BR" sz="1600"/>
              <a:t>Melhor compartilhamento de informações e conhecimentos do projeto, e;</a:t>
            </a:r>
          </a:p>
          <a:p>
            <a:pPr indent="-330200" lvl="0" marL="457200" rtl="0" algn="just">
              <a:spcBef>
                <a:spcPts val="0"/>
              </a:spcBef>
              <a:buSzPct val="100000"/>
            </a:pPr>
            <a:r>
              <a:rPr lang="pt-BR" sz="1600"/>
              <a:t>Maior benefício para novos projetos que poderão se beneficiar das experiências de projetos anteriores.</a:t>
            </a:r>
          </a:p>
          <a:p>
            <a:pPr lvl="0" rtl="0" algn="just">
              <a:spcBef>
                <a:spcPts val="0"/>
              </a:spcBef>
              <a:buNone/>
            </a:pPr>
            <a:r>
              <a:t/>
            </a:r>
            <a:endParaRPr sz="1600"/>
          </a:p>
          <a:p>
            <a:pPr lvl="0" rtl="0" algn="just">
              <a:spcBef>
                <a:spcPts val="0"/>
              </a:spcBef>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 Criação da MGPro</a:t>
            </a:r>
          </a:p>
        </p:txBody>
      </p:sp>
      <p:sp>
        <p:nvSpPr>
          <p:cNvPr id="88" name="Shape 88"/>
          <p:cNvSpPr txBox="1"/>
          <p:nvPr>
            <p:ph idx="1" type="body"/>
          </p:nvPr>
        </p:nvSpPr>
        <p:spPr>
          <a:xfrm>
            <a:off x="311700" y="1152475"/>
            <a:ext cx="8647500" cy="3823200"/>
          </a:xfrm>
          <a:prstGeom prst="rect">
            <a:avLst/>
          </a:prstGeom>
        </p:spPr>
        <p:txBody>
          <a:bodyPr anchorCtr="0" anchor="t" bIns="91425" lIns="91425" rIns="91425" tIns="91425">
            <a:noAutofit/>
          </a:bodyPr>
          <a:lstStyle/>
          <a:p>
            <a:pPr indent="-228600" lvl="0" marL="457200" rtl="0" algn="just">
              <a:spcBef>
                <a:spcPts val="0"/>
              </a:spcBef>
              <a:buChar char="●"/>
            </a:pPr>
            <a:r>
              <a:rPr lang="pt-BR"/>
              <a:t>Utilizando principalmente as referências internacionais do PMI, The Standard for Program Management – Second Edition, e do OGC, Managing Successful Programmes - MSP, com forte orientação para adaptarmos aqueles padrões à realidade do Banco Central, concluiu-se em 2010 a primeira versão da Metodologia de Gerenciamento de Programas do Banco Central do Brasil.</a:t>
            </a:r>
          </a:p>
          <a:p>
            <a:pPr indent="-228600" lvl="0" marL="457200" rtl="0" algn="just">
              <a:spcBef>
                <a:spcPts val="0"/>
              </a:spcBef>
              <a:buChar char="●"/>
            </a:pPr>
            <a:r>
              <a:rPr lang="pt-BR"/>
              <a:t>No ano de 2012, foram criados dois escritórios de projetos em áreas distintas da instituição: um no âmbito da Diretoria de Fiscalização e outro no Departamento de Tecnologia da Informação.</a:t>
            </a:r>
          </a:p>
          <a:p>
            <a:pPr indent="-228600" lvl="0" marL="457200" rtl="0" algn="just">
              <a:spcBef>
                <a:spcPts val="0"/>
              </a:spcBef>
              <a:buChar char="●"/>
            </a:pPr>
            <a:r>
              <a:rPr lang="pt-BR"/>
              <a:t>Na avaliação inicial realizada com esse modelo no ano de 2013, o Banco Central obteve a nota 3.7, na escala de cinco níveis.</a:t>
            </a:r>
          </a:p>
          <a:p>
            <a:pPr lvl="0" rtl="0" algn="just">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Benefícios do MGPro</a:t>
            </a:r>
          </a:p>
        </p:txBody>
      </p:sp>
      <p:sp>
        <p:nvSpPr>
          <p:cNvPr id="94" name="Shape 94"/>
          <p:cNvSpPr txBox="1"/>
          <p:nvPr>
            <p:ph idx="1" type="body"/>
          </p:nvPr>
        </p:nvSpPr>
        <p:spPr>
          <a:xfrm>
            <a:off x="248250" y="1385725"/>
            <a:ext cx="8647500" cy="3823200"/>
          </a:xfrm>
          <a:prstGeom prst="rect">
            <a:avLst/>
          </a:prstGeom>
        </p:spPr>
        <p:txBody>
          <a:bodyPr anchorCtr="0" anchor="t" bIns="91425" lIns="91425" rIns="91425" tIns="91425">
            <a:noAutofit/>
          </a:bodyPr>
          <a:lstStyle/>
          <a:p>
            <a:pPr indent="-228600" lvl="0" marL="457200" rtl="0" algn="just">
              <a:spcBef>
                <a:spcPts val="0"/>
              </a:spcBef>
            </a:pPr>
            <a:r>
              <a:rPr lang="pt-BR"/>
              <a:t>Padronização de procedimentos e práticas;</a:t>
            </a:r>
          </a:p>
          <a:p>
            <a:pPr indent="-228600" lvl="0" marL="457200" rtl="0" algn="just">
              <a:spcBef>
                <a:spcPts val="0"/>
              </a:spcBef>
            </a:pPr>
            <a:r>
              <a:rPr lang="pt-BR"/>
              <a:t>Estabelecimento de linguagem comum;</a:t>
            </a:r>
          </a:p>
          <a:p>
            <a:pPr indent="-228600" lvl="0" marL="457200" rtl="0" algn="just">
              <a:spcBef>
                <a:spcPts val="0"/>
              </a:spcBef>
            </a:pPr>
            <a:r>
              <a:rPr lang="pt-BR"/>
              <a:t>A melhoria da qualidade dos produtos e serviços;</a:t>
            </a:r>
          </a:p>
          <a:p>
            <a:pPr indent="-228600" lvl="0" marL="457200" rtl="0" algn="just">
              <a:spcBef>
                <a:spcPts val="0"/>
              </a:spcBef>
            </a:pPr>
            <a:r>
              <a:rPr lang="pt-BR"/>
              <a:t>A diminuição de custos e o aumento de produtividade;</a:t>
            </a:r>
          </a:p>
          <a:p>
            <a:pPr indent="-228600" lvl="0" marL="457200" rtl="0" algn="just">
              <a:spcBef>
                <a:spcPts val="0"/>
              </a:spcBef>
            </a:pPr>
            <a:r>
              <a:rPr lang="pt-BR"/>
              <a:t>A redução de riscos operacionais;</a:t>
            </a:r>
          </a:p>
          <a:p>
            <a:pPr indent="-228600" lvl="0" marL="457200" rtl="0" algn="just">
              <a:spcBef>
                <a:spcPts val="0"/>
              </a:spcBef>
            </a:pPr>
            <a:r>
              <a:rPr lang="pt-BR"/>
              <a:t>Melhor custo-benefício;</a:t>
            </a:r>
          </a:p>
          <a:p>
            <a:pPr indent="-228600" lvl="0" marL="457200" rtl="0" algn="just">
              <a:spcBef>
                <a:spcPts val="0"/>
              </a:spcBef>
            </a:pPr>
            <a:r>
              <a:rPr lang="pt-BR"/>
              <a:t>Melhor compartilhamento de informações e conhecimentos do projeto, e;</a:t>
            </a:r>
          </a:p>
          <a:p>
            <a:pPr indent="-228600" lvl="0" marL="457200" rtl="0" algn="just">
              <a:spcBef>
                <a:spcPts val="0"/>
              </a:spcBef>
            </a:pPr>
            <a:r>
              <a:rPr lang="pt-BR"/>
              <a:t>Maior benefício para novos projetos que poderão se beneficiar das experiências de projetos anteriores.</a:t>
            </a:r>
          </a:p>
          <a:p>
            <a:pPr lvl="0" rtl="0" algn="just">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77950"/>
            <a:ext cx="8520600" cy="572700"/>
          </a:xfrm>
          <a:prstGeom prst="rect">
            <a:avLst/>
          </a:prstGeom>
        </p:spPr>
        <p:txBody>
          <a:bodyPr anchorCtr="0" anchor="t" bIns="91425" lIns="91425" rIns="91425" tIns="91425">
            <a:noAutofit/>
          </a:bodyPr>
          <a:lstStyle/>
          <a:p>
            <a:pPr lvl="0" rtl="0">
              <a:spcBef>
                <a:spcPts val="0"/>
              </a:spcBef>
              <a:buNone/>
            </a:pPr>
            <a:r>
              <a:rPr lang="pt-BR"/>
              <a:t>Ciclo de vida padrão</a:t>
            </a:r>
          </a:p>
        </p:txBody>
      </p:sp>
      <p:sp>
        <p:nvSpPr>
          <p:cNvPr id="100" name="Shape 100"/>
          <p:cNvSpPr txBox="1"/>
          <p:nvPr>
            <p:ph idx="1" type="body"/>
          </p:nvPr>
        </p:nvSpPr>
        <p:spPr>
          <a:xfrm>
            <a:off x="248250" y="1003825"/>
            <a:ext cx="8647500" cy="3823200"/>
          </a:xfrm>
          <a:prstGeom prst="rect">
            <a:avLst/>
          </a:prstGeom>
        </p:spPr>
        <p:txBody>
          <a:bodyPr anchorCtr="0" anchor="t" bIns="91425" lIns="91425" rIns="91425" tIns="91425">
            <a:noAutofit/>
          </a:bodyPr>
          <a:lstStyle/>
          <a:p>
            <a:pPr lvl="0" rtl="0" algn="just">
              <a:spcBef>
                <a:spcPts val="0"/>
              </a:spcBef>
              <a:buNone/>
            </a:pPr>
            <a:r>
              <a:rPr lang="pt-BR" sz="1600"/>
              <a:t>O ciclo de vida de um projeto é composto de quatro fases:</a:t>
            </a:r>
            <a:br>
              <a:rPr lang="pt-BR" sz="1600"/>
            </a:br>
            <a:r>
              <a:rPr lang="pt-BR" sz="1600"/>
              <a:t>	-  Início do projeto;</a:t>
            </a:r>
            <a:br>
              <a:rPr lang="pt-BR" sz="1600"/>
            </a:br>
            <a:r>
              <a:rPr lang="pt-BR" sz="1600"/>
              <a:t>	-  Preparação e organização;</a:t>
            </a:r>
            <a:br>
              <a:rPr lang="pt-BR" sz="1600"/>
            </a:br>
            <a:r>
              <a:rPr lang="pt-BR" sz="1600"/>
              <a:t>	-  Execução do trabalho do projeto, e</a:t>
            </a:r>
            <a:br>
              <a:rPr lang="pt-BR" sz="1600"/>
            </a:br>
            <a:r>
              <a:rPr lang="pt-BR" sz="1600"/>
              <a:t>	-  Encerramento.</a:t>
            </a:r>
            <a:br>
              <a:rPr lang="pt-BR" sz="1600"/>
            </a:br>
            <a:r>
              <a:rPr lang="pt-BR" sz="1600"/>
              <a:t>A estrutura genérica do ciclo de vida geralmente apresenta as seguintes características: os níveis de custo e de pessoal são baixos no início, atingem um valor máximo enquanto o projeto é executado e caem rapidamente conforme o projeto é finalizado.</a:t>
            </a:r>
          </a:p>
          <a:p>
            <a:pPr lvl="0" rtl="0" algn="just">
              <a:spcBef>
                <a:spcPts val="0"/>
              </a:spcBef>
              <a:buNone/>
            </a:pPr>
            <a:r>
              <a:t/>
            </a:r>
            <a:endParaRPr/>
          </a:p>
        </p:txBody>
      </p:sp>
      <p:pic>
        <p:nvPicPr>
          <p:cNvPr id="101" name="Shape 101"/>
          <p:cNvPicPr preferRelativeResize="0"/>
          <p:nvPr/>
        </p:nvPicPr>
        <p:blipFill>
          <a:blip r:embed="rId3">
            <a:alphaModFix/>
          </a:blip>
          <a:stretch>
            <a:fillRect/>
          </a:stretch>
        </p:blipFill>
        <p:spPr>
          <a:xfrm>
            <a:off x="905850" y="3423850"/>
            <a:ext cx="7332298" cy="152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42600"/>
            <a:ext cx="8520600" cy="572700"/>
          </a:xfrm>
          <a:prstGeom prst="rect">
            <a:avLst/>
          </a:prstGeom>
        </p:spPr>
        <p:txBody>
          <a:bodyPr anchorCtr="0" anchor="t" bIns="91425" lIns="91425" rIns="91425" tIns="91425">
            <a:noAutofit/>
          </a:bodyPr>
          <a:lstStyle/>
          <a:p>
            <a:pPr lvl="0" rtl="0">
              <a:spcBef>
                <a:spcPts val="0"/>
              </a:spcBef>
              <a:buNone/>
            </a:pPr>
            <a:r>
              <a:rPr lang="pt-BR"/>
              <a:t>Estrutura de governança</a:t>
            </a:r>
          </a:p>
        </p:txBody>
      </p:sp>
      <p:pic>
        <p:nvPicPr>
          <p:cNvPr id="107" name="Shape 107"/>
          <p:cNvPicPr preferRelativeResize="0"/>
          <p:nvPr/>
        </p:nvPicPr>
        <p:blipFill>
          <a:blip r:embed="rId3">
            <a:alphaModFix/>
          </a:blip>
          <a:stretch>
            <a:fillRect/>
          </a:stretch>
        </p:blipFill>
        <p:spPr>
          <a:xfrm>
            <a:off x="1711899" y="1206899"/>
            <a:ext cx="5391025" cy="378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