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0BFBB0-6F45-4B73-8E9F-3F9E9B8CFD2C}">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4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_rels/data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BD2F53-1037-4D6A-A0D4-293D01BAB34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BC341E1-2FA3-468C-B7F1-4572F7FC036A}">
      <dgm:prSet/>
      <dgm:spPr/>
      <dgm:t>
        <a:bodyPr/>
        <a:lstStyle/>
        <a:p>
          <a:r>
            <a:rPr lang="en-US"/>
            <a:t>New York is the most densely populated area in United States.</a:t>
          </a:r>
        </a:p>
      </dgm:t>
    </dgm:pt>
    <dgm:pt modelId="{9C420295-69D7-45C6-B9CC-3B2557117C68}" type="parTrans" cxnId="{994CD328-F320-4E0B-AB3D-6B2FC7120641}">
      <dgm:prSet/>
      <dgm:spPr/>
      <dgm:t>
        <a:bodyPr/>
        <a:lstStyle/>
        <a:p>
          <a:endParaRPr lang="en-US"/>
        </a:p>
      </dgm:t>
    </dgm:pt>
    <dgm:pt modelId="{32B7D505-4EB0-4304-AEBE-0E1004D00F7E}" type="sibTrans" cxnId="{994CD328-F320-4E0B-AB3D-6B2FC7120641}">
      <dgm:prSet/>
      <dgm:spPr/>
      <dgm:t>
        <a:bodyPr/>
        <a:lstStyle/>
        <a:p>
          <a:endParaRPr lang="en-US"/>
        </a:p>
      </dgm:t>
    </dgm:pt>
    <dgm:pt modelId="{2014FDF8-D7A1-45BE-8756-D5A4AF0ACE5C}">
      <dgm:prSet/>
      <dgm:spPr/>
      <dgm:t>
        <a:bodyPr/>
        <a:lstStyle/>
        <a:p>
          <a:r>
            <a:rPr lang="en-US"/>
            <a:t>New York City has been described as the cultural, financial and media capital of the world, and exerts a significant impact upon commerce, entertainment, research, technology, education, politics, tourism, art, fashion, and sports.</a:t>
          </a:r>
        </a:p>
      </dgm:t>
    </dgm:pt>
    <dgm:pt modelId="{A4F6D231-0D0F-4037-8735-200E4EDBE2B8}" type="parTrans" cxnId="{4F68FF8C-24EE-4B73-8A58-1535D6AF4737}">
      <dgm:prSet/>
      <dgm:spPr/>
      <dgm:t>
        <a:bodyPr/>
        <a:lstStyle/>
        <a:p>
          <a:endParaRPr lang="en-US"/>
        </a:p>
      </dgm:t>
    </dgm:pt>
    <dgm:pt modelId="{D3327BCA-E508-47B9-B340-FAD8806B78A5}" type="sibTrans" cxnId="{4F68FF8C-24EE-4B73-8A58-1535D6AF4737}">
      <dgm:prSet/>
      <dgm:spPr/>
      <dgm:t>
        <a:bodyPr/>
        <a:lstStyle/>
        <a:p>
          <a:endParaRPr lang="en-US"/>
        </a:p>
      </dgm:t>
    </dgm:pt>
    <dgm:pt modelId="{FD93FEF3-E3B4-4E3D-8F95-F7AD94C50982}">
      <dgm:prSet/>
      <dgm:spPr/>
      <dgm:t>
        <a:bodyPr/>
        <a:lstStyle/>
        <a:p>
          <a:r>
            <a:rPr lang="en-US"/>
            <a:t>New York City is a collection of many neighborhoods scattered among the city’s five boroughs — Manhattan, Brooklyn, the Bronx, Queens, and Staten Island— each exhibiting its own lifestyle.</a:t>
          </a:r>
        </a:p>
      </dgm:t>
    </dgm:pt>
    <dgm:pt modelId="{E0AE6A08-154E-474B-8A8A-A740DF620B48}" type="parTrans" cxnId="{33CE4C53-6A28-40AD-B724-1DA0C8F20958}">
      <dgm:prSet/>
      <dgm:spPr/>
      <dgm:t>
        <a:bodyPr/>
        <a:lstStyle/>
        <a:p>
          <a:endParaRPr lang="en-US"/>
        </a:p>
      </dgm:t>
    </dgm:pt>
    <dgm:pt modelId="{1D57C195-3B1D-470F-8BCE-FB69BEE1D928}" type="sibTrans" cxnId="{33CE4C53-6A28-40AD-B724-1DA0C8F20958}">
      <dgm:prSet/>
      <dgm:spPr/>
      <dgm:t>
        <a:bodyPr/>
        <a:lstStyle/>
        <a:p>
          <a:endParaRPr lang="en-US"/>
        </a:p>
      </dgm:t>
    </dgm:pt>
    <dgm:pt modelId="{0F728E0C-F02A-443E-BB75-80FBB3914DDA}">
      <dgm:prSet/>
      <dgm:spPr/>
      <dgm:t>
        <a:bodyPr/>
        <a:lstStyle/>
        <a:p>
          <a:r>
            <a:rPr lang="en-US"/>
            <a:t>With almost 200 languages spoken, 40 percent of the NYC population was born outside of the United States. Conquering New York in one visit is impossible.</a:t>
          </a:r>
        </a:p>
      </dgm:t>
    </dgm:pt>
    <dgm:pt modelId="{BEE5F35B-8642-46B3-8FD9-67D149BC59C1}" type="parTrans" cxnId="{0EA3A202-3B6D-4F94-8E0F-13F56C482E64}">
      <dgm:prSet/>
      <dgm:spPr/>
      <dgm:t>
        <a:bodyPr/>
        <a:lstStyle/>
        <a:p>
          <a:endParaRPr lang="en-US"/>
        </a:p>
      </dgm:t>
    </dgm:pt>
    <dgm:pt modelId="{9AF80372-13B1-4D90-8F94-71CB28CBAAA0}" type="sibTrans" cxnId="{0EA3A202-3B6D-4F94-8E0F-13F56C482E64}">
      <dgm:prSet/>
      <dgm:spPr/>
      <dgm:t>
        <a:bodyPr/>
        <a:lstStyle/>
        <a:p>
          <a:endParaRPr lang="en-US"/>
        </a:p>
      </dgm:t>
    </dgm:pt>
    <dgm:pt modelId="{B7DE0EC7-E09D-47C0-A200-C0250DF9706B}" type="pres">
      <dgm:prSet presAssocID="{E2BD2F53-1037-4D6A-A0D4-293D01BAB343}" presName="linear" presStyleCnt="0">
        <dgm:presLayoutVars>
          <dgm:animLvl val="lvl"/>
          <dgm:resizeHandles val="exact"/>
        </dgm:presLayoutVars>
      </dgm:prSet>
      <dgm:spPr/>
    </dgm:pt>
    <dgm:pt modelId="{188E767C-2919-483C-8A16-BBC20FAA3F4C}" type="pres">
      <dgm:prSet presAssocID="{0BC341E1-2FA3-468C-B7F1-4572F7FC036A}" presName="parentText" presStyleLbl="node1" presStyleIdx="0" presStyleCnt="4">
        <dgm:presLayoutVars>
          <dgm:chMax val="0"/>
          <dgm:bulletEnabled val="1"/>
        </dgm:presLayoutVars>
      </dgm:prSet>
      <dgm:spPr/>
    </dgm:pt>
    <dgm:pt modelId="{D360F1A6-FB7D-4C7A-89F3-6D73CF695E3C}" type="pres">
      <dgm:prSet presAssocID="{32B7D505-4EB0-4304-AEBE-0E1004D00F7E}" presName="spacer" presStyleCnt="0"/>
      <dgm:spPr/>
    </dgm:pt>
    <dgm:pt modelId="{4DBDD265-15FB-4B10-B9BE-EA4A5484E022}" type="pres">
      <dgm:prSet presAssocID="{2014FDF8-D7A1-45BE-8756-D5A4AF0ACE5C}" presName="parentText" presStyleLbl="node1" presStyleIdx="1" presStyleCnt="4">
        <dgm:presLayoutVars>
          <dgm:chMax val="0"/>
          <dgm:bulletEnabled val="1"/>
        </dgm:presLayoutVars>
      </dgm:prSet>
      <dgm:spPr/>
    </dgm:pt>
    <dgm:pt modelId="{2539228F-3900-44FF-962F-60AC412F7AEA}" type="pres">
      <dgm:prSet presAssocID="{D3327BCA-E508-47B9-B340-FAD8806B78A5}" presName="spacer" presStyleCnt="0"/>
      <dgm:spPr/>
    </dgm:pt>
    <dgm:pt modelId="{99F67926-7E3D-468F-B075-768165627100}" type="pres">
      <dgm:prSet presAssocID="{FD93FEF3-E3B4-4E3D-8F95-F7AD94C50982}" presName="parentText" presStyleLbl="node1" presStyleIdx="2" presStyleCnt="4">
        <dgm:presLayoutVars>
          <dgm:chMax val="0"/>
          <dgm:bulletEnabled val="1"/>
        </dgm:presLayoutVars>
      </dgm:prSet>
      <dgm:spPr/>
    </dgm:pt>
    <dgm:pt modelId="{FD73182F-81C6-493B-ABCF-D6C1B16E607F}" type="pres">
      <dgm:prSet presAssocID="{1D57C195-3B1D-470F-8BCE-FB69BEE1D928}" presName="spacer" presStyleCnt="0"/>
      <dgm:spPr/>
    </dgm:pt>
    <dgm:pt modelId="{A5B57816-1D1B-41B9-BCFD-68CF74FBEAF6}" type="pres">
      <dgm:prSet presAssocID="{0F728E0C-F02A-443E-BB75-80FBB3914DDA}" presName="parentText" presStyleLbl="node1" presStyleIdx="3" presStyleCnt="4">
        <dgm:presLayoutVars>
          <dgm:chMax val="0"/>
          <dgm:bulletEnabled val="1"/>
        </dgm:presLayoutVars>
      </dgm:prSet>
      <dgm:spPr/>
    </dgm:pt>
  </dgm:ptLst>
  <dgm:cxnLst>
    <dgm:cxn modelId="{0EA3A202-3B6D-4F94-8E0F-13F56C482E64}" srcId="{E2BD2F53-1037-4D6A-A0D4-293D01BAB343}" destId="{0F728E0C-F02A-443E-BB75-80FBB3914DDA}" srcOrd="3" destOrd="0" parTransId="{BEE5F35B-8642-46B3-8FD9-67D149BC59C1}" sibTransId="{9AF80372-13B1-4D90-8F94-71CB28CBAAA0}"/>
    <dgm:cxn modelId="{994CD328-F320-4E0B-AB3D-6B2FC7120641}" srcId="{E2BD2F53-1037-4D6A-A0D4-293D01BAB343}" destId="{0BC341E1-2FA3-468C-B7F1-4572F7FC036A}" srcOrd="0" destOrd="0" parTransId="{9C420295-69D7-45C6-B9CC-3B2557117C68}" sibTransId="{32B7D505-4EB0-4304-AEBE-0E1004D00F7E}"/>
    <dgm:cxn modelId="{7EA5C04A-B933-41D9-A8B5-A87F44B86869}" type="presOf" srcId="{2014FDF8-D7A1-45BE-8756-D5A4AF0ACE5C}" destId="{4DBDD265-15FB-4B10-B9BE-EA4A5484E022}" srcOrd="0" destOrd="0" presId="urn:microsoft.com/office/officeart/2005/8/layout/vList2"/>
    <dgm:cxn modelId="{33CE4C53-6A28-40AD-B724-1DA0C8F20958}" srcId="{E2BD2F53-1037-4D6A-A0D4-293D01BAB343}" destId="{FD93FEF3-E3B4-4E3D-8F95-F7AD94C50982}" srcOrd="2" destOrd="0" parTransId="{E0AE6A08-154E-474B-8A8A-A740DF620B48}" sibTransId="{1D57C195-3B1D-470F-8BCE-FB69BEE1D928}"/>
    <dgm:cxn modelId="{4F68FF8C-24EE-4B73-8A58-1535D6AF4737}" srcId="{E2BD2F53-1037-4D6A-A0D4-293D01BAB343}" destId="{2014FDF8-D7A1-45BE-8756-D5A4AF0ACE5C}" srcOrd="1" destOrd="0" parTransId="{A4F6D231-0D0F-4037-8735-200E4EDBE2B8}" sibTransId="{D3327BCA-E508-47B9-B340-FAD8806B78A5}"/>
    <dgm:cxn modelId="{11A3F2B7-A5D5-4F9E-8566-E49DE8038042}" type="presOf" srcId="{E2BD2F53-1037-4D6A-A0D4-293D01BAB343}" destId="{B7DE0EC7-E09D-47C0-A200-C0250DF9706B}" srcOrd="0" destOrd="0" presId="urn:microsoft.com/office/officeart/2005/8/layout/vList2"/>
    <dgm:cxn modelId="{6549DBBD-0BDC-4025-ABC8-8C5321C7B88F}" type="presOf" srcId="{0F728E0C-F02A-443E-BB75-80FBB3914DDA}" destId="{A5B57816-1D1B-41B9-BCFD-68CF74FBEAF6}" srcOrd="0" destOrd="0" presId="urn:microsoft.com/office/officeart/2005/8/layout/vList2"/>
    <dgm:cxn modelId="{6F679EE4-C64E-47D7-9306-6F987F3BD23A}" type="presOf" srcId="{0BC341E1-2FA3-468C-B7F1-4572F7FC036A}" destId="{188E767C-2919-483C-8A16-BBC20FAA3F4C}" srcOrd="0" destOrd="0" presId="urn:microsoft.com/office/officeart/2005/8/layout/vList2"/>
    <dgm:cxn modelId="{52BC43F5-3617-40A8-B46E-6F0EA09B1370}" type="presOf" srcId="{FD93FEF3-E3B4-4E3D-8F95-F7AD94C50982}" destId="{99F67926-7E3D-468F-B075-768165627100}" srcOrd="0" destOrd="0" presId="urn:microsoft.com/office/officeart/2005/8/layout/vList2"/>
    <dgm:cxn modelId="{20E3141C-E4E3-48E4-AB52-CFC701E775CE}" type="presParOf" srcId="{B7DE0EC7-E09D-47C0-A200-C0250DF9706B}" destId="{188E767C-2919-483C-8A16-BBC20FAA3F4C}" srcOrd="0" destOrd="0" presId="urn:microsoft.com/office/officeart/2005/8/layout/vList2"/>
    <dgm:cxn modelId="{F590A2B9-3538-46B5-8ADD-92375621B4E1}" type="presParOf" srcId="{B7DE0EC7-E09D-47C0-A200-C0250DF9706B}" destId="{D360F1A6-FB7D-4C7A-89F3-6D73CF695E3C}" srcOrd="1" destOrd="0" presId="urn:microsoft.com/office/officeart/2005/8/layout/vList2"/>
    <dgm:cxn modelId="{6B1F5F8D-8988-434B-821A-BD86055B32DB}" type="presParOf" srcId="{B7DE0EC7-E09D-47C0-A200-C0250DF9706B}" destId="{4DBDD265-15FB-4B10-B9BE-EA4A5484E022}" srcOrd="2" destOrd="0" presId="urn:microsoft.com/office/officeart/2005/8/layout/vList2"/>
    <dgm:cxn modelId="{C6F4116C-BAEF-45F9-A76E-7BC660A14EEE}" type="presParOf" srcId="{B7DE0EC7-E09D-47C0-A200-C0250DF9706B}" destId="{2539228F-3900-44FF-962F-60AC412F7AEA}" srcOrd="3" destOrd="0" presId="urn:microsoft.com/office/officeart/2005/8/layout/vList2"/>
    <dgm:cxn modelId="{48FA4382-BE1A-4CEF-A55C-1972EEE0482C}" type="presParOf" srcId="{B7DE0EC7-E09D-47C0-A200-C0250DF9706B}" destId="{99F67926-7E3D-468F-B075-768165627100}" srcOrd="4" destOrd="0" presId="urn:microsoft.com/office/officeart/2005/8/layout/vList2"/>
    <dgm:cxn modelId="{8D2252CB-A670-4AEE-8DA0-ABD45288038F}" type="presParOf" srcId="{B7DE0EC7-E09D-47C0-A200-C0250DF9706B}" destId="{FD73182F-81C6-493B-ABCF-D6C1B16E607F}" srcOrd="5" destOrd="0" presId="urn:microsoft.com/office/officeart/2005/8/layout/vList2"/>
    <dgm:cxn modelId="{390BDCDC-5223-4E76-9ECD-9FE9420DFD7B}" type="presParOf" srcId="{B7DE0EC7-E09D-47C0-A200-C0250DF9706B}" destId="{A5B57816-1D1B-41B9-BCFD-68CF74FBEAF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356426-C471-4853-A251-418FF03B04F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CC9EF9F-4536-434F-8353-CBDA93C88C32}">
      <dgm:prSet/>
      <dgm:spPr/>
      <dgm:t>
        <a:bodyPr/>
        <a:lstStyle/>
        <a:p>
          <a:r>
            <a:rPr lang="en-US"/>
            <a:t>As the culture is diverse in nature, there will be various food items which birth various restaurants like Chinese, Indian, Italian etc. Here, we'll visit "Brooklyn" and look at the Indian Restaurants. </a:t>
          </a:r>
        </a:p>
      </dgm:t>
    </dgm:pt>
    <dgm:pt modelId="{73CD45DF-15C1-47C1-A0FA-72825468D20B}" type="parTrans" cxnId="{C86082E2-242F-4302-8ACD-A8C9360F8A7E}">
      <dgm:prSet/>
      <dgm:spPr/>
      <dgm:t>
        <a:bodyPr/>
        <a:lstStyle/>
        <a:p>
          <a:endParaRPr lang="en-US"/>
        </a:p>
      </dgm:t>
    </dgm:pt>
    <dgm:pt modelId="{F107E975-24DF-4EBC-A3C4-16C20D36B665}" type="sibTrans" cxnId="{C86082E2-242F-4302-8ACD-A8C9360F8A7E}">
      <dgm:prSet/>
      <dgm:spPr/>
      <dgm:t>
        <a:bodyPr/>
        <a:lstStyle/>
        <a:p>
          <a:endParaRPr lang="en-US"/>
        </a:p>
      </dgm:t>
    </dgm:pt>
    <dgm:pt modelId="{7AAC5E72-65C1-4716-92D6-60321F529A86}">
      <dgm:prSet/>
      <dgm:spPr/>
      <dgm:t>
        <a:bodyPr/>
        <a:lstStyle/>
        <a:p>
          <a:r>
            <a:rPr lang="en-US"/>
            <a:t>Some of my colleagues from my company will go to Brooklyn and planning to stay there may be for some months. They wanted to find out where to stay so that they can get all their necessary amenities like - Indian Restaurants (more important), Chinese Restaurants, Gym or Fitness Centre etc. Based on above criterion, where to find the appropriate place for them to stay?</a:t>
          </a:r>
        </a:p>
      </dgm:t>
    </dgm:pt>
    <dgm:pt modelId="{B14BC030-C733-4098-B6E1-78F5A1296EAE}" type="parTrans" cxnId="{3F56E62A-EF00-442E-B8B2-055BD870153B}">
      <dgm:prSet/>
      <dgm:spPr/>
      <dgm:t>
        <a:bodyPr/>
        <a:lstStyle/>
        <a:p>
          <a:endParaRPr lang="en-US"/>
        </a:p>
      </dgm:t>
    </dgm:pt>
    <dgm:pt modelId="{24121A79-639C-4607-A670-C8BE586E0720}" type="sibTrans" cxnId="{3F56E62A-EF00-442E-B8B2-055BD870153B}">
      <dgm:prSet/>
      <dgm:spPr/>
      <dgm:t>
        <a:bodyPr/>
        <a:lstStyle/>
        <a:p>
          <a:endParaRPr lang="en-US"/>
        </a:p>
      </dgm:t>
    </dgm:pt>
    <dgm:pt modelId="{F2475311-D283-481B-A196-A9360A8D1621}" type="pres">
      <dgm:prSet presAssocID="{2A356426-C471-4853-A251-418FF03B04FB}" presName="linear" presStyleCnt="0">
        <dgm:presLayoutVars>
          <dgm:animLvl val="lvl"/>
          <dgm:resizeHandles val="exact"/>
        </dgm:presLayoutVars>
      </dgm:prSet>
      <dgm:spPr/>
    </dgm:pt>
    <dgm:pt modelId="{2830F451-86B4-4EC7-B74B-DFA2FE2B5B2D}" type="pres">
      <dgm:prSet presAssocID="{BCC9EF9F-4536-434F-8353-CBDA93C88C32}" presName="parentText" presStyleLbl="node1" presStyleIdx="0" presStyleCnt="2">
        <dgm:presLayoutVars>
          <dgm:chMax val="0"/>
          <dgm:bulletEnabled val="1"/>
        </dgm:presLayoutVars>
      </dgm:prSet>
      <dgm:spPr/>
    </dgm:pt>
    <dgm:pt modelId="{67D13332-8037-473C-995D-2C9CE1762F31}" type="pres">
      <dgm:prSet presAssocID="{F107E975-24DF-4EBC-A3C4-16C20D36B665}" presName="spacer" presStyleCnt="0"/>
      <dgm:spPr/>
    </dgm:pt>
    <dgm:pt modelId="{D5940F02-F284-4CEA-B1E6-E6400BA22DE2}" type="pres">
      <dgm:prSet presAssocID="{7AAC5E72-65C1-4716-92D6-60321F529A86}" presName="parentText" presStyleLbl="node1" presStyleIdx="1" presStyleCnt="2">
        <dgm:presLayoutVars>
          <dgm:chMax val="0"/>
          <dgm:bulletEnabled val="1"/>
        </dgm:presLayoutVars>
      </dgm:prSet>
      <dgm:spPr/>
    </dgm:pt>
  </dgm:ptLst>
  <dgm:cxnLst>
    <dgm:cxn modelId="{80E8202A-454A-422A-8326-454E8C66DBD9}" type="presOf" srcId="{2A356426-C471-4853-A251-418FF03B04FB}" destId="{F2475311-D283-481B-A196-A9360A8D1621}" srcOrd="0" destOrd="0" presId="urn:microsoft.com/office/officeart/2005/8/layout/vList2"/>
    <dgm:cxn modelId="{3F56E62A-EF00-442E-B8B2-055BD870153B}" srcId="{2A356426-C471-4853-A251-418FF03B04FB}" destId="{7AAC5E72-65C1-4716-92D6-60321F529A86}" srcOrd="1" destOrd="0" parTransId="{B14BC030-C733-4098-B6E1-78F5A1296EAE}" sibTransId="{24121A79-639C-4607-A670-C8BE586E0720}"/>
    <dgm:cxn modelId="{9AAEE17B-261B-4125-94B0-0873C7F12765}" type="presOf" srcId="{7AAC5E72-65C1-4716-92D6-60321F529A86}" destId="{D5940F02-F284-4CEA-B1E6-E6400BA22DE2}" srcOrd="0" destOrd="0" presId="urn:microsoft.com/office/officeart/2005/8/layout/vList2"/>
    <dgm:cxn modelId="{5655D3C7-6736-4E13-9A7E-53E0EFF7676E}" type="presOf" srcId="{BCC9EF9F-4536-434F-8353-CBDA93C88C32}" destId="{2830F451-86B4-4EC7-B74B-DFA2FE2B5B2D}" srcOrd="0" destOrd="0" presId="urn:microsoft.com/office/officeart/2005/8/layout/vList2"/>
    <dgm:cxn modelId="{C86082E2-242F-4302-8ACD-A8C9360F8A7E}" srcId="{2A356426-C471-4853-A251-418FF03B04FB}" destId="{BCC9EF9F-4536-434F-8353-CBDA93C88C32}" srcOrd="0" destOrd="0" parTransId="{73CD45DF-15C1-47C1-A0FA-72825468D20B}" sibTransId="{F107E975-24DF-4EBC-A3C4-16C20D36B665}"/>
    <dgm:cxn modelId="{38F884DA-75CF-4CE7-A125-2AC4C72906F4}" type="presParOf" srcId="{F2475311-D283-481B-A196-A9360A8D1621}" destId="{2830F451-86B4-4EC7-B74B-DFA2FE2B5B2D}" srcOrd="0" destOrd="0" presId="urn:microsoft.com/office/officeart/2005/8/layout/vList2"/>
    <dgm:cxn modelId="{E0279D70-A17E-4491-ADAF-9AA85AEB585A}" type="presParOf" srcId="{F2475311-D283-481B-A196-A9360A8D1621}" destId="{67D13332-8037-473C-995D-2C9CE1762F31}" srcOrd="1" destOrd="0" presId="urn:microsoft.com/office/officeart/2005/8/layout/vList2"/>
    <dgm:cxn modelId="{0CBBC8DA-0B69-42C5-A192-F1F507020C84}" type="presParOf" srcId="{F2475311-D283-481B-A196-A9360A8D1621}" destId="{D5940F02-F284-4CEA-B1E6-E6400BA22DE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220AB7-1207-4CE3-A778-7F91A5F50BD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75F4957-EB7A-4EF7-A545-470F4BCB2B9B}">
      <dgm:prSet/>
      <dgm:spPr/>
      <dgm:t>
        <a:bodyPr/>
        <a:lstStyle/>
        <a:p>
          <a:r>
            <a:rPr lang="en-US"/>
            <a:t>People who wants to visit some place (here Brooklyn) and prefer Indian dishes and also other items like Chinese food, fitness center etc. </a:t>
          </a:r>
        </a:p>
      </dgm:t>
    </dgm:pt>
    <dgm:pt modelId="{591F68B3-777A-4624-A3BD-4FD66829E051}" type="parTrans" cxnId="{184EEA67-0C4C-4178-912F-19D4F66305E0}">
      <dgm:prSet/>
      <dgm:spPr/>
      <dgm:t>
        <a:bodyPr/>
        <a:lstStyle/>
        <a:p>
          <a:endParaRPr lang="en-US"/>
        </a:p>
      </dgm:t>
    </dgm:pt>
    <dgm:pt modelId="{9FBD9460-B256-4A4F-A8AF-8692D881066B}" type="sibTrans" cxnId="{184EEA67-0C4C-4178-912F-19D4F66305E0}">
      <dgm:prSet/>
      <dgm:spPr/>
      <dgm:t>
        <a:bodyPr/>
        <a:lstStyle/>
        <a:p>
          <a:endParaRPr lang="en-US"/>
        </a:p>
      </dgm:t>
    </dgm:pt>
    <dgm:pt modelId="{A88E8AE9-CCBF-4D24-92EF-005B69945A62}">
      <dgm:prSet/>
      <dgm:spPr/>
      <dgm:t>
        <a:bodyPr/>
        <a:lstStyle/>
        <a:p>
          <a:r>
            <a:rPr lang="en-US"/>
            <a:t>It’ll also helpful for the people who want to open Indian Restaurant in    Brooklyn. They’ll able find out about Indian Restaurants there along with their ratings and likes and they can find out about their competitors. </a:t>
          </a:r>
        </a:p>
      </dgm:t>
    </dgm:pt>
    <dgm:pt modelId="{0DC96123-8472-4D7F-995A-BF256B4B61A1}" type="parTrans" cxnId="{D1DE9F9B-CFBB-46D0-B1D6-2FCF6C8BB48C}">
      <dgm:prSet/>
      <dgm:spPr/>
      <dgm:t>
        <a:bodyPr/>
        <a:lstStyle/>
        <a:p>
          <a:endParaRPr lang="en-US"/>
        </a:p>
      </dgm:t>
    </dgm:pt>
    <dgm:pt modelId="{804E3E86-03CF-46E5-A190-31551B0E2399}" type="sibTrans" cxnId="{D1DE9F9B-CFBB-46D0-B1D6-2FCF6C8BB48C}">
      <dgm:prSet/>
      <dgm:spPr/>
      <dgm:t>
        <a:bodyPr/>
        <a:lstStyle/>
        <a:p>
          <a:endParaRPr lang="en-US"/>
        </a:p>
      </dgm:t>
    </dgm:pt>
    <dgm:pt modelId="{12C9DA68-7885-4B1B-9823-8E120C97FE38}">
      <dgm:prSet/>
      <dgm:spPr/>
      <dgm:t>
        <a:bodyPr/>
        <a:lstStyle/>
        <a:p>
          <a:r>
            <a:rPr lang="en-US"/>
            <a:t>Not only Indian Restaurant, after getting top 10 most common venues, they can choose their own business for a particular neighborhood</a:t>
          </a:r>
        </a:p>
      </dgm:t>
    </dgm:pt>
    <dgm:pt modelId="{6E1FFCD8-AEFE-4DAD-B2B6-17007695BF80}" type="parTrans" cxnId="{85076976-B490-4706-84BB-CFFAD1525DBE}">
      <dgm:prSet/>
      <dgm:spPr/>
      <dgm:t>
        <a:bodyPr/>
        <a:lstStyle/>
        <a:p>
          <a:endParaRPr lang="en-US"/>
        </a:p>
      </dgm:t>
    </dgm:pt>
    <dgm:pt modelId="{C07B3E32-A811-4FD4-AEA1-3E3D42AD42DE}" type="sibTrans" cxnId="{85076976-B490-4706-84BB-CFFAD1525DBE}">
      <dgm:prSet/>
      <dgm:spPr/>
      <dgm:t>
        <a:bodyPr/>
        <a:lstStyle/>
        <a:p>
          <a:endParaRPr lang="en-US"/>
        </a:p>
      </dgm:t>
    </dgm:pt>
    <dgm:pt modelId="{CF883640-B6B1-452B-AB59-418AD3489586}" type="pres">
      <dgm:prSet presAssocID="{0E220AB7-1207-4CE3-A778-7F91A5F50BD9}" presName="linear" presStyleCnt="0">
        <dgm:presLayoutVars>
          <dgm:animLvl val="lvl"/>
          <dgm:resizeHandles val="exact"/>
        </dgm:presLayoutVars>
      </dgm:prSet>
      <dgm:spPr/>
    </dgm:pt>
    <dgm:pt modelId="{67BAE746-5C65-428B-B609-006ABFA0F080}" type="pres">
      <dgm:prSet presAssocID="{375F4957-EB7A-4EF7-A545-470F4BCB2B9B}" presName="parentText" presStyleLbl="node1" presStyleIdx="0" presStyleCnt="3">
        <dgm:presLayoutVars>
          <dgm:chMax val="0"/>
          <dgm:bulletEnabled val="1"/>
        </dgm:presLayoutVars>
      </dgm:prSet>
      <dgm:spPr/>
    </dgm:pt>
    <dgm:pt modelId="{C368DE40-CFA6-4D93-AAF9-2535E0C34B90}" type="pres">
      <dgm:prSet presAssocID="{9FBD9460-B256-4A4F-A8AF-8692D881066B}" presName="spacer" presStyleCnt="0"/>
      <dgm:spPr/>
    </dgm:pt>
    <dgm:pt modelId="{39EC22BD-D770-413C-82DC-A4931D4B9CEF}" type="pres">
      <dgm:prSet presAssocID="{A88E8AE9-CCBF-4D24-92EF-005B69945A62}" presName="parentText" presStyleLbl="node1" presStyleIdx="1" presStyleCnt="3">
        <dgm:presLayoutVars>
          <dgm:chMax val="0"/>
          <dgm:bulletEnabled val="1"/>
        </dgm:presLayoutVars>
      </dgm:prSet>
      <dgm:spPr/>
    </dgm:pt>
    <dgm:pt modelId="{9EF742BF-8AD9-46D4-AF05-AC5EC0E6B92A}" type="pres">
      <dgm:prSet presAssocID="{804E3E86-03CF-46E5-A190-31551B0E2399}" presName="spacer" presStyleCnt="0"/>
      <dgm:spPr/>
    </dgm:pt>
    <dgm:pt modelId="{52186067-5B20-4663-9CFB-64AB62A1E2E5}" type="pres">
      <dgm:prSet presAssocID="{12C9DA68-7885-4B1B-9823-8E120C97FE38}" presName="parentText" presStyleLbl="node1" presStyleIdx="2" presStyleCnt="3">
        <dgm:presLayoutVars>
          <dgm:chMax val="0"/>
          <dgm:bulletEnabled val="1"/>
        </dgm:presLayoutVars>
      </dgm:prSet>
      <dgm:spPr/>
    </dgm:pt>
  </dgm:ptLst>
  <dgm:cxnLst>
    <dgm:cxn modelId="{508DD51C-10D8-42B7-AF79-95A47D45CAE9}" type="presOf" srcId="{12C9DA68-7885-4B1B-9823-8E120C97FE38}" destId="{52186067-5B20-4663-9CFB-64AB62A1E2E5}" srcOrd="0" destOrd="0" presId="urn:microsoft.com/office/officeart/2005/8/layout/vList2"/>
    <dgm:cxn modelId="{1F8E8F65-BB31-47B1-82BE-7EA9B724DFB8}" type="presOf" srcId="{A88E8AE9-CCBF-4D24-92EF-005B69945A62}" destId="{39EC22BD-D770-413C-82DC-A4931D4B9CEF}" srcOrd="0" destOrd="0" presId="urn:microsoft.com/office/officeart/2005/8/layout/vList2"/>
    <dgm:cxn modelId="{184EEA67-0C4C-4178-912F-19D4F66305E0}" srcId="{0E220AB7-1207-4CE3-A778-7F91A5F50BD9}" destId="{375F4957-EB7A-4EF7-A545-470F4BCB2B9B}" srcOrd="0" destOrd="0" parTransId="{591F68B3-777A-4624-A3BD-4FD66829E051}" sibTransId="{9FBD9460-B256-4A4F-A8AF-8692D881066B}"/>
    <dgm:cxn modelId="{874DD155-1CBC-46EA-BFF8-E1557923B12D}" type="presOf" srcId="{375F4957-EB7A-4EF7-A545-470F4BCB2B9B}" destId="{67BAE746-5C65-428B-B609-006ABFA0F080}" srcOrd="0" destOrd="0" presId="urn:microsoft.com/office/officeart/2005/8/layout/vList2"/>
    <dgm:cxn modelId="{85076976-B490-4706-84BB-CFFAD1525DBE}" srcId="{0E220AB7-1207-4CE3-A778-7F91A5F50BD9}" destId="{12C9DA68-7885-4B1B-9823-8E120C97FE38}" srcOrd="2" destOrd="0" parTransId="{6E1FFCD8-AEFE-4DAD-B2B6-17007695BF80}" sibTransId="{C07B3E32-A811-4FD4-AEA1-3E3D42AD42DE}"/>
    <dgm:cxn modelId="{D1DE9F9B-CFBB-46D0-B1D6-2FCF6C8BB48C}" srcId="{0E220AB7-1207-4CE3-A778-7F91A5F50BD9}" destId="{A88E8AE9-CCBF-4D24-92EF-005B69945A62}" srcOrd="1" destOrd="0" parTransId="{0DC96123-8472-4D7F-995A-BF256B4B61A1}" sibTransId="{804E3E86-03CF-46E5-A190-31551B0E2399}"/>
    <dgm:cxn modelId="{F61BA6C0-623D-46FF-8264-2332E2FC36CA}" type="presOf" srcId="{0E220AB7-1207-4CE3-A778-7F91A5F50BD9}" destId="{CF883640-B6B1-452B-AB59-418AD3489586}" srcOrd="0" destOrd="0" presId="urn:microsoft.com/office/officeart/2005/8/layout/vList2"/>
    <dgm:cxn modelId="{6B8F5631-B733-4CF9-948E-D801CCB0CE66}" type="presParOf" srcId="{CF883640-B6B1-452B-AB59-418AD3489586}" destId="{67BAE746-5C65-428B-B609-006ABFA0F080}" srcOrd="0" destOrd="0" presId="urn:microsoft.com/office/officeart/2005/8/layout/vList2"/>
    <dgm:cxn modelId="{234AA5CA-4FD4-424D-9AA9-B3510B70AD6E}" type="presParOf" srcId="{CF883640-B6B1-452B-AB59-418AD3489586}" destId="{C368DE40-CFA6-4D93-AAF9-2535E0C34B90}" srcOrd="1" destOrd="0" presId="urn:microsoft.com/office/officeart/2005/8/layout/vList2"/>
    <dgm:cxn modelId="{1BC0687A-FC40-4D37-9F10-93BC000EE5E8}" type="presParOf" srcId="{CF883640-B6B1-452B-AB59-418AD3489586}" destId="{39EC22BD-D770-413C-82DC-A4931D4B9CEF}" srcOrd="2" destOrd="0" presId="urn:microsoft.com/office/officeart/2005/8/layout/vList2"/>
    <dgm:cxn modelId="{DB1001EC-33E5-4F60-89DE-BBD3E34D146E}" type="presParOf" srcId="{CF883640-B6B1-452B-AB59-418AD3489586}" destId="{9EF742BF-8AD9-46D4-AF05-AC5EC0E6B92A}" srcOrd="3" destOrd="0" presId="urn:microsoft.com/office/officeart/2005/8/layout/vList2"/>
    <dgm:cxn modelId="{5FA25598-5202-41AA-ABC0-7AB861E1D956}" type="presParOf" srcId="{CF883640-B6B1-452B-AB59-418AD3489586}" destId="{52186067-5B20-4663-9CFB-64AB62A1E2E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5E3113-917D-41D1-AB24-0B1CDB26A57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F8C47E49-1B68-4042-9FA2-EE02C99F8FED}">
      <dgm:prSet/>
      <dgm:spPr/>
      <dgm:t>
        <a:bodyPr/>
        <a:lstStyle/>
        <a:p>
          <a:r>
            <a:rPr lang="en-US"/>
            <a:t>This dataset contains data for New York City including its Boroughs, Neighbourhoods along with their latitudes and longitudes. </a:t>
          </a:r>
        </a:p>
      </dgm:t>
    </dgm:pt>
    <dgm:pt modelId="{40C631B3-B861-47A3-A7EF-FA3C9770DAE2}" type="parTrans" cxnId="{E491AF47-E20A-4E5A-A943-83320F9680BF}">
      <dgm:prSet/>
      <dgm:spPr/>
      <dgm:t>
        <a:bodyPr/>
        <a:lstStyle/>
        <a:p>
          <a:endParaRPr lang="en-US"/>
        </a:p>
      </dgm:t>
    </dgm:pt>
    <dgm:pt modelId="{D0BFDAFC-1F54-40CE-B70D-6DBF94BBC437}" type="sibTrans" cxnId="{E491AF47-E20A-4E5A-A943-83320F9680BF}">
      <dgm:prSet/>
      <dgm:spPr/>
      <dgm:t>
        <a:bodyPr/>
        <a:lstStyle/>
        <a:p>
          <a:endParaRPr lang="en-US"/>
        </a:p>
      </dgm:t>
    </dgm:pt>
    <dgm:pt modelId="{2F07D8D4-CAE5-4701-AB66-2288781DCC94}">
      <dgm:prSet/>
      <dgm:spPr/>
      <dgm:t>
        <a:bodyPr/>
        <a:lstStyle/>
        <a:p>
          <a:r>
            <a:rPr lang="en-US" b="1"/>
            <a:t>Source: </a:t>
          </a:r>
          <a:r>
            <a:rPr lang="en-US" i="1"/>
            <a:t>https://cocl.us/new_york_dataset </a:t>
          </a:r>
          <a:endParaRPr lang="en-US"/>
        </a:p>
      </dgm:t>
    </dgm:pt>
    <dgm:pt modelId="{D7B1EADB-7979-4002-96D7-01F1F50F32A5}" type="parTrans" cxnId="{E741FE46-41D6-4F13-A16C-7322E12F042F}">
      <dgm:prSet/>
      <dgm:spPr/>
      <dgm:t>
        <a:bodyPr/>
        <a:lstStyle/>
        <a:p>
          <a:endParaRPr lang="en-US"/>
        </a:p>
      </dgm:t>
    </dgm:pt>
    <dgm:pt modelId="{5E34D275-72ED-4CDB-94EE-58FDD2DEF8D8}" type="sibTrans" cxnId="{E741FE46-41D6-4F13-A16C-7322E12F042F}">
      <dgm:prSet/>
      <dgm:spPr/>
      <dgm:t>
        <a:bodyPr/>
        <a:lstStyle/>
        <a:p>
          <a:endParaRPr lang="en-US"/>
        </a:p>
      </dgm:t>
    </dgm:pt>
    <dgm:pt modelId="{670E2253-463A-4455-8D5A-4B604F1EFBA9}">
      <dgm:prSet/>
      <dgm:spPr/>
      <dgm:t>
        <a:bodyPr/>
        <a:lstStyle/>
        <a:p>
          <a:r>
            <a:rPr lang="en-US" b="1"/>
            <a:t>Details: </a:t>
          </a:r>
          <a:r>
            <a:rPr lang="en-US"/>
            <a:t>This dataset contains total 306 data that will be used to get information about Boroughs, Neighbourhoods along with their latitudes and longitudes for New York City. </a:t>
          </a:r>
        </a:p>
      </dgm:t>
    </dgm:pt>
    <dgm:pt modelId="{E40CD05B-87D5-4780-94FC-6548CA9CE4EE}" type="parTrans" cxnId="{847E5EFD-DBFC-400B-A4E0-6F8CD5C0D101}">
      <dgm:prSet/>
      <dgm:spPr/>
      <dgm:t>
        <a:bodyPr/>
        <a:lstStyle/>
        <a:p>
          <a:endParaRPr lang="en-US"/>
        </a:p>
      </dgm:t>
    </dgm:pt>
    <dgm:pt modelId="{FB4E2CB6-466C-4E8A-9DC2-490A98130B0A}" type="sibTrans" cxnId="{847E5EFD-DBFC-400B-A4E0-6F8CD5C0D101}">
      <dgm:prSet/>
      <dgm:spPr/>
      <dgm:t>
        <a:bodyPr/>
        <a:lstStyle/>
        <a:p>
          <a:endParaRPr lang="en-US"/>
        </a:p>
      </dgm:t>
    </dgm:pt>
    <dgm:pt modelId="{53CB30F7-F76E-402A-82C6-50F393DC0024}" type="pres">
      <dgm:prSet presAssocID="{455E3113-917D-41D1-AB24-0B1CDB26A578}" presName="linear" presStyleCnt="0">
        <dgm:presLayoutVars>
          <dgm:animLvl val="lvl"/>
          <dgm:resizeHandles val="exact"/>
        </dgm:presLayoutVars>
      </dgm:prSet>
      <dgm:spPr/>
    </dgm:pt>
    <dgm:pt modelId="{A8ED4345-1EE9-4EB3-929C-6C2BEDE2EE19}" type="pres">
      <dgm:prSet presAssocID="{F8C47E49-1B68-4042-9FA2-EE02C99F8FED}" presName="parentText" presStyleLbl="node1" presStyleIdx="0" presStyleCnt="3">
        <dgm:presLayoutVars>
          <dgm:chMax val="0"/>
          <dgm:bulletEnabled val="1"/>
        </dgm:presLayoutVars>
      </dgm:prSet>
      <dgm:spPr/>
    </dgm:pt>
    <dgm:pt modelId="{8E0A2C3A-934E-4586-93FD-5605EBEFF700}" type="pres">
      <dgm:prSet presAssocID="{D0BFDAFC-1F54-40CE-B70D-6DBF94BBC437}" presName="spacer" presStyleCnt="0"/>
      <dgm:spPr/>
    </dgm:pt>
    <dgm:pt modelId="{02131A5F-1689-4C94-977E-6F1591D2508F}" type="pres">
      <dgm:prSet presAssocID="{2F07D8D4-CAE5-4701-AB66-2288781DCC94}" presName="parentText" presStyleLbl="node1" presStyleIdx="1" presStyleCnt="3">
        <dgm:presLayoutVars>
          <dgm:chMax val="0"/>
          <dgm:bulletEnabled val="1"/>
        </dgm:presLayoutVars>
      </dgm:prSet>
      <dgm:spPr/>
    </dgm:pt>
    <dgm:pt modelId="{857E1771-E46A-4800-906F-062AD0BB163D}" type="pres">
      <dgm:prSet presAssocID="{5E34D275-72ED-4CDB-94EE-58FDD2DEF8D8}" presName="spacer" presStyleCnt="0"/>
      <dgm:spPr/>
    </dgm:pt>
    <dgm:pt modelId="{43A4BC42-D524-41F7-8794-881B6EB573F0}" type="pres">
      <dgm:prSet presAssocID="{670E2253-463A-4455-8D5A-4B604F1EFBA9}" presName="parentText" presStyleLbl="node1" presStyleIdx="2" presStyleCnt="3">
        <dgm:presLayoutVars>
          <dgm:chMax val="0"/>
          <dgm:bulletEnabled val="1"/>
        </dgm:presLayoutVars>
      </dgm:prSet>
      <dgm:spPr/>
    </dgm:pt>
  </dgm:ptLst>
  <dgm:cxnLst>
    <dgm:cxn modelId="{4AEB842E-FBA8-45D4-B861-05AC44D3E0F9}" type="presOf" srcId="{455E3113-917D-41D1-AB24-0B1CDB26A578}" destId="{53CB30F7-F76E-402A-82C6-50F393DC0024}" srcOrd="0" destOrd="0" presId="urn:microsoft.com/office/officeart/2005/8/layout/vList2"/>
    <dgm:cxn modelId="{E741FE46-41D6-4F13-A16C-7322E12F042F}" srcId="{455E3113-917D-41D1-AB24-0B1CDB26A578}" destId="{2F07D8D4-CAE5-4701-AB66-2288781DCC94}" srcOrd="1" destOrd="0" parTransId="{D7B1EADB-7979-4002-96D7-01F1F50F32A5}" sibTransId="{5E34D275-72ED-4CDB-94EE-58FDD2DEF8D8}"/>
    <dgm:cxn modelId="{E491AF47-E20A-4E5A-A943-83320F9680BF}" srcId="{455E3113-917D-41D1-AB24-0B1CDB26A578}" destId="{F8C47E49-1B68-4042-9FA2-EE02C99F8FED}" srcOrd="0" destOrd="0" parTransId="{40C631B3-B861-47A3-A7EF-FA3C9770DAE2}" sibTransId="{D0BFDAFC-1F54-40CE-B70D-6DBF94BBC437}"/>
    <dgm:cxn modelId="{9B603689-0529-49AA-A13A-3F665F5642FD}" type="presOf" srcId="{2F07D8D4-CAE5-4701-AB66-2288781DCC94}" destId="{02131A5F-1689-4C94-977E-6F1591D2508F}" srcOrd="0" destOrd="0" presId="urn:microsoft.com/office/officeart/2005/8/layout/vList2"/>
    <dgm:cxn modelId="{E6EA12C7-DA3C-489E-926C-EECE5F52B5CC}" type="presOf" srcId="{F8C47E49-1B68-4042-9FA2-EE02C99F8FED}" destId="{A8ED4345-1EE9-4EB3-929C-6C2BEDE2EE19}" srcOrd="0" destOrd="0" presId="urn:microsoft.com/office/officeart/2005/8/layout/vList2"/>
    <dgm:cxn modelId="{62E66BFA-5C50-4171-85E0-4BCBE76EB3B8}" type="presOf" srcId="{670E2253-463A-4455-8D5A-4B604F1EFBA9}" destId="{43A4BC42-D524-41F7-8794-881B6EB573F0}" srcOrd="0" destOrd="0" presId="urn:microsoft.com/office/officeart/2005/8/layout/vList2"/>
    <dgm:cxn modelId="{847E5EFD-DBFC-400B-A4E0-6F8CD5C0D101}" srcId="{455E3113-917D-41D1-AB24-0B1CDB26A578}" destId="{670E2253-463A-4455-8D5A-4B604F1EFBA9}" srcOrd="2" destOrd="0" parTransId="{E40CD05B-87D5-4780-94FC-6548CA9CE4EE}" sibTransId="{FB4E2CB6-466C-4E8A-9DC2-490A98130B0A}"/>
    <dgm:cxn modelId="{48C6D4E1-AEDD-4BE3-A202-F27926CF5557}" type="presParOf" srcId="{53CB30F7-F76E-402A-82C6-50F393DC0024}" destId="{A8ED4345-1EE9-4EB3-929C-6C2BEDE2EE19}" srcOrd="0" destOrd="0" presId="urn:microsoft.com/office/officeart/2005/8/layout/vList2"/>
    <dgm:cxn modelId="{433544AA-424F-4586-B81D-B6A083DA8734}" type="presParOf" srcId="{53CB30F7-F76E-402A-82C6-50F393DC0024}" destId="{8E0A2C3A-934E-4586-93FD-5605EBEFF700}" srcOrd="1" destOrd="0" presId="urn:microsoft.com/office/officeart/2005/8/layout/vList2"/>
    <dgm:cxn modelId="{0DC8AA11-9536-4244-BA66-7B2355C2F144}" type="presParOf" srcId="{53CB30F7-F76E-402A-82C6-50F393DC0024}" destId="{02131A5F-1689-4C94-977E-6F1591D2508F}" srcOrd="2" destOrd="0" presId="urn:microsoft.com/office/officeart/2005/8/layout/vList2"/>
    <dgm:cxn modelId="{DF1A99D4-84BF-42C1-908D-260FA377092E}" type="presParOf" srcId="{53CB30F7-F76E-402A-82C6-50F393DC0024}" destId="{857E1771-E46A-4800-906F-062AD0BB163D}" srcOrd="3" destOrd="0" presId="urn:microsoft.com/office/officeart/2005/8/layout/vList2"/>
    <dgm:cxn modelId="{EF4A3EF0-F1F7-4F1E-A6CE-89E4D5590A6B}" type="presParOf" srcId="{53CB30F7-F76E-402A-82C6-50F393DC0024}" destId="{43A4BC42-D524-41F7-8794-881B6EB573F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DABDA4-D5EC-443C-9E83-C2372827DDC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7F1BF66-FD51-43F9-86C0-49CFF8639F92}">
      <dgm:prSet/>
      <dgm:spPr/>
      <dgm:t>
        <a:bodyPr/>
        <a:lstStyle/>
        <a:p>
          <a:r>
            <a:rPr lang="en-US"/>
            <a:t>This dataset contains nearby venues of Brooklyn within 500m radius.</a:t>
          </a:r>
        </a:p>
      </dgm:t>
    </dgm:pt>
    <dgm:pt modelId="{89569888-8895-4A02-92C1-BB095E43876C}" type="parTrans" cxnId="{ACA8C1C7-7E7F-4A44-9A51-B1A8ACC3C409}">
      <dgm:prSet/>
      <dgm:spPr/>
      <dgm:t>
        <a:bodyPr/>
        <a:lstStyle/>
        <a:p>
          <a:endParaRPr lang="en-US"/>
        </a:p>
      </dgm:t>
    </dgm:pt>
    <dgm:pt modelId="{E7FF8369-64F8-4F2E-8F30-FC8249DBEC57}" type="sibTrans" cxnId="{ACA8C1C7-7E7F-4A44-9A51-B1A8ACC3C409}">
      <dgm:prSet/>
      <dgm:spPr/>
      <dgm:t>
        <a:bodyPr/>
        <a:lstStyle/>
        <a:p>
          <a:endParaRPr lang="en-US"/>
        </a:p>
      </dgm:t>
    </dgm:pt>
    <dgm:pt modelId="{5FCB8518-3F6E-4A05-961C-5CCCE1F3C8E0}">
      <dgm:prSet/>
      <dgm:spPr/>
      <dgm:t>
        <a:bodyPr/>
        <a:lstStyle/>
        <a:p>
          <a:r>
            <a:rPr lang="en-US" b="1"/>
            <a:t>Source: </a:t>
          </a:r>
          <a:r>
            <a:rPr lang="en-US"/>
            <a:t>Foursquare</a:t>
          </a:r>
        </a:p>
      </dgm:t>
    </dgm:pt>
    <dgm:pt modelId="{44C9E357-AF00-4C34-9C18-5FFB7A45BB2E}" type="parTrans" cxnId="{18DCC4A3-4707-4AF3-9C7A-58FE1D9A96FD}">
      <dgm:prSet/>
      <dgm:spPr/>
      <dgm:t>
        <a:bodyPr/>
        <a:lstStyle/>
        <a:p>
          <a:endParaRPr lang="en-US"/>
        </a:p>
      </dgm:t>
    </dgm:pt>
    <dgm:pt modelId="{583FBF94-FA05-4BE4-BD72-06D56A072028}" type="sibTrans" cxnId="{18DCC4A3-4707-4AF3-9C7A-58FE1D9A96FD}">
      <dgm:prSet/>
      <dgm:spPr/>
      <dgm:t>
        <a:bodyPr/>
        <a:lstStyle/>
        <a:p>
          <a:endParaRPr lang="en-US"/>
        </a:p>
      </dgm:t>
    </dgm:pt>
    <dgm:pt modelId="{FA7AD173-C451-49B3-88B1-74E19B29D24F}">
      <dgm:prSet/>
      <dgm:spPr/>
      <dgm:t>
        <a:bodyPr/>
        <a:lstStyle/>
        <a:p>
          <a:r>
            <a:rPr lang="en-US" b="1"/>
            <a:t>Details: </a:t>
          </a:r>
          <a:r>
            <a:rPr lang="en-US"/>
            <a:t>This dataset contains data that will be used to get information about Venues in Neighbourhoods of Brooklyn along with their IDs, latitudes and longitudes. This dataset contains total 288 unique categories of venues. </a:t>
          </a:r>
        </a:p>
      </dgm:t>
    </dgm:pt>
    <dgm:pt modelId="{6D2AD56F-73DF-4AB8-B3EC-75EE16EE3574}" type="parTrans" cxnId="{6103EF7E-3227-49E9-87A0-469CDA9E88D1}">
      <dgm:prSet/>
      <dgm:spPr/>
      <dgm:t>
        <a:bodyPr/>
        <a:lstStyle/>
        <a:p>
          <a:endParaRPr lang="en-US"/>
        </a:p>
      </dgm:t>
    </dgm:pt>
    <dgm:pt modelId="{EE724E79-D697-42F9-83D4-EDDEC51EDE3A}" type="sibTrans" cxnId="{6103EF7E-3227-49E9-87A0-469CDA9E88D1}">
      <dgm:prSet/>
      <dgm:spPr/>
      <dgm:t>
        <a:bodyPr/>
        <a:lstStyle/>
        <a:p>
          <a:endParaRPr lang="en-US"/>
        </a:p>
      </dgm:t>
    </dgm:pt>
    <dgm:pt modelId="{8A63D8F0-0667-44DA-B57F-A1423B84C9D2}" type="pres">
      <dgm:prSet presAssocID="{03DABDA4-D5EC-443C-9E83-C2372827DDC2}" presName="root" presStyleCnt="0">
        <dgm:presLayoutVars>
          <dgm:dir/>
          <dgm:resizeHandles val="exact"/>
        </dgm:presLayoutVars>
      </dgm:prSet>
      <dgm:spPr/>
    </dgm:pt>
    <dgm:pt modelId="{1EE854C2-17BB-4366-870C-21648C220D51}" type="pres">
      <dgm:prSet presAssocID="{D7F1BF66-FD51-43F9-86C0-49CFF8639F92}" presName="compNode" presStyleCnt="0"/>
      <dgm:spPr/>
    </dgm:pt>
    <dgm:pt modelId="{FB896E08-F370-400A-98E5-13862948E994}" type="pres">
      <dgm:prSet presAssocID="{D7F1BF66-FD51-43F9-86C0-49CFF8639F92}" presName="bgRect" presStyleLbl="bgShp" presStyleIdx="0" presStyleCnt="3"/>
      <dgm:spPr/>
    </dgm:pt>
    <dgm:pt modelId="{8BA8413A-C773-45BA-BAF4-3C5F8322033A}" type="pres">
      <dgm:prSet presAssocID="{D7F1BF66-FD51-43F9-86C0-49CFF8639F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1763B0B5-B706-428F-8F11-6E596B362665}" type="pres">
      <dgm:prSet presAssocID="{D7F1BF66-FD51-43F9-86C0-49CFF8639F92}" presName="spaceRect" presStyleCnt="0"/>
      <dgm:spPr/>
    </dgm:pt>
    <dgm:pt modelId="{F8959C8C-9075-4A17-B00B-E1288D270B0E}" type="pres">
      <dgm:prSet presAssocID="{D7F1BF66-FD51-43F9-86C0-49CFF8639F92}" presName="parTx" presStyleLbl="revTx" presStyleIdx="0" presStyleCnt="3">
        <dgm:presLayoutVars>
          <dgm:chMax val="0"/>
          <dgm:chPref val="0"/>
        </dgm:presLayoutVars>
      </dgm:prSet>
      <dgm:spPr/>
    </dgm:pt>
    <dgm:pt modelId="{EC0CFA96-B306-4BB8-94D6-FBEFA57C50A9}" type="pres">
      <dgm:prSet presAssocID="{E7FF8369-64F8-4F2E-8F30-FC8249DBEC57}" presName="sibTrans" presStyleCnt="0"/>
      <dgm:spPr/>
    </dgm:pt>
    <dgm:pt modelId="{C1A01531-E1C0-4D20-B95A-8B648E7C6414}" type="pres">
      <dgm:prSet presAssocID="{5FCB8518-3F6E-4A05-961C-5CCCE1F3C8E0}" presName="compNode" presStyleCnt="0"/>
      <dgm:spPr/>
    </dgm:pt>
    <dgm:pt modelId="{DA946D47-3534-4E48-A08D-5D8415680B78}" type="pres">
      <dgm:prSet presAssocID="{5FCB8518-3F6E-4A05-961C-5CCCE1F3C8E0}" presName="bgRect" presStyleLbl="bgShp" presStyleIdx="1" presStyleCnt="3"/>
      <dgm:spPr/>
    </dgm:pt>
    <dgm:pt modelId="{BB2007CF-7C5E-4889-BEAF-0E8519CF00D1}" type="pres">
      <dgm:prSet presAssocID="{5FCB8518-3F6E-4A05-961C-5CCCE1F3C8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nabata Tree"/>
        </a:ext>
      </dgm:extLst>
    </dgm:pt>
    <dgm:pt modelId="{9128786A-56B4-43A4-99F7-1E65745C5E33}" type="pres">
      <dgm:prSet presAssocID="{5FCB8518-3F6E-4A05-961C-5CCCE1F3C8E0}" presName="spaceRect" presStyleCnt="0"/>
      <dgm:spPr/>
    </dgm:pt>
    <dgm:pt modelId="{74128E5B-495F-4509-A358-3FEEEB5BBD6E}" type="pres">
      <dgm:prSet presAssocID="{5FCB8518-3F6E-4A05-961C-5CCCE1F3C8E0}" presName="parTx" presStyleLbl="revTx" presStyleIdx="1" presStyleCnt="3">
        <dgm:presLayoutVars>
          <dgm:chMax val="0"/>
          <dgm:chPref val="0"/>
        </dgm:presLayoutVars>
      </dgm:prSet>
      <dgm:spPr/>
    </dgm:pt>
    <dgm:pt modelId="{29509AFD-3F78-4F32-87DF-9C5404F5101F}" type="pres">
      <dgm:prSet presAssocID="{583FBF94-FA05-4BE4-BD72-06D56A072028}" presName="sibTrans" presStyleCnt="0"/>
      <dgm:spPr/>
    </dgm:pt>
    <dgm:pt modelId="{3E85220A-0E66-4116-BE01-102591FC5F65}" type="pres">
      <dgm:prSet presAssocID="{FA7AD173-C451-49B3-88B1-74E19B29D24F}" presName="compNode" presStyleCnt="0"/>
      <dgm:spPr/>
    </dgm:pt>
    <dgm:pt modelId="{BDD2F1E3-75E2-4F24-8A61-32DD2F8B0771}" type="pres">
      <dgm:prSet presAssocID="{FA7AD173-C451-49B3-88B1-74E19B29D24F}" presName="bgRect" presStyleLbl="bgShp" presStyleIdx="2" presStyleCnt="3"/>
      <dgm:spPr/>
    </dgm:pt>
    <dgm:pt modelId="{56F3EED3-DDD5-4235-8F97-02A5C2EEBA74}" type="pres">
      <dgm:prSet presAssocID="{FA7AD173-C451-49B3-88B1-74E19B29D2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85B1708F-660F-460F-8D27-BADB8F32A629}" type="pres">
      <dgm:prSet presAssocID="{FA7AD173-C451-49B3-88B1-74E19B29D24F}" presName="spaceRect" presStyleCnt="0"/>
      <dgm:spPr/>
    </dgm:pt>
    <dgm:pt modelId="{8DF2D849-FE4E-4F59-BBF5-2FD29987D455}" type="pres">
      <dgm:prSet presAssocID="{FA7AD173-C451-49B3-88B1-74E19B29D24F}" presName="parTx" presStyleLbl="revTx" presStyleIdx="2" presStyleCnt="3">
        <dgm:presLayoutVars>
          <dgm:chMax val="0"/>
          <dgm:chPref val="0"/>
        </dgm:presLayoutVars>
      </dgm:prSet>
      <dgm:spPr/>
    </dgm:pt>
  </dgm:ptLst>
  <dgm:cxnLst>
    <dgm:cxn modelId="{4600C222-6360-43DF-B0C9-3480B3C2824E}" type="presOf" srcId="{03DABDA4-D5EC-443C-9E83-C2372827DDC2}" destId="{8A63D8F0-0667-44DA-B57F-A1423B84C9D2}" srcOrd="0" destOrd="0" presId="urn:microsoft.com/office/officeart/2018/2/layout/IconVerticalSolidList"/>
    <dgm:cxn modelId="{6103EF7E-3227-49E9-87A0-469CDA9E88D1}" srcId="{03DABDA4-D5EC-443C-9E83-C2372827DDC2}" destId="{FA7AD173-C451-49B3-88B1-74E19B29D24F}" srcOrd="2" destOrd="0" parTransId="{6D2AD56F-73DF-4AB8-B3EC-75EE16EE3574}" sibTransId="{EE724E79-D697-42F9-83D4-EDDEC51EDE3A}"/>
    <dgm:cxn modelId="{2F101E81-16B3-4339-9A39-86531EDA1A29}" type="presOf" srcId="{D7F1BF66-FD51-43F9-86C0-49CFF8639F92}" destId="{F8959C8C-9075-4A17-B00B-E1288D270B0E}" srcOrd="0" destOrd="0" presId="urn:microsoft.com/office/officeart/2018/2/layout/IconVerticalSolidList"/>
    <dgm:cxn modelId="{18DCC4A3-4707-4AF3-9C7A-58FE1D9A96FD}" srcId="{03DABDA4-D5EC-443C-9E83-C2372827DDC2}" destId="{5FCB8518-3F6E-4A05-961C-5CCCE1F3C8E0}" srcOrd="1" destOrd="0" parTransId="{44C9E357-AF00-4C34-9C18-5FFB7A45BB2E}" sibTransId="{583FBF94-FA05-4BE4-BD72-06D56A072028}"/>
    <dgm:cxn modelId="{4DE50EA4-B08F-49E1-B601-5CBDF89A781E}" type="presOf" srcId="{FA7AD173-C451-49B3-88B1-74E19B29D24F}" destId="{8DF2D849-FE4E-4F59-BBF5-2FD29987D455}" srcOrd="0" destOrd="0" presId="urn:microsoft.com/office/officeart/2018/2/layout/IconVerticalSolidList"/>
    <dgm:cxn modelId="{ACA8C1C7-7E7F-4A44-9A51-B1A8ACC3C409}" srcId="{03DABDA4-D5EC-443C-9E83-C2372827DDC2}" destId="{D7F1BF66-FD51-43F9-86C0-49CFF8639F92}" srcOrd="0" destOrd="0" parTransId="{89569888-8895-4A02-92C1-BB095E43876C}" sibTransId="{E7FF8369-64F8-4F2E-8F30-FC8249DBEC57}"/>
    <dgm:cxn modelId="{D27420E9-E17A-4B0D-B381-3B142186D132}" type="presOf" srcId="{5FCB8518-3F6E-4A05-961C-5CCCE1F3C8E0}" destId="{74128E5B-495F-4509-A358-3FEEEB5BBD6E}" srcOrd="0" destOrd="0" presId="urn:microsoft.com/office/officeart/2018/2/layout/IconVerticalSolidList"/>
    <dgm:cxn modelId="{34D41390-AFCF-48A0-87FC-B2A801553C36}" type="presParOf" srcId="{8A63D8F0-0667-44DA-B57F-A1423B84C9D2}" destId="{1EE854C2-17BB-4366-870C-21648C220D51}" srcOrd="0" destOrd="0" presId="urn:microsoft.com/office/officeart/2018/2/layout/IconVerticalSolidList"/>
    <dgm:cxn modelId="{ADF1AA78-4C21-4E97-9B62-70F6CBAA6DEC}" type="presParOf" srcId="{1EE854C2-17BB-4366-870C-21648C220D51}" destId="{FB896E08-F370-400A-98E5-13862948E994}" srcOrd="0" destOrd="0" presId="urn:microsoft.com/office/officeart/2018/2/layout/IconVerticalSolidList"/>
    <dgm:cxn modelId="{A47899B1-3E19-4BEF-B40B-469436A32605}" type="presParOf" srcId="{1EE854C2-17BB-4366-870C-21648C220D51}" destId="{8BA8413A-C773-45BA-BAF4-3C5F8322033A}" srcOrd="1" destOrd="0" presId="urn:microsoft.com/office/officeart/2018/2/layout/IconVerticalSolidList"/>
    <dgm:cxn modelId="{B846A624-0F69-4DE6-BD82-334F82C396EE}" type="presParOf" srcId="{1EE854C2-17BB-4366-870C-21648C220D51}" destId="{1763B0B5-B706-428F-8F11-6E596B362665}" srcOrd="2" destOrd="0" presId="urn:microsoft.com/office/officeart/2018/2/layout/IconVerticalSolidList"/>
    <dgm:cxn modelId="{0DDD27BA-F1E0-440D-93D2-73738A768619}" type="presParOf" srcId="{1EE854C2-17BB-4366-870C-21648C220D51}" destId="{F8959C8C-9075-4A17-B00B-E1288D270B0E}" srcOrd="3" destOrd="0" presId="urn:microsoft.com/office/officeart/2018/2/layout/IconVerticalSolidList"/>
    <dgm:cxn modelId="{78255811-9BA1-4A51-9ACB-9F33B46EE753}" type="presParOf" srcId="{8A63D8F0-0667-44DA-B57F-A1423B84C9D2}" destId="{EC0CFA96-B306-4BB8-94D6-FBEFA57C50A9}" srcOrd="1" destOrd="0" presId="urn:microsoft.com/office/officeart/2018/2/layout/IconVerticalSolidList"/>
    <dgm:cxn modelId="{C71EB8E7-E8F4-4BE8-BC72-906427DF2D4D}" type="presParOf" srcId="{8A63D8F0-0667-44DA-B57F-A1423B84C9D2}" destId="{C1A01531-E1C0-4D20-B95A-8B648E7C6414}" srcOrd="2" destOrd="0" presId="urn:microsoft.com/office/officeart/2018/2/layout/IconVerticalSolidList"/>
    <dgm:cxn modelId="{D9362284-612F-408C-A798-73FAD7F0933E}" type="presParOf" srcId="{C1A01531-E1C0-4D20-B95A-8B648E7C6414}" destId="{DA946D47-3534-4E48-A08D-5D8415680B78}" srcOrd="0" destOrd="0" presId="urn:microsoft.com/office/officeart/2018/2/layout/IconVerticalSolidList"/>
    <dgm:cxn modelId="{DF67675A-D9AA-4458-893E-9E3D60A48873}" type="presParOf" srcId="{C1A01531-E1C0-4D20-B95A-8B648E7C6414}" destId="{BB2007CF-7C5E-4889-BEAF-0E8519CF00D1}" srcOrd="1" destOrd="0" presId="urn:microsoft.com/office/officeart/2018/2/layout/IconVerticalSolidList"/>
    <dgm:cxn modelId="{7731AFF4-3210-463D-A599-D189C524C4C9}" type="presParOf" srcId="{C1A01531-E1C0-4D20-B95A-8B648E7C6414}" destId="{9128786A-56B4-43A4-99F7-1E65745C5E33}" srcOrd="2" destOrd="0" presId="urn:microsoft.com/office/officeart/2018/2/layout/IconVerticalSolidList"/>
    <dgm:cxn modelId="{B5211233-55F3-48D3-ACAF-B56286E0E7C6}" type="presParOf" srcId="{C1A01531-E1C0-4D20-B95A-8B648E7C6414}" destId="{74128E5B-495F-4509-A358-3FEEEB5BBD6E}" srcOrd="3" destOrd="0" presId="urn:microsoft.com/office/officeart/2018/2/layout/IconVerticalSolidList"/>
    <dgm:cxn modelId="{7704F169-5148-454B-9A0D-9E0BFC20EAE6}" type="presParOf" srcId="{8A63D8F0-0667-44DA-B57F-A1423B84C9D2}" destId="{29509AFD-3F78-4F32-87DF-9C5404F5101F}" srcOrd="3" destOrd="0" presId="urn:microsoft.com/office/officeart/2018/2/layout/IconVerticalSolidList"/>
    <dgm:cxn modelId="{367C9187-FC9F-494E-A113-B06B1514519B}" type="presParOf" srcId="{8A63D8F0-0667-44DA-B57F-A1423B84C9D2}" destId="{3E85220A-0E66-4116-BE01-102591FC5F65}" srcOrd="4" destOrd="0" presId="urn:microsoft.com/office/officeart/2018/2/layout/IconVerticalSolidList"/>
    <dgm:cxn modelId="{3F0A9852-F717-4FB1-90CB-DAE680B4D22B}" type="presParOf" srcId="{3E85220A-0E66-4116-BE01-102591FC5F65}" destId="{BDD2F1E3-75E2-4F24-8A61-32DD2F8B0771}" srcOrd="0" destOrd="0" presId="urn:microsoft.com/office/officeart/2018/2/layout/IconVerticalSolidList"/>
    <dgm:cxn modelId="{CBD713E6-2079-4ACC-974B-B944222EA62C}" type="presParOf" srcId="{3E85220A-0E66-4116-BE01-102591FC5F65}" destId="{56F3EED3-DDD5-4235-8F97-02A5C2EEBA74}" srcOrd="1" destOrd="0" presId="urn:microsoft.com/office/officeart/2018/2/layout/IconVerticalSolidList"/>
    <dgm:cxn modelId="{1E919F08-555D-4CA3-ADFB-D78A53B83BCD}" type="presParOf" srcId="{3E85220A-0E66-4116-BE01-102591FC5F65}" destId="{85B1708F-660F-460F-8D27-BADB8F32A629}" srcOrd="2" destOrd="0" presId="urn:microsoft.com/office/officeart/2018/2/layout/IconVerticalSolidList"/>
    <dgm:cxn modelId="{67D70836-AF68-41C4-9B99-B7EE3C4D6042}" type="presParOf" srcId="{3E85220A-0E66-4116-BE01-102591FC5F65}" destId="{8DF2D849-FE4E-4F59-BBF5-2FD29987D4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5158F3-13C7-46A2-AE7B-E415214E7D3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81B9EF-D7F5-40C0-B691-51EFCA4223C9}">
      <dgm:prSet/>
      <dgm:spPr/>
      <dgm:t>
        <a:bodyPr/>
        <a:lstStyle/>
        <a:p>
          <a:r>
            <a:rPr lang="en-US"/>
            <a:t>This dataset contains data for Indian Restaurants in Neighbourhoods of Brooklyn. </a:t>
          </a:r>
        </a:p>
      </dgm:t>
    </dgm:pt>
    <dgm:pt modelId="{755D8CDB-7DDB-416A-8FA7-F8737DA8B0F6}" type="parTrans" cxnId="{037F8A57-6808-4E33-AFAA-EDD41CAECEAD}">
      <dgm:prSet/>
      <dgm:spPr/>
      <dgm:t>
        <a:bodyPr/>
        <a:lstStyle/>
        <a:p>
          <a:endParaRPr lang="en-US"/>
        </a:p>
      </dgm:t>
    </dgm:pt>
    <dgm:pt modelId="{0B3B4CD5-B907-482D-8817-8B181E1541F6}" type="sibTrans" cxnId="{037F8A57-6808-4E33-AFAA-EDD41CAECEAD}">
      <dgm:prSet/>
      <dgm:spPr/>
      <dgm:t>
        <a:bodyPr/>
        <a:lstStyle/>
        <a:p>
          <a:endParaRPr lang="en-US"/>
        </a:p>
      </dgm:t>
    </dgm:pt>
    <dgm:pt modelId="{D840E834-1B9F-481C-9ED8-311F9700FCDB}">
      <dgm:prSet/>
      <dgm:spPr/>
      <dgm:t>
        <a:bodyPr/>
        <a:lstStyle/>
        <a:p>
          <a:r>
            <a:rPr lang="en-US"/>
            <a:t>Source: Foursquare </a:t>
          </a:r>
        </a:p>
      </dgm:t>
    </dgm:pt>
    <dgm:pt modelId="{3BEC1CB4-38C2-4146-B07B-2594764977F2}" type="parTrans" cxnId="{0C809ED7-259B-467D-9F08-F9D996659B13}">
      <dgm:prSet/>
      <dgm:spPr/>
      <dgm:t>
        <a:bodyPr/>
        <a:lstStyle/>
        <a:p>
          <a:endParaRPr lang="en-US"/>
        </a:p>
      </dgm:t>
    </dgm:pt>
    <dgm:pt modelId="{54B0DC74-84CD-4F63-98AD-8D6F927EC3C1}" type="sibTrans" cxnId="{0C809ED7-259B-467D-9F08-F9D996659B13}">
      <dgm:prSet/>
      <dgm:spPr/>
      <dgm:t>
        <a:bodyPr/>
        <a:lstStyle/>
        <a:p>
          <a:endParaRPr lang="en-US"/>
        </a:p>
      </dgm:t>
    </dgm:pt>
    <dgm:pt modelId="{0A32F4C1-B74A-48D1-B731-37F92FE05E28}">
      <dgm:prSet/>
      <dgm:spPr/>
      <dgm:t>
        <a:bodyPr/>
        <a:lstStyle/>
        <a:p>
          <a:r>
            <a:rPr lang="en-US"/>
            <a:t>Details: This dataset contains data that will be used to get information about Likes, Ratings, Tips for the Indian Restaurants for further analysis. </a:t>
          </a:r>
        </a:p>
      </dgm:t>
    </dgm:pt>
    <dgm:pt modelId="{DED0982B-83B6-42E2-90E2-301CA8A0D447}" type="parTrans" cxnId="{D848055B-98FD-43A1-B325-067328C367F8}">
      <dgm:prSet/>
      <dgm:spPr/>
      <dgm:t>
        <a:bodyPr/>
        <a:lstStyle/>
        <a:p>
          <a:endParaRPr lang="en-US"/>
        </a:p>
      </dgm:t>
    </dgm:pt>
    <dgm:pt modelId="{52D7C6AF-1A4B-4EFB-B141-78EA787237F2}" type="sibTrans" cxnId="{D848055B-98FD-43A1-B325-067328C367F8}">
      <dgm:prSet/>
      <dgm:spPr/>
      <dgm:t>
        <a:bodyPr/>
        <a:lstStyle/>
        <a:p>
          <a:endParaRPr lang="en-US"/>
        </a:p>
      </dgm:t>
    </dgm:pt>
    <dgm:pt modelId="{0DACCF62-4B43-40B1-A489-BA92ACC44F93}" type="pres">
      <dgm:prSet presAssocID="{1B5158F3-13C7-46A2-AE7B-E415214E7D34}" presName="root" presStyleCnt="0">
        <dgm:presLayoutVars>
          <dgm:dir/>
          <dgm:resizeHandles val="exact"/>
        </dgm:presLayoutVars>
      </dgm:prSet>
      <dgm:spPr/>
    </dgm:pt>
    <dgm:pt modelId="{7DB5EF39-7A0F-4BD8-826D-A61CD7377DB3}" type="pres">
      <dgm:prSet presAssocID="{EC81B9EF-D7F5-40C0-B691-51EFCA4223C9}" presName="compNode" presStyleCnt="0"/>
      <dgm:spPr/>
    </dgm:pt>
    <dgm:pt modelId="{81755F36-C41E-4B58-800A-A7F27028C647}" type="pres">
      <dgm:prSet presAssocID="{EC81B9EF-D7F5-40C0-B691-51EFCA4223C9}" presName="bgRect" presStyleLbl="bgShp" presStyleIdx="0" presStyleCnt="3"/>
      <dgm:spPr/>
    </dgm:pt>
    <dgm:pt modelId="{DEF1FB52-1AFB-47DC-8BC5-EA423CF650FA}" type="pres">
      <dgm:prSet presAssocID="{EC81B9EF-D7F5-40C0-B691-51EFCA4223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co"/>
        </a:ext>
      </dgm:extLst>
    </dgm:pt>
    <dgm:pt modelId="{A192FF26-271F-4439-BFC1-3E7C5D355B12}" type="pres">
      <dgm:prSet presAssocID="{EC81B9EF-D7F5-40C0-B691-51EFCA4223C9}" presName="spaceRect" presStyleCnt="0"/>
      <dgm:spPr/>
    </dgm:pt>
    <dgm:pt modelId="{E1480180-E4FE-49B6-A2C7-C436B263CE3C}" type="pres">
      <dgm:prSet presAssocID="{EC81B9EF-D7F5-40C0-B691-51EFCA4223C9}" presName="parTx" presStyleLbl="revTx" presStyleIdx="0" presStyleCnt="3">
        <dgm:presLayoutVars>
          <dgm:chMax val="0"/>
          <dgm:chPref val="0"/>
        </dgm:presLayoutVars>
      </dgm:prSet>
      <dgm:spPr/>
    </dgm:pt>
    <dgm:pt modelId="{0FE6FA01-7AE0-4E33-B839-DF35B3A82035}" type="pres">
      <dgm:prSet presAssocID="{0B3B4CD5-B907-482D-8817-8B181E1541F6}" presName="sibTrans" presStyleCnt="0"/>
      <dgm:spPr/>
    </dgm:pt>
    <dgm:pt modelId="{FD577187-2AB9-4190-A6B0-CEEA5DF8E042}" type="pres">
      <dgm:prSet presAssocID="{D840E834-1B9F-481C-9ED8-311F9700FCDB}" presName="compNode" presStyleCnt="0"/>
      <dgm:spPr/>
    </dgm:pt>
    <dgm:pt modelId="{B02463FC-7EE0-4004-9A8B-91165D70FB1D}" type="pres">
      <dgm:prSet presAssocID="{D840E834-1B9F-481C-9ED8-311F9700FCDB}" presName="bgRect" presStyleLbl="bgShp" presStyleIdx="1" presStyleCnt="3"/>
      <dgm:spPr/>
    </dgm:pt>
    <dgm:pt modelId="{58188D28-9A0A-4947-BDDE-4E0E2BF8F0DE}" type="pres">
      <dgm:prSet presAssocID="{D840E834-1B9F-481C-9ED8-311F9700FC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nabata Tree"/>
        </a:ext>
      </dgm:extLst>
    </dgm:pt>
    <dgm:pt modelId="{B8DC3339-738A-4030-A8B4-DA9450DA3849}" type="pres">
      <dgm:prSet presAssocID="{D840E834-1B9F-481C-9ED8-311F9700FCDB}" presName="spaceRect" presStyleCnt="0"/>
      <dgm:spPr/>
    </dgm:pt>
    <dgm:pt modelId="{C78D8B5F-59C9-492B-826B-C490C231FD12}" type="pres">
      <dgm:prSet presAssocID="{D840E834-1B9F-481C-9ED8-311F9700FCDB}" presName="parTx" presStyleLbl="revTx" presStyleIdx="1" presStyleCnt="3">
        <dgm:presLayoutVars>
          <dgm:chMax val="0"/>
          <dgm:chPref val="0"/>
        </dgm:presLayoutVars>
      </dgm:prSet>
      <dgm:spPr/>
    </dgm:pt>
    <dgm:pt modelId="{C2F17FDC-B072-4D06-8AEC-8A8483537E19}" type="pres">
      <dgm:prSet presAssocID="{54B0DC74-84CD-4F63-98AD-8D6F927EC3C1}" presName="sibTrans" presStyleCnt="0"/>
      <dgm:spPr/>
    </dgm:pt>
    <dgm:pt modelId="{3E1B8CFD-D86F-423E-90B4-4E360F23BA3B}" type="pres">
      <dgm:prSet presAssocID="{0A32F4C1-B74A-48D1-B731-37F92FE05E28}" presName="compNode" presStyleCnt="0"/>
      <dgm:spPr/>
    </dgm:pt>
    <dgm:pt modelId="{C4DF96BC-645D-427C-BD23-E9E924655F8E}" type="pres">
      <dgm:prSet presAssocID="{0A32F4C1-B74A-48D1-B731-37F92FE05E28}" presName="bgRect" presStyleLbl="bgShp" presStyleIdx="2" presStyleCnt="3"/>
      <dgm:spPr/>
    </dgm:pt>
    <dgm:pt modelId="{445AFDE1-B2F2-41D8-9872-55B34FF5CBF2}" type="pres">
      <dgm:prSet presAssocID="{0A32F4C1-B74A-48D1-B731-37F92FE05E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53753F8-4C53-49A4-9BC0-F954271F97A0}" type="pres">
      <dgm:prSet presAssocID="{0A32F4C1-B74A-48D1-B731-37F92FE05E28}" presName="spaceRect" presStyleCnt="0"/>
      <dgm:spPr/>
    </dgm:pt>
    <dgm:pt modelId="{C14DAF38-52C6-4678-90DD-6972CE258C0D}" type="pres">
      <dgm:prSet presAssocID="{0A32F4C1-B74A-48D1-B731-37F92FE05E28}" presName="parTx" presStyleLbl="revTx" presStyleIdx="2" presStyleCnt="3">
        <dgm:presLayoutVars>
          <dgm:chMax val="0"/>
          <dgm:chPref val="0"/>
        </dgm:presLayoutVars>
      </dgm:prSet>
      <dgm:spPr/>
    </dgm:pt>
  </dgm:ptLst>
  <dgm:cxnLst>
    <dgm:cxn modelId="{D848055B-98FD-43A1-B325-067328C367F8}" srcId="{1B5158F3-13C7-46A2-AE7B-E415214E7D34}" destId="{0A32F4C1-B74A-48D1-B731-37F92FE05E28}" srcOrd="2" destOrd="0" parTransId="{DED0982B-83B6-42E2-90E2-301CA8A0D447}" sibTransId="{52D7C6AF-1A4B-4EFB-B141-78EA787237F2}"/>
    <dgm:cxn modelId="{D80CD74A-1B82-46C3-87DF-281F91F6890D}" type="presOf" srcId="{EC81B9EF-D7F5-40C0-B691-51EFCA4223C9}" destId="{E1480180-E4FE-49B6-A2C7-C436B263CE3C}" srcOrd="0" destOrd="0" presId="urn:microsoft.com/office/officeart/2018/2/layout/IconVerticalSolidList"/>
    <dgm:cxn modelId="{037F8A57-6808-4E33-AFAA-EDD41CAECEAD}" srcId="{1B5158F3-13C7-46A2-AE7B-E415214E7D34}" destId="{EC81B9EF-D7F5-40C0-B691-51EFCA4223C9}" srcOrd="0" destOrd="0" parTransId="{755D8CDB-7DDB-416A-8FA7-F8737DA8B0F6}" sibTransId="{0B3B4CD5-B907-482D-8817-8B181E1541F6}"/>
    <dgm:cxn modelId="{508EF389-B74B-4BCC-A789-9F1290F455AC}" type="presOf" srcId="{D840E834-1B9F-481C-9ED8-311F9700FCDB}" destId="{C78D8B5F-59C9-492B-826B-C490C231FD12}" srcOrd="0" destOrd="0" presId="urn:microsoft.com/office/officeart/2018/2/layout/IconVerticalSolidList"/>
    <dgm:cxn modelId="{730E218D-8E82-4B13-BA46-49C792D2C4EA}" type="presOf" srcId="{1B5158F3-13C7-46A2-AE7B-E415214E7D34}" destId="{0DACCF62-4B43-40B1-A489-BA92ACC44F93}" srcOrd="0" destOrd="0" presId="urn:microsoft.com/office/officeart/2018/2/layout/IconVerticalSolidList"/>
    <dgm:cxn modelId="{0C809ED7-259B-467D-9F08-F9D996659B13}" srcId="{1B5158F3-13C7-46A2-AE7B-E415214E7D34}" destId="{D840E834-1B9F-481C-9ED8-311F9700FCDB}" srcOrd="1" destOrd="0" parTransId="{3BEC1CB4-38C2-4146-B07B-2594764977F2}" sibTransId="{54B0DC74-84CD-4F63-98AD-8D6F927EC3C1}"/>
    <dgm:cxn modelId="{0D5504FB-6AAE-4DBC-99D8-BC27970D9A06}" type="presOf" srcId="{0A32F4C1-B74A-48D1-B731-37F92FE05E28}" destId="{C14DAF38-52C6-4678-90DD-6972CE258C0D}" srcOrd="0" destOrd="0" presId="urn:microsoft.com/office/officeart/2018/2/layout/IconVerticalSolidList"/>
    <dgm:cxn modelId="{50739123-31EA-4334-93B6-93605E2C41F2}" type="presParOf" srcId="{0DACCF62-4B43-40B1-A489-BA92ACC44F93}" destId="{7DB5EF39-7A0F-4BD8-826D-A61CD7377DB3}" srcOrd="0" destOrd="0" presId="urn:microsoft.com/office/officeart/2018/2/layout/IconVerticalSolidList"/>
    <dgm:cxn modelId="{93D8E5E3-3173-407E-A1FE-B3C6035968AB}" type="presParOf" srcId="{7DB5EF39-7A0F-4BD8-826D-A61CD7377DB3}" destId="{81755F36-C41E-4B58-800A-A7F27028C647}" srcOrd="0" destOrd="0" presId="urn:microsoft.com/office/officeart/2018/2/layout/IconVerticalSolidList"/>
    <dgm:cxn modelId="{A9BFF4C5-1480-41F3-AF2A-8867083820EE}" type="presParOf" srcId="{7DB5EF39-7A0F-4BD8-826D-A61CD7377DB3}" destId="{DEF1FB52-1AFB-47DC-8BC5-EA423CF650FA}" srcOrd="1" destOrd="0" presId="urn:microsoft.com/office/officeart/2018/2/layout/IconVerticalSolidList"/>
    <dgm:cxn modelId="{BBD2B098-F41A-490C-9BE9-AA8D333890D8}" type="presParOf" srcId="{7DB5EF39-7A0F-4BD8-826D-A61CD7377DB3}" destId="{A192FF26-271F-4439-BFC1-3E7C5D355B12}" srcOrd="2" destOrd="0" presId="urn:microsoft.com/office/officeart/2018/2/layout/IconVerticalSolidList"/>
    <dgm:cxn modelId="{037A2759-506E-4C59-92A4-4774080A22D1}" type="presParOf" srcId="{7DB5EF39-7A0F-4BD8-826D-A61CD7377DB3}" destId="{E1480180-E4FE-49B6-A2C7-C436B263CE3C}" srcOrd="3" destOrd="0" presId="urn:microsoft.com/office/officeart/2018/2/layout/IconVerticalSolidList"/>
    <dgm:cxn modelId="{655F8DA3-E159-4916-8036-121FCE2D7332}" type="presParOf" srcId="{0DACCF62-4B43-40B1-A489-BA92ACC44F93}" destId="{0FE6FA01-7AE0-4E33-B839-DF35B3A82035}" srcOrd="1" destOrd="0" presId="urn:microsoft.com/office/officeart/2018/2/layout/IconVerticalSolidList"/>
    <dgm:cxn modelId="{D5C628C4-D99C-438C-8F3D-A624FE3C103C}" type="presParOf" srcId="{0DACCF62-4B43-40B1-A489-BA92ACC44F93}" destId="{FD577187-2AB9-4190-A6B0-CEEA5DF8E042}" srcOrd="2" destOrd="0" presId="urn:microsoft.com/office/officeart/2018/2/layout/IconVerticalSolidList"/>
    <dgm:cxn modelId="{45107145-4E0E-4BF9-B8BB-A527C3252B3E}" type="presParOf" srcId="{FD577187-2AB9-4190-A6B0-CEEA5DF8E042}" destId="{B02463FC-7EE0-4004-9A8B-91165D70FB1D}" srcOrd="0" destOrd="0" presId="urn:microsoft.com/office/officeart/2018/2/layout/IconVerticalSolidList"/>
    <dgm:cxn modelId="{95D96ED3-B579-413E-BAD6-66D968055CCC}" type="presParOf" srcId="{FD577187-2AB9-4190-A6B0-CEEA5DF8E042}" destId="{58188D28-9A0A-4947-BDDE-4E0E2BF8F0DE}" srcOrd="1" destOrd="0" presId="urn:microsoft.com/office/officeart/2018/2/layout/IconVerticalSolidList"/>
    <dgm:cxn modelId="{87AA8B2E-B106-4D27-8991-96EA62C2ACFE}" type="presParOf" srcId="{FD577187-2AB9-4190-A6B0-CEEA5DF8E042}" destId="{B8DC3339-738A-4030-A8B4-DA9450DA3849}" srcOrd="2" destOrd="0" presId="urn:microsoft.com/office/officeart/2018/2/layout/IconVerticalSolidList"/>
    <dgm:cxn modelId="{C8A665ED-FDB0-4772-90B2-DFAD975967FA}" type="presParOf" srcId="{FD577187-2AB9-4190-A6B0-CEEA5DF8E042}" destId="{C78D8B5F-59C9-492B-826B-C490C231FD12}" srcOrd="3" destOrd="0" presId="urn:microsoft.com/office/officeart/2018/2/layout/IconVerticalSolidList"/>
    <dgm:cxn modelId="{5ED1BBA1-5B2B-4B3D-B3B2-C987A78D981C}" type="presParOf" srcId="{0DACCF62-4B43-40B1-A489-BA92ACC44F93}" destId="{C2F17FDC-B072-4D06-8AEC-8A8483537E19}" srcOrd="3" destOrd="0" presId="urn:microsoft.com/office/officeart/2018/2/layout/IconVerticalSolidList"/>
    <dgm:cxn modelId="{783FC023-93B1-4A34-BE6D-5111C130A8B8}" type="presParOf" srcId="{0DACCF62-4B43-40B1-A489-BA92ACC44F93}" destId="{3E1B8CFD-D86F-423E-90B4-4E360F23BA3B}" srcOrd="4" destOrd="0" presId="urn:microsoft.com/office/officeart/2018/2/layout/IconVerticalSolidList"/>
    <dgm:cxn modelId="{92E95DC6-75CB-4F05-A06F-DB5C8885A606}" type="presParOf" srcId="{3E1B8CFD-D86F-423E-90B4-4E360F23BA3B}" destId="{C4DF96BC-645D-427C-BD23-E9E924655F8E}" srcOrd="0" destOrd="0" presId="urn:microsoft.com/office/officeart/2018/2/layout/IconVerticalSolidList"/>
    <dgm:cxn modelId="{2997E647-7EBC-477A-9BE4-59776756A48F}" type="presParOf" srcId="{3E1B8CFD-D86F-423E-90B4-4E360F23BA3B}" destId="{445AFDE1-B2F2-41D8-9872-55B34FF5CBF2}" srcOrd="1" destOrd="0" presId="urn:microsoft.com/office/officeart/2018/2/layout/IconVerticalSolidList"/>
    <dgm:cxn modelId="{BD07CCCB-18FA-496D-A98A-03B1B113425A}" type="presParOf" srcId="{3E1B8CFD-D86F-423E-90B4-4E360F23BA3B}" destId="{D53753F8-4C53-49A4-9BC0-F954271F97A0}" srcOrd="2" destOrd="0" presId="urn:microsoft.com/office/officeart/2018/2/layout/IconVerticalSolidList"/>
    <dgm:cxn modelId="{276E3531-0F24-4ECE-BDB6-819732260D95}" type="presParOf" srcId="{3E1B8CFD-D86F-423E-90B4-4E360F23BA3B}" destId="{C14DAF38-52C6-4678-90DD-6972CE258C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EC2742-8EF8-4563-A991-A9BF6A140A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7D4EBBC-065E-4472-B5EA-D1655459F09D}">
      <dgm:prSet/>
      <dgm:spPr/>
      <dgm:t>
        <a:bodyPr/>
        <a:lstStyle/>
        <a:p>
          <a:r>
            <a:rPr lang="en-US"/>
            <a:t>Anyone who wants to open Restaurant in any Neighbourhood, after observing the rating, likes and types of food (We can understand by name like Dosa, Tikka etc), they can decide what types of Indian Restaurants they will open and which Neighbourhood. </a:t>
          </a:r>
        </a:p>
      </dgm:t>
    </dgm:pt>
    <dgm:pt modelId="{37C1D271-39CA-418F-84B7-4EFE64E013E8}" type="parTrans" cxnId="{C4B3EEDE-B417-4020-9FC4-B443849EC97E}">
      <dgm:prSet/>
      <dgm:spPr/>
      <dgm:t>
        <a:bodyPr/>
        <a:lstStyle/>
        <a:p>
          <a:endParaRPr lang="en-US"/>
        </a:p>
      </dgm:t>
    </dgm:pt>
    <dgm:pt modelId="{3D35B729-F03C-4791-8290-517F92E50B74}" type="sibTrans" cxnId="{C4B3EEDE-B417-4020-9FC4-B443849EC97E}">
      <dgm:prSet/>
      <dgm:spPr/>
      <dgm:t>
        <a:bodyPr/>
        <a:lstStyle/>
        <a:p>
          <a:endParaRPr lang="en-US"/>
        </a:p>
      </dgm:t>
    </dgm:pt>
    <dgm:pt modelId="{BC88E5D4-2F73-46DC-A27D-CB44CEE48583}">
      <dgm:prSet/>
      <dgm:spPr/>
      <dgm:t>
        <a:bodyPr/>
        <a:lstStyle/>
        <a:p>
          <a:r>
            <a:rPr lang="en-US"/>
            <a:t>Now we've found out which neighbourhood has which Indian Restaurants and also about their ratings and likes, but only Indian Restaurants?? These can be one of the Main reasons but not Only reason. Let's find out other amenities nearby. </a:t>
          </a:r>
        </a:p>
      </dgm:t>
    </dgm:pt>
    <dgm:pt modelId="{27F220CE-CF5A-442E-BC7A-7E464B314360}" type="parTrans" cxnId="{EB4151EF-7EF2-4499-9E96-38BB738A95E7}">
      <dgm:prSet/>
      <dgm:spPr/>
      <dgm:t>
        <a:bodyPr/>
        <a:lstStyle/>
        <a:p>
          <a:endParaRPr lang="en-US"/>
        </a:p>
      </dgm:t>
    </dgm:pt>
    <dgm:pt modelId="{9B9F4273-6F6D-4989-B3E5-46E5B8876CDE}" type="sibTrans" cxnId="{EB4151EF-7EF2-4499-9E96-38BB738A95E7}">
      <dgm:prSet/>
      <dgm:spPr/>
      <dgm:t>
        <a:bodyPr/>
        <a:lstStyle/>
        <a:p>
          <a:endParaRPr lang="en-US"/>
        </a:p>
      </dgm:t>
    </dgm:pt>
    <dgm:pt modelId="{44E67C1D-F4D7-4AD9-9976-66AD4FC593F5}">
      <dgm:prSet/>
      <dgm:spPr/>
      <dgm:t>
        <a:bodyPr/>
        <a:lstStyle/>
        <a:p>
          <a:r>
            <a:rPr lang="en-US"/>
            <a:t>Now, I’ll use the Neighbourhoods where all Indian Restaurants are.</a:t>
          </a:r>
        </a:p>
      </dgm:t>
    </dgm:pt>
    <dgm:pt modelId="{7040E64C-C1A8-44FB-98DA-91A4FFC9DCD8}" type="parTrans" cxnId="{E9FDBFCA-AEEC-4EF0-910F-E36F3FEBA338}">
      <dgm:prSet/>
      <dgm:spPr/>
      <dgm:t>
        <a:bodyPr/>
        <a:lstStyle/>
        <a:p>
          <a:endParaRPr lang="en-US"/>
        </a:p>
      </dgm:t>
    </dgm:pt>
    <dgm:pt modelId="{1E3F3016-1C08-456E-8308-EAC7A4FA347A}" type="sibTrans" cxnId="{E9FDBFCA-AEEC-4EF0-910F-E36F3FEBA338}">
      <dgm:prSet/>
      <dgm:spPr/>
      <dgm:t>
        <a:bodyPr/>
        <a:lstStyle/>
        <a:p>
          <a:endParaRPr lang="en-US"/>
        </a:p>
      </dgm:t>
    </dgm:pt>
    <dgm:pt modelId="{616E36F4-EE54-42C5-93D1-7A1254D36027}" type="pres">
      <dgm:prSet presAssocID="{9BEC2742-8EF8-4563-A991-A9BF6A140A1B}" presName="root" presStyleCnt="0">
        <dgm:presLayoutVars>
          <dgm:dir/>
          <dgm:resizeHandles val="exact"/>
        </dgm:presLayoutVars>
      </dgm:prSet>
      <dgm:spPr/>
    </dgm:pt>
    <dgm:pt modelId="{709547C4-446D-451F-BA9B-C71868F312FD}" type="pres">
      <dgm:prSet presAssocID="{47D4EBBC-065E-4472-B5EA-D1655459F09D}" presName="compNode" presStyleCnt="0"/>
      <dgm:spPr/>
    </dgm:pt>
    <dgm:pt modelId="{C80FF7D8-F601-409D-BC33-5E4EA798F68B}" type="pres">
      <dgm:prSet presAssocID="{47D4EBBC-065E-4472-B5EA-D1655459F09D}" presName="bgRect" presStyleLbl="bgShp" presStyleIdx="0" presStyleCnt="3"/>
      <dgm:spPr/>
    </dgm:pt>
    <dgm:pt modelId="{BDE19C09-D7C9-472E-9BCD-56BA842F4191}" type="pres">
      <dgm:prSet presAssocID="{47D4EBBC-065E-4472-B5EA-D1655459F09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iter"/>
        </a:ext>
      </dgm:extLst>
    </dgm:pt>
    <dgm:pt modelId="{F43F8EE6-D969-4816-BB9E-3E413225FFCC}" type="pres">
      <dgm:prSet presAssocID="{47D4EBBC-065E-4472-B5EA-D1655459F09D}" presName="spaceRect" presStyleCnt="0"/>
      <dgm:spPr/>
    </dgm:pt>
    <dgm:pt modelId="{4CD6D909-9BE8-4BD6-838D-0588E5D2BCD4}" type="pres">
      <dgm:prSet presAssocID="{47D4EBBC-065E-4472-B5EA-D1655459F09D}" presName="parTx" presStyleLbl="revTx" presStyleIdx="0" presStyleCnt="3">
        <dgm:presLayoutVars>
          <dgm:chMax val="0"/>
          <dgm:chPref val="0"/>
        </dgm:presLayoutVars>
      </dgm:prSet>
      <dgm:spPr/>
    </dgm:pt>
    <dgm:pt modelId="{A0B96252-25B8-4CBB-AAC8-26AA83486F00}" type="pres">
      <dgm:prSet presAssocID="{3D35B729-F03C-4791-8290-517F92E50B74}" presName="sibTrans" presStyleCnt="0"/>
      <dgm:spPr/>
    </dgm:pt>
    <dgm:pt modelId="{19728D82-E985-41E8-A216-48F7C27BFB9D}" type="pres">
      <dgm:prSet presAssocID="{BC88E5D4-2F73-46DC-A27D-CB44CEE48583}" presName="compNode" presStyleCnt="0"/>
      <dgm:spPr/>
    </dgm:pt>
    <dgm:pt modelId="{3CE30CC3-A0D0-47DE-B926-FE7BC8B9DEB4}" type="pres">
      <dgm:prSet presAssocID="{BC88E5D4-2F73-46DC-A27D-CB44CEE48583}" presName="bgRect" presStyleLbl="bgShp" presStyleIdx="1" presStyleCnt="3"/>
      <dgm:spPr/>
    </dgm:pt>
    <dgm:pt modelId="{5996CB04-E9E0-495D-9F4C-0EC91CBAEC91}" type="pres">
      <dgm:prSet presAssocID="{BC88E5D4-2F73-46DC-A27D-CB44CEE485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0F482AB1-2B5B-481F-80E8-A56527C11661}" type="pres">
      <dgm:prSet presAssocID="{BC88E5D4-2F73-46DC-A27D-CB44CEE48583}" presName="spaceRect" presStyleCnt="0"/>
      <dgm:spPr/>
    </dgm:pt>
    <dgm:pt modelId="{8197AFAE-7324-4841-9644-F5F500E925D4}" type="pres">
      <dgm:prSet presAssocID="{BC88E5D4-2F73-46DC-A27D-CB44CEE48583}" presName="parTx" presStyleLbl="revTx" presStyleIdx="1" presStyleCnt="3">
        <dgm:presLayoutVars>
          <dgm:chMax val="0"/>
          <dgm:chPref val="0"/>
        </dgm:presLayoutVars>
      </dgm:prSet>
      <dgm:spPr/>
    </dgm:pt>
    <dgm:pt modelId="{8E384585-DB50-4E33-9527-2F1809E5A65B}" type="pres">
      <dgm:prSet presAssocID="{9B9F4273-6F6D-4989-B3E5-46E5B8876CDE}" presName="sibTrans" presStyleCnt="0"/>
      <dgm:spPr/>
    </dgm:pt>
    <dgm:pt modelId="{67EFF4E0-CD7E-4487-A759-CD86EAB31DE2}" type="pres">
      <dgm:prSet presAssocID="{44E67C1D-F4D7-4AD9-9976-66AD4FC593F5}" presName="compNode" presStyleCnt="0"/>
      <dgm:spPr/>
    </dgm:pt>
    <dgm:pt modelId="{ABEBD3E6-2717-46DF-8452-4EA4904AEF6C}" type="pres">
      <dgm:prSet presAssocID="{44E67C1D-F4D7-4AD9-9976-66AD4FC593F5}" presName="bgRect" presStyleLbl="bgShp" presStyleIdx="2" presStyleCnt="3"/>
      <dgm:spPr/>
    </dgm:pt>
    <dgm:pt modelId="{435B3A4D-29CF-4F30-A5BB-031383032D0B}" type="pres">
      <dgm:prSet presAssocID="{44E67C1D-F4D7-4AD9-9976-66AD4FC593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co"/>
        </a:ext>
      </dgm:extLst>
    </dgm:pt>
    <dgm:pt modelId="{3C2171B6-3C26-4532-8820-834FC2887CE8}" type="pres">
      <dgm:prSet presAssocID="{44E67C1D-F4D7-4AD9-9976-66AD4FC593F5}" presName="spaceRect" presStyleCnt="0"/>
      <dgm:spPr/>
    </dgm:pt>
    <dgm:pt modelId="{DAA773F9-136C-46F4-A17B-946A7758C00B}" type="pres">
      <dgm:prSet presAssocID="{44E67C1D-F4D7-4AD9-9976-66AD4FC593F5}" presName="parTx" presStyleLbl="revTx" presStyleIdx="2" presStyleCnt="3">
        <dgm:presLayoutVars>
          <dgm:chMax val="0"/>
          <dgm:chPref val="0"/>
        </dgm:presLayoutVars>
      </dgm:prSet>
      <dgm:spPr/>
    </dgm:pt>
  </dgm:ptLst>
  <dgm:cxnLst>
    <dgm:cxn modelId="{AA0BD533-8C68-42F8-A0CA-99B0E83879D7}" type="presOf" srcId="{BC88E5D4-2F73-46DC-A27D-CB44CEE48583}" destId="{8197AFAE-7324-4841-9644-F5F500E925D4}" srcOrd="0" destOrd="0" presId="urn:microsoft.com/office/officeart/2018/2/layout/IconVerticalSolidList"/>
    <dgm:cxn modelId="{2DA58F53-DCBC-4F97-ABFF-C7F17874D869}" type="presOf" srcId="{9BEC2742-8EF8-4563-A991-A9BF6A140A1B}" destId="{616E36F4-EE54-42C5-93D1-7A1254D36027}" srcOrd="0" destOrd="0" presId="urn:microsoft.com/office/officeart/2018/2/layout/IconVerticalSolidList"/>
    <dgm:cxn modelId="{8646F257-A650-4861-B622-AF297E4FA666}" type="presOf" srcId="{44E67C1D-F4D7-4AD9-9976-66AD4FC593F5}" destId="{DAA773F9-136C-46F4-A17B-946A7758C00B}" srcOrd="0" destOrd="0" presId="urn:microsoft.com/office/officeart/2018/2/layout/IconVerticalSolidList"/>
    <dgm:cxn modelId="{E9FDBFCA-AEEC-4EF0-910F-E36F3FEBA338}" srcId="{9BEC2742-8EF8-4563-A991-A9BF6A140A1B}" destId="{44E67C1D-F4D7-4AD9-9976-66AD4FC593F5}" srcOrd="2" destOrd="0" parTransId="{7040E64C-C1A8-44FB-98DA-91A4FFC9DCD8}" sibTransId="{1E3F3016-1C08-456E-8308-EAC7A4FA347A}"/>
    <dgm:cxn modelId="{C4B3EEDE-B417-4020-9FC4-B443849EC97E}" srcId="{9BEC2742-8EF8-4563-A991-A9BF6A140A1B}" destId="{47D4EBBC-065E-4472-B5EA-D1655459F09D}" srcOrd="0" destOrd="0" parTransId="{37C1D271-39CA-418F-84B7-4EFE64E013E8}" sibTransId="{3D35B729-F03C-4791-8290-517F92E50B74}"/>
    <dgm:cxn modelId="{EB4151EF-7EF2-4499-9E96-38BB738A95E7}" srcId="{9BEC2742-8EF8-4563-A991-A9BF6A140A1B}" destId="{BC88E5D4-2F73-46DC-A27D-CB44CEE48583}" srcOrd="1" destOrd="0" parTransId="{27F220CE-CF5A-442E-BC7A-7E464B314360}" sibTransId="{9B9F4273-6F6D-4989-B3E5-46E5B8876CDE}"/>
    <dgm:cxn modelId="{6BB773F1-E84A-4F32-8867-EF9CDFD88B4A}" type="presOf" srcId="{47D4EBBC-065E-4472-B5EA-D1655459F09D}" destId="{4CD6D909-9BE8-4BD6-838D-0588E5D2BCD4}" srcOrd="0" destOrd="0" presId="urn:microsoft.com/office/officeart/2018/2/layout/IconVerticalSolidList"/>
    <dgm:cxn modelId="{E48D1202-F5F9-474D-BB89-76BD827EF26E}" type="presParOf" srcId="{616E36F4-EE54-42C5-93D1-7A1254D36027}" destId="{709547C4-446D-451F-BA9B-C71868F312FD}" srcOrd="0" destOrd="0" presId="urn:microsoft.com/office/officeart/2018/2/layout/IconVerticalSolidList"/>
    <dgm:cxn modelId="{3F136C54-332D-4EF1-9B07-8C73221095C8}" type="presParOf" srcId="{709547C4-446D-451F-BA9B-C71868F312FD}" destId="{C80FF7D8-F601-409D-BC33-5E4EA798F68B}" srcOrd="0" destOrd="0" presId="urn:microsoft.com/office/officeart/2018/2/layout/IconVerticalSolidList"/>
    <dgm:cxn modelId="{C67B4873-5CD9-494A-89CF-FEBEC25538DD}" type="presParOf" srcId="{709547C4-446D-451F-BA9B-C71868F312FD}" destId="{BDE19C09-D7C9-472E-9BCD-56BA842F4191}" srcOrd="1" destOrd="0" presId="urn:microsoft.com/office/officeart/2018/2/layout/IconVerticalSolidList"/>
    <dgm:cxn modelId="{62A88970-7E4B-4ADD-A7A2-4769575E2BAB}" type="presParOf" srcId="{709547C4-446D-451F-BA9B-C71868F312FD}" destId="{F43F8EE6-D969-4816-BB9E-3E413225FFCC}" srcOrd="2" destOrd="0" presId="urn:microsoft.com/office/officeart/2018/2/layout/IconVerticalSolidList"/>
    <dgm:cxn modelId="{C7333546-A093-4CE7-8EF7-044FFF1DEDCD}" type="presParOf" srcId="{709547C4-446D-451F-BA9B-C71868F312FD}" destId="{4CD6D909-9BE8-4BD6-838D-0588E5D2BCD4}" srcOrd="3" destOrd="0" presId="urn:microsoft.com/office/officeart/2018/2/layout/IconVerticalSolidList"/>
    <dgm:cxn modelId="{82725963-8BD3-4A86-A5C8-6D186A3F6D1F}" type="presParOf" srcId="{616E36F4-EE54-42C5-93D1-7A1254D36027}" destId="{A0B96252-25B8-4CBB-AAC8-26AA83486F00}" srcOrd="1" destOrd="0" presId="urn:microsoft.com/office/officeart/2018/2/layout/IconVerticalSolidList"/>
    <dgm:cxn modelId="{08FC6321-E22C-4A92-834D-BD31AC64898F}" type="presParOf" srcId="{616E36F4-EE54-42C5-93D1-7A1254D36027}" destId="{19728D82-E985-41E8-A216-48F7C27BFB9D}" srcOrd="2" destOrd="0" presId="urn:microsoft.com/office/officeart/2018/2/layout/IconVerticalSolidList"/>
    <dgm:cxn modelId="{D30F6DEC-D06B-4EAF-9004-FC6F1B4B66FB}" type="presParOf" srcId="{19728D82-E985-41E8-A216-48F7C27BFB9D}" destId="{3CE30CC3-A0D0-47DE-B926-FE7BC8B9DEB4}" srcOrd="0" destOrd="0" presId="urn:microsoft.com/office/officeart/2018/2/layout/IconVerticalSolidList"/>
    <dgm:cxn modelId="{20E1C9F1-F92A-4BBE-8DB4-8DC2FFDB0212}" type="presParOf" srcId="{19728D82-E985-41E8-A216-48F7C27BFB9D}" destId="{5996CB04-E9E0-495D-9F4C-0EC91CBAEC91}" srcOrd="1" destOrd="0" presId="urn:microsoft.com/office/officeart/2018/2/layout/IconVerticalSolidList"/>
    <dgm:cxn modelId="{A9FADF15-5716-466A-8652-DB8E3B2E5ED4}" type="presParOf" srcId="{19728D82-E985-41E8-A216-48F7C27BFB9D}" destId="{0F482AB1-2B5B-481F-80E8-A56527C11661}" srcOrd="2" destOrd="0" presId="urn:microsoft.com/office/officeart/2018/2/layout/IconVerticalSolidList"/>
    <dgm:cxn modelId="{851A0A32-47E6-4300-987D-36CAECBC84B0}" type="presParOf" srcId="{19728D82-E985-41E8-A216-48F7C27BFB9D}" destId="{8197AFAE-7324-4841-9644-F5F500E925D4}" srcOrd="3" destOrd="0" presId="urn:microsoft.com/office/officeart/2018/2/layout/IconVerticalSolidList"/>
    <dgm:cxn modelId="{5B0EE724-69B3-465E-8694-C5613BB33870}" type="presParOf" srcId="{616E36F4-EE54-42C5-93D1-7A1254D36027}" destId="{8E384585-DB50-4E33-9527-2F1809E5A65B}" srcOrd="3" destOrd="0" presId="urn:microsoft.com/office/officeart/2018/2/layout/IconVerticalSolidList"/>
    <dgm:cxn modelId="{B8B0FB26-BF37-4B63-B966-35A9DB7066A0}" type="presParOf" srcId="{616E36F4-EE54-42C5-93D1-7A1254D36027}" destId="{67EFF4E0-CD7E-4487-A759-CD86EAB31DE2}" srcOrd="4" destOrd="0" presId="urn:microsoft.com/office/officeart/2018/2/layout/IconVerticalSolidList"/>
    <dgm:cxn modelId="{B2BB2B4D-BFB3-4302-BE28-401ADC1C2784}" type="presParOf" srcId="{67EFF4E0-CD7E-4487-A759-CD86EAB31DE2}" destId="{ABEBD3E6-2717-46DF-8452-4EA4904AEF6C}" srcOrd="0" destOrd="0" presId="urn:microsoft.com/office/officeart/2018/2/layout/IconVerticalSolidList"/>
    <dgm:cxn modelId="{DE41DD2C-B300-4879-8560-7B322E2D4B27}" type="presParOf" srcId="{67EFF4E0-CD7E-4487-A759-CD86EAB31DE2}" destId="{435B3A4D-29CF-4F30-A5BB-031383032D0B}" srcOrd="1" destOrd="0" presId="urn:microsoft.com/office/officeart/2018/2/layout/IconVerticalSolidList"/>
    <dgm:cxn modelId="{D74DE242-5582-429D-9261-5A0DB2432E28}" type="presParOf" srcId="{67EFF4E0-CD7E-4487-A759-CD86EAB31DE2}" destId="{3C2171B6-3C26-4532-8820-834FC2887CE8}" srcOrd="2" destOrd="0" presId="urn:microsoft.com/office/officeart/2018/2/layout/IconVerticalSolidList"/>
    <dgm:cxn modelId="{E41A8F6A-01D5-4320-BC6A-60F911AB6BCC}" type="presParOf" srcId="{67EFF4E0-CD7E-4487-A759-CD86EAB31DE2}" destId="{DAA773F9-136C-46F4-A17B-946A7758C0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E767C-2919-483C-8A16-BBC20FAA3F4C}">
      <dsp:nvSpPr>
        <dsp:cNvPr id="0" name=""/>
        <dsp:cNvSpPr/>
      </dsp:nvSpPr>
      <dsp:spPr>
        <a:xfrm>
          <a:off x="0" y="183307"/>
          <a:ext cx="6513603" cy="133866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New York is the most densely populated area in United States.</a:t>
          </a:r>
        </a:p>
      </dsp:txBody>
      <dsp:txXfrm>
        <a:off x="65348" y="248655"/>
        <a:ext cx="6382907" cy="1207966"/>
      </dsp:txXfrm>
    </dsp:sp>
    <dsp:sp modelId="{4DBDD265-15FB-4B10-B9BE-EA4A5484E022}">
      <dsp:nvSpPr>
        <dsp:cNvPr id="0" name=""/>
        <dsp:cNvSpPr/>
      </dsp:nvSpPr>
      <dsp:spPr>
        <a:xfrm>
          <a:off x="0" y="1576690"/>
          <a:ext cx="6513603" cy="1338662"/>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New York City has been described as the cultural, financial and media capital of the world, and exerts a significant impact upon commerce, entertainment, research, technology, education, politics, tourism, art, fashion, and sports.</a:t>
          </a:r>
        </a:p>
      </dsp:txBody>
      <dsp:txXfrm>
        <a:off x="65348" y="1642038"/>
        <a:ext cx="6382907" cy="1207966"/>
      </dsp:txXfrm>
    </dsp:sp>
    <dsp:sp modelId="{99F67926-7E3D-468F-B075-768165627100}">
      <dsp:nvSpPr>
        <dsp:cNvPr id="0" name=""/>
        <dsp:cNvSpPr/>
      </dsp:nvSpPr>
      <dsp:spPr>
        <a:xfrm>
          <a:off x="0" y="2970073"/>
          <a:ext cx="6513603" cy="1338662"/>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New York City is a collection of many neighborhoods scattered among the city’s five boroughs — Manhattan, Brooklyn, the Bronx, Queens, and Staten Island— each exhibiting its own lifestyle.</a:t>
          </a:r>
        </a:p>
      </dsp:txBody>
      <dsp:txXfrm>
        <a:off x="65348" y="3035421"/>
        <a:ext cx="6382907" cy="1207966"/>
      </dsp:txXfrm>
    </dsp:sp>
    <dsp:sp modelId="{A5B57816-1D1B-41B9-BCFD-68CF74FBEAF6}">
      <dsp:nvSpPr>
        <dsp:cNvPr id="0" name=""/>
        <dsp:cNvSpPr/>
      </dsp:nvSpPr>
      <dsp:spPr>
        <a:xfrm>
          <a:off x="0" y="4363455"/>
          <a:ext cx="6513603" cy="133866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With almost 200 languages spoken, 40 percent of the NYC population was born outside of the United States. Conquering New York in one visit is impossible.</a:t>
          </a:r>
        </a:p>
      </dsp:txBody>
      <dsp:txXfrm>
        <a:off x="65348" y="4428803"/>
        <a:ext cx="6382907" cy="1207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0F451-86B4-4EC7-B74B-DFA2FE2B5B2D}">
      <dsp:nvSpPr>
        <dsp:cNvPr id="0" name=""/>
        <dsp:cNvSpPr/>
      </dsp:nvSpPr>
      <dsp:spPr>
        <a:xfrm>
          <a:off x="0" y="430135"/>
          <a:ext cx="6513603" cy="24823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As the culture is diverse in nature, there will be various food items which birth various restaurants like Chinese, Indian, Italian etc. Here, we'll visit "Brooklyn" and look at the Indian Restaurants. </a:t>
          </a:r>
        </a:p>
      </dsp:txBody>
      <dsp:txXfrm>
        <a:off x="121178" y="551313"/>
        <a:ext cx="6271247" cy="2239981"/>
      </dsp:txXfrm>
    </dsp:sp>
    <dsp:sp modelId="{D5940F02-F284-4CEA-B1E6-E6400BA22DE2}">
      <dsp:nvSpPr>
        <dsp:cNvPr id="0" name=""/>
        <dsp:cNvSpPr/>
      </dsp:nvSpPr>
      <dsp:spPr>
        <a:xfrm>
          <a:off x="0" y="2972953"/>
          <a:ext cx="6513603" cy="248233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Some of my colleagues from my company will go to Brooklyn and planning to stay there may be for some months. They wanted to find out where to stay so that they can get all their necessary amenities like - Indian Restaurants (more important), Chinese Restaurants, Gym or Fitness Centre etc. Based on above criterion, where to find the appropriate place for them to stay?</a:t>
          </a:r>
        </a:p>
      </dsp:txBody>
      <dsp:txXfrm>
        <a:off x="121178" y="3094131"/>
        <a:ext cx="6271247" cy="22399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AE746-5C65-428B-B609-006ABFA0F080}">
      <dsp:nvSpPr>
        <dsp:cNvPr id="0" name=""/>
        <dsp:cNvSpPr/>
      </dsp:nvSpPr>
      <dsp:spPr>
        <a:xfrm>
          <a:off x="0" y="43931"/>
          <a:ext cx="6513603" cy="189028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People who wants to visit some place (here Brooklyn) and prefer Indian dishes and also other items like Chinese food, fitness center etc. </a:t>
          </a:r>
        </a:p>
      </dsp:txBody>
      <dsp:txXfrm>
        <a:off x="92276" y="136207"/>
        <a:ext cx="6329051" cy="1705729"/>
      </dsp:txXfrm>
    </dsp:sp>
    <dsp:sp modelId="{39EC22BD-D770-413C-82DC-A4931D4B9CEF}">
      <dsp:nvSpPr>
        <dsp:cNvPr id="0" name=""/>
        <dsp:cNvSpPr/>
      </dsp:nvSpPr>
      <dsp:spPr>
        <a:xfrm>
          <a:off x="0" y="1997572"/>
          <a:ext cx="6513603" cy="189028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It’ll also helpful for the people who want to open Indian Restaurant in    Brooklyn. They’ll able find out about Indian Restaurants there along with their ratings and likes and they can find out about their competitors. </a:t>
          </a:r>
        </a:p>
      </dsp:txBody>
      <dsp:txXfrm>
        <a:off x="92276" y="2089848"/>
        <a:ext cx="6329051" cy="1705729"/>
      </dsp:txXfrm>
    </dsp:sp>
    <dsp:sp modelId="{52186067-5B20-4663-9CFB-64AB62A1E2E5}">
      <dsp:nvSpPr>
        <dsp:cNvPr id="0" name=""/>
        <dsp:cNvSpPr/>
      </dsp:nvSpPr>
      <dsp:spPr>
        <a:xfrm>
          <a:off x="0" y="3951213"/>
          <a:ext cx="6513603" cy="189028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Not only Indian Restaurant, after getting top 10 most common venues, they can choose their own business for a particular neighborhood</a:t>
          </a:r>
        </a:p>
      </dsp:txBody>
      <dsp:txXfrm>
        <a:off x="92276" y="4043489"/>
        <a:ext cx="6329051" cy="17057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D4345-1EE9-4EB3-929C-6C2BEDE2EE19}">
      <dsp:nvSpPr>
        <dsp:cNvPr id="0" name=""/>
        <dsp:cNvSpPr/>
      </dsp:nvSpPr>
      <dsp:spPr>
        <a:xfrm>
          <a:off x="0" y="120051"/>
          <a:ext cx="6513603" cy="18318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This dataset contains data for New York City including its Boroughs, Neighbourhoods along with their latitudes and longitudes. </a:t>
          </a:r>
        </a:p>
      </dsp:txBody>
      <dsp:txXfrm>
        <a:off x="89424" y="209475"/>
        <a:ext cx="6334755" cy="1653006"/>
      </dsp:txXfrm>
    </dsp:sp>
    <dsp:sp modelId="{02131A5F-1689-4C94-977E-6F1591D2508F}">
      <dsp:nvSpPr>
        <dsp:cNvPr id="0" name=""/>
        <dsp:cNvSpPr/>
      </dsp:nvSpPr>
      <dsp:spPr>
        <a:xfrm>
          <a:off x="0" y="2026785"/>
          <a:ext cx="6513603" cy="183185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Source: </a:t>
          </a:r>
          <a:r>
            <a:rPr lang="en-US" sz="2600" i="1" kern="1200"/>
            <a:t>https://cocl.us/new_york_dataset </a:t>
          </a:r>
          <a:endParaRPr lang="en-US" sz="2600" kern="1200"/>
        </a:p>
      </dsp:txBody>
      <dsp:txXfrm>
        <a:off x="89424" y="2116209"/>
        <a:ext cx="6334755" cy="1653006"/>
      </dsp:txXfrm>
    </dsp:sp>
    <dsp:sp modelId="{43A4BC42-D524-41F7-8794-881B6EB573F0}">
      <dsp:nvSpPr>
        <dsp:cNvPr id="0" name=""/>
        <dsp:cNvSpPr/>
      </dsp:nvSpPr>
      <dsp:spPr>
        <a:xfrm>
          <a:off x="0" y="3933520"/>
          <a:ext cx="6513603" cy="183185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Details: </a:t>
          </a:r>
          <a:r>
            <a:rPr lang="en-US" sz="2600" kern="1200"/>
            <a:t>This dataset contains total 306 data that will be used to get information about Boroughs, Neighbourhoods along with their latitudes and longitudes for New York City. </a:t>
          </a:r>
        </a:p>
      </dsp:txBody>
      <dsp:txXfrm>
        <a:off x="89424" y="4022944"/>
        <a:ext cx="6334755" cy="16530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96E08-F370-400A-98E5-13862948E994}">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8413A-C773-45BA-BAF4-3C5F8322033A}">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959C8C-9075-4A17-B00B-E1288D270B0E}">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90000"/>
            </a:lnSpc>
            <a:spcBef>
              <a:spcPct val="0"/>
            </a:spcBef>
            <a:spcAft>
              <a:spcPct val="35000"/>
            </a:spcAft>
            <a:buNone/>
          </a:pPr>
          <a:r>
            <a:rPr lang="en-US" sz="1600" kern="1200"/>
            <a:t>This dataset contains nearby venues of Brooklyn within 500m radius.</a:t>
          </a:r>
        </a:p>
      </dsp:txBody>
      <dsp:txXfrm>
        <a:off x="1941716" y="718"/>
        <a:ext cx="4571887" cy="1681139"/>
      </dsp:txXfrm>
    </dsp:sp>
    <dsp:sp modelId="{DA946D47-3534-4E48-A08D-5D8415680B78}">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007CF-7C5E-4889-BEAF-0E8519CF00D1}">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128E5B-495F-4509-A358-3FEEEB5BBD6E}">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90000"/>
            </a:lnSpc>
            <a:spcBef>
              <a:spcPct val="0"/>
            </a:spcBef>
            <a:spcAft>
              <a:spcPct val="35000"/>
            </a:spcAft>
            <a:buNone/>
          </a:pPr>
          <a:r>
            <a:rPr lang="en-US" sz="1600" b="1" kern="1200"/>
            <a:t>Source: </a:t>
          </a:r>
          <a:r>
            <a:rPr lang="en-US" sz="1600" kern="1200"/>
            <a:t>Foursquare</a:t>
          </a:r>
        </a:p>
      </dsp:txBody>
      <dsp:txXfrm>
        <a:off x="1941716" y="2102143"/>
        <a:ext cx="4571887" cy="1681139"/>
      </dsp:txXfrm>
    </dsp:sp>
    <dsp:sp modelId="{BDD2F1E3-75E2-4F24-8A61-32DD2F8B0771}">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3EED3-DDD5-4235-8F97-02A5C2EEBA74}">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F2D849-FE4E-4F59-BBF5-2FD29987D455}">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711200">
            <a:lnSpc>
              <a:spcPct val="90000"/>
            </a:lnSpc>
            <a:spcBef>
              <a:spcPct val="0"/>
            </a:spcBef>
            <a:spcAft>
              <a:spcPct val="35000"/>
            </a:spcAft>
            <a:buNone/>
          </a:pPr>
          <a:r>
            <a:rPr lang="en-US" sz="1600" b="1" kern="1200"/>
            <a:t>Details: </a:t>
          </a:r>
          <a:r>
            <a:rPr lang="en-US" sz="1600" kern="1200"/>
            <a:t>This dataset contains data that will be used to get information about Venues in Neighbourhoods of Brooklyn along with their IDs, latitudes and longitudes. This dataset contains total 288 unique categories of venues. </a:t>
          </a:r>
        </a:p>
      </dsp:txBody>
      <dsp:txXfrm>
        <a:off x="1941716" y="4203567"/>
        <a:ext cx="4571887" cy="1681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55F36-C41E-4B58-800A-A7F27028C647}">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1FB52-1AFB-47DC-8BC5-EA423CF650FA}">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480180-E4FE-49B6-A2C7-C436B263CE3C}">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89000">
            <a:lnSpc>
              <a:spcPct val="90000"/>
            </a:lnSpc>
            <a:spcBef>
              <a:spcPct val="0"/>
            </a:spcBef>
            <a:spcAft>
              <a:spcPct val="35000"/>
            </a:spcAft>
            <a:buNone/>
          </a:pPr>
          <a:r>
            <a:rPr lang="en-US" sz="2000" kern="1200"/>
            <a:t>This dataset contains data for Indian Restaurants in Neighbourhoods of Brooklyn. </a:t>
          </a:r>
        </a:p>
      </dsp:txBody>
      <dsp:txXfrm>
        <a:off x="1941716" y="718"/>
        <a:ext cx="4571887" cy="1681139"/>
      </dsp:txXfrm>
    </dsp:sp>
    <dsp:sp modelId="{B02463FC-7EE0-4004-9A8B-91165D70FB1D}">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188D28-9A0A-4947-BDDE-4E0E2BF8F0DE}">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8D8B5F-59C9-492B-826B-C490C231FD12}">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89000">
            <a:lnSpc>
              <a:spcPct val="90000"/>
            </a:lnSpc>
            <a:spcBef>
              <a:spcPct val="0"/>
            </a:spcBef>
            <a:spcAft>
              <a:spcPct val="35000"/>
            </a:spcAft>
            <a:buNone/>
          </a:pPr>
          <a:r>
            <a:rPr lang="en-US" sz="2000" kern="1200"/>
            <a:t>Source: Foursquare </a:t>
          </a:r>
        </a:p>
      </dsp:txBody>
      <dsp:txXfrm>
        <a:off x="1941716" y="2102143"/>
        <a:ext cx="4571887" cy="1681139"/>
      </dsp:txXfrm>
    </dsp:sp>
    <dsp:sp modelId="{C4DF96BC-645D-427C-BD23-E9E924655F8E}">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5AFDE1-B2F2-41D8-9872-55B34FF5CBF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4DAF38-52C6-4678-90DD-6972CE258C0D}">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89000">
            <a:lnSpc>
              <a:spcPct val="90000"/>
            </a:lnSpc>
            <a:spcBef>
              <a:spcPct val="0"/>
            </a:spcBef>
            <a:spcAft>
              <a:spcPct val="35000"/>
            </a:spcAft>
            <a:buNone/>
          </a:pPr>
          <a:r>
            <a:rPr lang="en-US" sz="2000" kern="1200"/>
            <a:t>Details: This dataset contains data that will be used to get information about Likes, Ratings, Tips for the Indian Restaurants for further analysis. </a:t>
          </a:r>
        </a:p>
      </dsp:txBody>
      <dsp:txXfrm>
        <a:off x="1941716" y="4203567"/>
        <a:ext cx="4571887" cy="16811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FF7D8-F601-409D-BC33-5E4EA798F68B}">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19C09-D7C9-472E-9BCD-56BA842F4191}">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D6D909-9BE8-4BD6-838D-0588E5D2BCD4}">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en-US" sz="1500" kern="1200"/>
            <a:t>Anyone who wants to open Restaurant in any Neighbourhood, after observing the rating, likes and types of food (We can understand by name like Dosa, Tikka etc), they can decide what types of Indian Restaurants they will open and which Neighbourhood. </a:t>
          </a:r>
        </a:p>
      </dsp:txBody>
      <dsp:txXfrm>
        <a:off x="1941716" y="718"/>
        <a:ext cx="4571887" cy="1681139"/>
      </dsp:txXfrm>
    </dsp:sp>
    <dsp:sp modelId="{3CE30CC3-A0D0-47DE-B926-FE7BC8B9DEB4}">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96CB04-E9E0-495D-9F4C-0EC91CBAEC91}">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97AFAE-7324-4841-9644-F5F500E925D4}">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en-US" sz="1500" kern="1200"/>
            <a:t>Now we've found out which neighbourhood has which Indian Restaurants and also about their ratings and likes, but only Indian Restaurants?? These can be one of the Main reasons but not Only reason. Let's find out other amenities nearby. </a:t>
          </a:r>
        </a:p>
      </dsp:txBody>
      <dsp:txXfrm>
        <a:off x="1941716" y="2102143"/>
        <a:ext cx="4571887" cy="1681139"/>
      </dsp:txXfrm>
    </dsp:sp>
    <dsp:sp modelId="{ABEBD3E6-2717-46DF-8452-4EA4904AEF6C}">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5B3A4D-29CF-4F30-A5BB-031383032D0B}">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A773F9-136C-46F4-A17B-946A7758C00B}">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en-US" sz="1500" kern="1200"/>
            <a:t>Now, I’ll use the Neighbourhoods where all Indian Restaurants are.</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87CC-BE9F-455D-93C8-73FB1A881C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AB7083-9B36-44D6-8CC1-8EC00126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1E9F7E-10C9-4281-A3F2-0A23B6885466}"/>
              </a:ext>
            </a:extLst>
          </p:cNvPr>
          <p:cNvSpPr>
            <a:spLocks noGrp="1"/>
          </p:cNvSpPr>
          <p:nvPr>
            <p:ph type="dt" sz="half" idx="10"/>
          </p:nvPr>
        </p:nvSpPr>
        <p:spPr/>
        <p:txBody>
          <a:bodyPr/>
          <a:lstStyle/>
          <a:p>
            <a:fld id="{2A70834E-2145-476E-90C3-F2B68BD74ECD}" type="datetimeFigureOut">
              <a:rPr lang="en-IN" smtClean="0"/>
              <a:t>09-02-2020</a:t>
            </a:fld>
            <a:endParaRPr lang="en-IN"/>
          </a:p>
        </p:txBody>
      </p:sp>
      <p:sp>
        <p:nvSpPr>
          <p:cNvPr id="5" name="Footer Placeholder 4">
            <a:extLst>
              <a:ext uri="{FF2B5EF4-FFF2-40B4-BE49-F238E27FC236}">
                <a16:creationId xmlns:a16="http://schemas.microsoft.com/office/drawing/2014/main" id="{4ACF06BA-9260-449B-ADBA-4B4A0B75D2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F1402B-6297-45CF-A027-91F96AA84318}"/>
              </a:ext>
            </a:extLst>
          </p:cNvPr>
          <p:cNvSpPr>
            <a:spLocks noGrp="1"/>
          </p:cNvSpPr>
          <p:nvPr>
            <p:ph type="sldNum" sz="quarter" idx="12"/>
          </p:nvPr>
        </p:nvSpPr>
        <p:spPr/>
        <p:txBody>
          <a:bodyPr/>
          <a:lstStyle/>
          <a:p>
            <a:fld id="{2B19F198-6F5A-4B9D-97E3-CECA721EE6CA}" type="slidenum">
              <a:rPr lang="en-IN" smtClean="0"/>
              <a:t>‹#›</a:t>
            </a:fld>
            <a:endParaRPr lang="en-IN"/>
          </a:p>
        </p:txBody>
      </p:sp>
    </p:spTree>
    <p:extLst>
      <p:ext uri="{BB962C8B-B14F-4D97-AF65-F5344CB8AC3E}">
        <p14:creationId xmlns:p14="http://schemas.microsoft.com/office/powerpoint/2010/main" val="338614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D82F-1B28-4737-9C56-94CC625CA6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3B7EB9-7312-420C-8E56-302A2C388D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0BD42F-35AA-46A8-BC6F-90402A1D7D55}"/>
              </a:ext>
            </a:extLst>
          </p:cNvPr>
          <p:cNvSpPr>
            <a:spLocks noGrp="1"/>
          </p:cNvSpPr>
          <p:nvPr>
            <p:ph type="dt" sz="half" idx="10"/>
          </p:nvPr>
        </p:nvSpPr>
        <p:spPr/>
        <p:txBody>
          <a:bodyPr/>
          <a:lstStyle/>
          <a:p>
            <a:fld id="{2A70834E-2145-476E-90C3-F2B68BD74ECD}" type="datetimeFigureOut">
              <a:rPr lang="en-IN" smtClean="0"/>
              <a:t>09-02-2020</a:t>
            </a:fld>
            <a:endParaRPr lang="en-IN"/>
          </a:p>
        </p:txBody>
      </p:sp>
      <p:sp>
        <p:nvSpPr>
          <p:cNvPr id="5" name="Footer Placeholder 4">
            <a:extLst>
              <a:ext uri="{FF2B5EF4-FFF2-40B4-BE49-F238E27FC236}">
                <a16:creationId xmlns:a16="http://schemas.microsoft.com/office/drawing/2014/main" id="{867B987F-0280-462C-ACBB-20419E1CD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548D8-10E1-41D9-8572-F1FD5D7468A3}"/>
              </a:ext>
            </a:extLst>
          </p:cNvPr>
          <p:cNvSpPr>
            <a:spLocks noGrp="1"/>
          </p:cNvSpPr>
          <p:nvPr>
            <p:ph type="sldNum" sz="quarter" idx="12"/>
          </p:nvPr>
        </p:nvSpPr>
        <p:spPr/>
        <p:txBody>
          <a:bodyPr/>
          <a:lstStyle/>
          <a:p>
            <a:fld id="{2B19F198-6F5A-4B9D-97E3-CECA721EE6CA}" type="slidenum">
              <a:rPr lang="en-IN" smtClean="0"/>
              <a:t>‹#›</a:t>
            </a:fld>
            <a:endParaRPr lang="en-IN"/>
          </a:p>
        </p:txBody>
      </p:sp>
    </p:spTree>
    <p:extLst>
      <p:ext uri="{BB962C8B-B14F-4D97-AF65-F5344CB8AC3E}">
        <p14:creationId xmlns:p14="http://schemas.microsoft.com/office/powerpoint/2010/main" val="120836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FA0510-C2C6-4143-8ADC-36284B58E2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B0B8A2-0B42-4AA0-8EE3-97D6550D3B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259388-AE44-4F5A-AF7E-BF558EDE81D7}"/>
              </a:ext>
            </a:extLst>
          </p:cNvPr>
          <p:cNvSpPr>
            <a:spLocks noGrp="1"/>
          </p:cNvSpPr>
          <p:nvPr>
            <p:ph type="dt" sz="half" idx="10"/>
          </p:nvPr>
        </p:nvSpPr>
        <p:spPr/>
        <p:txBody>
          <a:bodyPr/>
          <a:lstStyle/>
          <a:p>
            <a:fld id="{2A70834E-2145-476E-90C3-F2B68BD74ECD}" type="datetimeFigureOut">
              <a:rPr lang="en-IN" smtClean="0"/>
              <a:t>09-02-2020</a:t>
            </a:fld>
            <a:endParaRPr lang="en-IN"/>
          </a:p>
        </p:txBody>
      </p:sp>
      <p:sp>
        <p:nvSpPr>
          <p:cNvPr id="5" name="Footer Placeholder 4">
            <a:extLst>
              <a:ext uri="{FF2B5EF4-FFF2-40B4-BE49-F238E27FC236}">
                <a16:creationId xmlns:a16="http://schemas.microsoft.com/office/drawing/2014/main" id="{945ED852-0A20-4960-AFB3-E37DFEAF9D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1D7271-0F28-411D-A62F-1ECC36A44B39}"/>
              </a:ext>
            </a:extLst>
          </p:cNvPr>
          <p:cNvSpPr>
            <a:spLocks noGrp="1"/>
          </p:cNvSpPr>
          <p:nvPr>
            <p:ph type="sldNum" sz="quarter" idx="12"/>
          </p:nvPr>
        </p:nvSpPr>
        <p:spPr/>
        <p:txBody>
          <a:bodyPr/>
          <a:lstStyle/>
          <a:p>
            <a:fld id="{2B19F198-6F5A-4B9D-97E3-CECA721EE6CA}" type="slidenum">
              <a:rPr lang="en-IN" smtClean="0"/>
              <a:t>‹#›</a:t>
            </a:fld>
            <a:endParaRPr lang="en-IN"/>
          </a:p>
        </p:txBody>
      </p:sp>
    </p:spTree>
    <p:extLst>
      <p:ext uri="{BB962C8B-B14F-4D97-AF65-F5344CB8AC3E}">
        <p14:creationId xmlns:p14="http://schemas.microsoft.com/office/powerpoint/2010/main" val="41739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56DD-F589-4DD6-9B22-905274830F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2714EE-1348-4B20-BEAB-AB1A63FDC8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D1A0CF-F382-477A-B958-6DDBF58F1B0F}"/>
              </a:ext>
            </a:extLst>
          </p:cNvPr>
          <p:cNvSpPr>
            <a:spLocks noGrp="1"/>
          </p:cNvSpPr>
          <p:nvPr>
            <p:ph type="dt" sz="half" idx="10"/>
          </p:nvPr>
        </p:nvSpPr>
        <p:spPr/>
        <p:txBody>
          <a:bodyPr/>
          <a:lstStyle/>
          <a:p>
            <a:fld id="{2A70834E-2145-476E-90C3-F2B68BD74ECD}" type="datetimeFigureOut">
              <a:rPr lang="en-IN" smtClean="0"/>
              <a:t>09-02-2020</a:t>
            </a:fld>
            <a:endParaRPr lang="en-IN"/>
          </a:p>
        </p:txBody>
      </p:sp>
      <p:sp>
        <p:nvSpPr>
          <p:cNvPr id="5" name="Footer Placeholder 4">
            <a:extLst>
              <a:ext uri="{FF2B5EF4-FFF2-40B4-BE49-F238E27FC236}">
                <a16:creationId xmlns:a16="http://schemas.microsoft.com/office/drawing/2014/main" id="{B6DE8999-0B64-4529-B6DE-F98002AFAC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94BDFA-C420-4D8B-8C31-C6BC20B44AF5}"/>
              </a:ext>
            </a:extLst>
          </p:cNvPr>
          <p:cNvSpPr>
            <a:spLocks noGrp="1"/>
          </p:cNvSpPr>
          <p:nvPr>
            <p:ph type="sldNum" sz="quarter" idx="12"/>
          </p:nvPr>
        </p:nvSpPr>
        <p:spPr/>
        <p:txBody>
          <a:bodyPr/>
          <a:lstStyle/>
          <a:p>
            <a:fld id="{2B19F198-6F5A-4B9D-97E3-CECA721EE6CA}" type="slidenum">
              <a:rPr lang="en-IN" smtClean="0"/>
              <a:t>‹#›</a:t>
            </a:fld>
            <a:endParaRPr lang="en-IN"/>
          </a:p>
        </p:txBody>
      </p:sp>
    </p:spTree>
    <p:extLst>
      <p:ext uri="{BB962C8B-B14F-4D97-AF65-F5344CB8AC3E}">
        <p14:creationId xmlns:p14="http://schemas.microsoft.com/office/powerpoint/2010/main" val="68796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CA86-0B0C-4E96-A665-9AD4341D29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326023-8133-43ED-A354-BF95E82C62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066F9E-F020-44E1-AE20-7DFBBEF636AF}"/>
              </a:ext>
            </a:extLst>
          </p:cNvPr>
          <p:cNvSpPr>
            <a:spLocks noGrp="1"/>
          </p:cNvSpPr>
          <p:nvPr>
            <p:ph type="dt" sz="half" idx="10"/>
          </p:nvPr>
        </p:nvSpPr>
        <p:spPr/>
        <p:txBody>
          <a:bodyPr/>
          <a:lstStyle/>
          <a:p>
            <a:fld id="{2A70834E-2145-476E-90C3-F2B68BD74ECD}" type="datetimeFigureOut">
              <a:rPr lang="en-IN" smtClean="0"/>
              <a:t>09-02-2020</a:t>
            </a:fld>
            <a:endParaRPr lang="en-IN"/>
          </a:p>
        </p:txBody>
      </p:sp>
      <p:sp>
        <p:nvSpPr>
          <p:cNvPr id="5" name="Footer Placeholder 4">
            <a:extLst>
              <a:ext uri="{FF2B5EF4-FFF2-40B4-BE49-F238E27FC236}">
                <a16:creationId xmlns:a16="http://schemas.microsoft.com/office/drawing/2014/main" id="{B101BB7F-E817-47D5-8154-EB3417A0E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8E0D76-56BB-4B6C-903C-2586AC9C1D41}"/>
              </a:ext>
            </a:extLst>
          </p:cNvPr>
          <p:cNvSpPr>
            <a:spLocks noGrp="1"/>
          </p:cNvSpPr>
          <p:nvPr>
            <p:ph type="sldNum" sz="quarter" idx="12"/>
          </p:nvPr>
        </p:nvSpPr>
        <p:spPr/>
        <p:txBody>
          <a:bodyPr/>
          <a:lstStyle/>
          <a:p>
            <a:fld id="{2B19F198-6F5A-4B9D-97E3-CECA721EE6CA}" type="slidenum">
              <a:rPr lang="en-IN" smtClean="0"/>
              <a:t>‹#›</a:t>
            </a:fld>
            <a:endParaRPr lang="en-IN"/>
          </a:p>
        </p:txBody>
      </p:sp>
    </p:spTree>
    <p:extLst>
      <p:ext uri="{BB962C8B-B14F-4D97-AF65-F5344CB8AC3E}">
        <p14:creationId xmlns:p14="http://schemas.microsoft.com/office/powerpoint/2010/main" val="146944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0001-80C2-4FF5-9D18-587AD14E59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C05E5A-63FD-4865-9B06-D5D9CB60FF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954B30-7B89-4DE5-B0CC-89F5132EB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20EB64-0E90-4A1E-8876-4338CD66168E}"/>
              </a:ext>
            </a:extLst>
          </p:cNvPr>
          <p:cNvSpPr>
            <a:spLocks noGrp="1"/>
          </p:cNvSpPr>
          <p:nvPr>
            <p:ph type="dt" sz="half" idx="10"/>
          </p:nvPr>
        </p:nvSpPr>
        <p:spPr/>
        <p:txBody>
          <a:bodyPr/>
          <a:lstStyle/>
          <a:p>
            <a:fld id="{2A70834E-2145-476E-90C3-F2B68BD74ECD}" type="datetimeFigureOut">
              <a:rPr lang="en-IN" smtClean="0"/>
              <a:t>09-02-2020</a:t>
            </a:fld>
            <a:endParaRPr lang="en-IN"/>
          </a:p>
        </p:txBody>
      </p:sp>
      <p:sp>
        <p:nvSpPr>
          <p:cNvPr id="6" name="Footer Placeholder 5">
            <a:extLst>
              <a:ext uri="{FF2B5EF4-FFF2-40B4-BE49-F238E27FC236}">
                <a16:creationId xmlns:a16="http://schemas.microsoft.com/office/drawing/2014/main" id="{840F3191-BED3-452C-965B-1E35144AC8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AE64BC-43E1-4F47-BD6C-94148CD3BDD4}"/>
              </a:ext>
            </a:extLst>
          </p:cNvPr>
          <p:cNvSpPr>
            <a:spLocks noGrp="1"/>
          </p:cNvSpPr>
          <p:nvPr>
            <p:ph type="sldNum" sz="quarter" idx="12"/>
          </p:nvPr>
        </p:nvSpPr>
        <p:spPr/>
        <p:txBody>
          <a:bodyPr/>
          <a:lstStyle/>
          <a:p>
            <a:fld id="{2B19F198-6F5A-4B9D-97E3-CECA721EE6CA}" type="slidenum">
              <a:rPr lang="en-IN" smtClean="0"/>
              <a:t>‹#›</a:t>
            </a:fld>
            <a:endParaRPr lang="en-IN"/>
          </a:p>
        </p:txBody>
      </p:sp>
    </p:spTree>
    <p:extLst>
      <p:ext uri="{BB962C8B-B14F-4D97-AF65-F5344CB8AC3E}">
        <p14:creationId xmlns:p14="http://schemas.microsoft.com/office/powerpoint/2010/main" val="153495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5419-834B-4A61-94E2-0029533B4E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04B907-4E18-467F-AB39-07A9D7560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F46AEF-C11B-4893-AE7E-DFB22521D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3EB491-2FC5-4B78-9724-90AD93C29C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49E030-6638-49A7-8D13-59D1365B3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4850E9-15AC-425D-989B-ABB4CBAB88F9}"/>
              </a:ext>
            </a:extLst>
          </p:cNvPr>
          <p:cNvSpPr>
            <a:spLocks noGrp="1"/>
          </p:cNvSpPr>
          <p:nvPr>
            <p:ph type="dt" sz="half" idx="10"/>
          </p:nvPr>
        </p:nvSpPr>
        <p:spPr/>
        <p:txBody>
          <a:bodyPr/>
          <a:lstStyle/>
          <a:p>
            <a:fld id="{2A70834E-2145-476E-90C3-F2B68BD74ECD}" type="datetimeFigureOut">
              <a:rPr lang="en-IN" smtClean="0"/>
              <a:t>09-02-2020</a:t>
            </a:fld>
            <a:endParaRPr lang="en-IN"/>
          </a:p>
        </p:txBody>
      </p:sp>
      <p:sp>
        <p:nvSpPr>
          <p:cNvPr id="8" name="Footer Placeholder 7">
            <a:extLst>
              <a:ext uri="{FF2B5EF4-FFF2-40B4-BE49-F238E27FC236}">
                <a16:creationId xmlns:a16="http://schemas.microsoft.com/office/drawing/2014/main" id="{1E03989F-4460-451E-B79A-2D72ADB060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8CDB81-3471-4818-9FBB-FDADB8744E22}"/>
              </a:ext>
            </a:extLst>
          </p:cNvPr>
          <p:cNvSpPr>
            <a:spLocks noGrp="1"/>
          </p:cNvSpPr>
          <p:nvPr>
            <p:ph type="sldNum" sz="quarter" idx="12"/>
          </p:nvPr>
        </p:nvSpPr>
        <p:spPr/>
        <p:txBody>
          <a:bodyPr/>
          <a:lstStyle/>
          <a:p>
            <a:fld id="{2B19F198-6F5A-4B9D-97E3-CECA721EE6CA}" type="slidenum">
              <a:rPr lang="en-IN" smtClean="0"/>
              <a:t>‹#›</a:t>
            </a:fld>
            <a:endParaRPr lang="en-IN"/>
          </a:p>
        </p:txBody>
      </p:sp>
    </p:spTree>
    <p:extLst>
      <p:ext uri="{BB962C8B-B14F-4D97-AF65-F5344CB8AC3E}">
        <p14:creationId xmlns:p14="http://schemas.microsoft.com/office/powerpoint/2010/main" val="404287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38BD-0263-44CB-8CA5-3B35502E6C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4B2735-E605-468C-A5BA-B1570FCA3F6F}"/>
              </a:ext>
            </a:extLst>
          </p:cNvPr>
          <p:cNvSpPr>
            <a:spLocks noGrp="1"/>
          </p:cNvSpPr>
          <p:nvPr>
            <p:ph type="dt" sz="half" idx="10"/>
          </p:nvPr>
        </p:nvSpPr>
        <p:spPr/>
        <p:txBody>
          <a:bodyPr/>
          <a:lstStyle/>
          <a:p>
            <a:fld id="{2A70834E-2145-476E-90C3-F2B68BD74ECD}" type="datetimeFigureOut">
              <a:rPr lang="en-IN" smtClean="0"/>
              <a:t>09-02-2020</a:t>
            </a:fld>
            <a:endParaRPr lang="en-IN"/>
          </a:p>
        </p:txBody>
      </p:sp>
      <p:sp>
        <p:nvSpPr>
          <p:cNvPr id="4" name="Footer Placeholder 3">
            <a:extLst>
              <a:ext uri="{FF2B5EF4-FFF2-40B4-BE49-F238E27FC236}">
                <a16:creationId xmlns:a16="http://schemas.microsoft.com/office/drawing/2014/main" id="{3E37F26F-5F4C-4DD2-B35D-5696F922CB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CF0C1F-400D-41E9-8165-CD7A3D8442A8}"/>
              </a:ext>
            </a:extLst>
          </p:cNvPr>
          <p:cNvSpPr>
            <a:spLocks noGrp="1"/>
          </p:cNvSpPr>
          <p:nvPr>
            <p:ph type="sldNum" sz="quarter" idx="12"/>
          </p:nvPr>
        </p:nvSpPr>
        <p:spPr/>
        <p:txBody>
          <a:bodyPr/>
          <a:lstStyle/>
          <a:p>
            <a:fld id="{2B19F198-6F5A-4B9D-97E3-CECA721EE6CA}" type="slidenum">
              <a:rPr lang="en-IN" smtClean="0"/>
              <a:t>‹#›</a:t>
            </a:fld>
            <a:endParaRPr lang="en-IN"/>
          </a:p>
        </p:txBody>
      </p:sp>
    </p:spTree>
    <p:extLst>
      <p:ext uri="{BB962C8B-B14F-4D97-AF65-F5344CB8AC3E}">
        <p14:creationId xmlns:p14="http://schemas.microsoft.com/office/powerpoint/2010/main" val="423303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123845-8C01-41DD-86AC-C320B042344C}"/>
              </a:ext>
            </a:extLst>
          </p:cNvPr>
          <p:cNvSpPr>
            <a:spLocks noGrp="1"/>
          </p:cNvSpPr>
          <p:nvPr>
            <p:ph type="dt" sz="half" idx="10"/>
          </p:nvPr>
        </p:nvSpPr>
        <p:spPr/>
        <p:txBody>
          <a:bodyPr/>
          <a:lstStyle/>
          <a:p>
            <a:fld id="{2A70834E-2145-476E-90C3-F2B68BD74ECD}" type="datetimeFigureOut">
              <a:rPr lang="en-IN" smtClean="0"/>
              <a:t>09-02-2020</a:t>
            </a:fld>
            <a:endParaRPr lang="en-IN"/>
          </a:p>
        </p:txBody>
      </p:sp>
      <p:sp>
        <p:nvSpPr>
          <p:cNvPr id="3" name="Footer Placeholder 2">
            <a:extLst>
              <a:ext uri="{FF2B5EF4-FFF2-40B4-BE49-F238E27FC236}">
                <a16:creationId xmlns:a16="http://schemas.microsoft.com/office/drawing/2014/main" id="{FAE7075B-88F7-4D16-BC53-91147CFA7D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C6425D-AE49-480A-B503-DDC82FB09AAC}"/>
              </a:ext>
            </a:extLst>
          </p:cNvPr>
          <p:cNvSpPr>
            <a:spLocks noGrp="1"/>
          </p:cNvSpPr>
          <p:nvPr>
            <p:ph type="sldNum" sz="quarter" idx="12"/>
          </p:nvPr>
        </p:nvSpPr>
        <p:spPr/>
        <p:txBody>
          <a:bodyPr/>
          <a:lstStyle/>
          <a:p>
            <a:fld id="{2B19F198-6F5A-4B9D-97E3-CECA721EE6CA}" type="slidenum">
              <a:rPr lang="en-IN" smtClean="0"/>
              <a:t>‹#›</a:t>
            </a:fld>
            <a:endParaRPr lang="en-IN"/>
          </a:p>
        </p:txBody>
      </p:sp>
    </p:spTree>
    <p:extLst>
      <p:ext uri="{BB962C8B-B14F-4D97-AF65-F5344CB8AC3E}">
        <p14:creationId xmlns:p14="http://schemas.microsoft.com/office/powerpoint/2010/main" val="9883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3E4A-4451-41D7-AC6F-646B7D034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1A9A69-626E-41D5-AC1A-99D48255E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C6F0F1-0447-4D5E-A9AC-5E2FB6F19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8D145-0FD4-457A-8CA1-09F29F0D57A5}"/>
              </a:ext>
            </a:extLst>
          </p:cNvPr>
          <p:cNvSpPr>
            <a:spLocks noGrp="1"/>
          </p:cNvSpPr>
          <p:nvPr>
            <p:ph type="dt" sz="half" idx="10"/>
          </p:nvPr>
        </p:nvSpPr>
        <p:spPr/>
        <p:txBody>
          <a:bodyPr/>
          <a:lstStyle/>
          <a:p>
            <a:fld id="{2A70834E-2145-476E-90C3-F2B68BD74ECD}" type="datetimeFigureOut">
              <a:rPr lang="en-IN" smtClean="0"/>
              <a:t>09-02-2020</a:t>
            </a:fld>
            <a:endParaRPr lang="en-IN"/>
          </a:p>
        </p:txBody>
      </p:sp>
      <p:sp>
        <p:nvSpPr>
          <p:cNvPr id="6" name="Footer Placeholder 5">
            <a:extLst>
              <a:ext uri="{FF2B5EF4-FFF2-40B4-BE49-F238E27FC236}">
                <a16:creationId xmlns:a16="http://schemas.microsoft.com/office/drawing/2014/main" id="{2F633BD7-78FD-4CED-B2A1-D2EE8219DE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DCBC1E-F69F-4695-8573-2C43D9E53767}"/>
              </a:ext>
            </a:extLst>
          </p:cNvPr>
          <p:cNvSpPr>
            <a:spLocks noGrp="1"/>
          </p:cNvSpPr>
          <p:nvPr>
            <p:ph type="sldNum" sz="quarter" idx="12"/>
          </p:nvPr>
        </p:nvSpPr>
        <p:spPr/>
        <p:txBody>
          <a:bodyPr/>
          <a:lstStyle/>
          <a:p>
            <a:fld id="{2B19F198-6F5A-4B9D-97E3-CECA721EE6CA}" type="slidenum">
              <a:rPr lang="en-IN" smtClean="0"/>
              <a:t>‹#›</a:t>
            </a:fld>
            <a:endParaRPr lang="en-IN"/>
          </a:p>
        </p:txBody>
      </p:sp>
    </p:spTree>
    <p:extLst>
      <p:ext uri="{BB962C8B-B14F-4D97-AF65-F5344CB8AC3E}">
        <p14:creationId xmlns:p14="http://schemas.microsoft.com/office/powerpoint/2010/main" val="11644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9838-F46C-4B15-A4CB-5D07CBC63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5504FC-A5F0-48D6-A818-279BF4754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7F48E1-0424-41B6-8CB3-D2DEF3E69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A6E76-C460-445E-AB55-6E8170F3ED14}"/>
              </a:ext>
            </a:extLst>
          </p:cNvPr>
          <p:cNvSpPr>
            <a:spLocks noGrp="1"/>
          </p:cNvSpPr>
          <p:nvPr>
            <p:ph type="dt" sz="half" idx="10"/>
          </p:nvPr>
        </p:nvSpPr>
        <p:spPr/>
        <p:txBody>
          <a:bodyPr/>
          <a:lstStyle/>
          <a:p>
            <a:fld id="{2A70834E-2145-476E-90C3-F2B68BD74ECD}" type="datetimeFigureOut">
              <a:rPr lang="en-IN" smtClean="0"/>
              <a:t>09-02-2020</a:t>
            </a:fld>
            <a:endParaRPr lang="en-IN"/>
          </a:p>
        </p:txBody>
      </p:sp>
      <p:sp>
        <p:nvSpPr>
          <p:cNvPr id="6" name="Footer Placeholder 5">
            <a:extLst>
              <a:ext uri="{FF2B5EF4-FFF2-40B4-BE49-F238E27FC236}">
                <a16:creationId xmlns:a16="http://schemas.microsoft.com/office/drawing/2014/main" id="{990FEFE3-A1A5-44A4-95C9-DC748585AA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75DA79-42F8-4287-BE49-CF8C00AE5B7E}"/>
              </a:ext>
            </a:extLst>
          </p:cNvPr>
          <p:cNvSpPr>
            <a:spLocks noGrp="1"/>
          </p:cNvSpPr>
          <p:nvPr>
            <p:ph type="sldNum" sz="quarter" idx="12"/>
          </p:nvPr>
        </p:nvSpPr>
        <p:spPr/>
        <p:txBody>
          <a:bodyPr/>
          <a:lstStyle/>
          <a:p>
            <a:fld id="{2B19F198-6F5A-4B9D-97E3-CECA721EE6CA}" type="slidenum">
              <a:rPr lang="en-IN" smtClean="0"/>
              <a:t>‹#›</a:t>
            </a:fld>
            <a:endParaRPr lang="en-IN"/>
          </a:p>
        </p:txBody>
      </p:sp>
    </p:spTree>
    <p:extLst>
      <p:ext uri="{BB962C8B-B14F-4D97-AF65-F5344CB8AC3E}">
        <p14:creationId xmlns:p14="http://schemas.microsoft.com/office/powerpoint/2010/main" val="340366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AF4FA7-930D-4930-8DBD-E85833B58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E8B61F-4583-4292-9812-522C97EE0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837FD0-D362-49C5-BA0D-472D68033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0834E-2145-476E-90C3-F2B68BD74ECD}" type="datetimeFigureOut">
              <a:rPr lang="en-IN" smtClean="0"/>
              <a:t>09-02-2020</a:t>
            </a:fld>
            <a:endParaRPr lang="en-IN"/>
          </a:p>
        </p:txBody>
      </p:sp>
      <p:sp>
        <p:nvSpPr>
          <p:cNvPr id="5" name="Footer Placeholder 4">
            <a:extLst>
              <a:ext uri="{FF2B5EF4-FFF2-40B4-BE49-F238E27FC236}">
                <a16:creationId xmlns:a16="http://schemas.microsoft.com/office/drawing/2014/main" id="{AAE4E179-D1EB-47E4-83E0-08A796C3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C256E5-A6CA-41D8-AFDC-6FFDEA979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9F198-6F5A-4B9D-97E3-CECA721EE6CA}" type="slidenum">
              <a:rPr lang="en-IN" smtClean="0"/>
              <a:t>‹#›</a:t>
            </a:fld>
            <a:endParaRPr lang="en-IN"/>
          </a:p>
        </p:txBody>
      </p:sp>
    </p:spTree>
    <p:extLst>
      <p:ext uri="{BB962C8B-B14F-4D97-AF65-F5344CB8AC3E}">
        <p14:creationId xmlns:p14="http://schemas.microsoft.com/office/powerpoint/2010/main" val="1988548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New_York_metropolitan_area"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ircuit board&#10;&#10;Description automatically generated">
            <a:extLst>
              <a:ext uri="{FF2B5EF4-FFF2-40B4-BE49-F238E27FC236}">
                <a16:creationId xmlns:a16="http://schemas.microsoft.com/office/drawing/2014/main" id="{3DB6FA84-88F4-4E19-956B-14001012285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791"/>
          <a:stretch/>
        </p:blipFill>
        <p:spPr>
          <a:xfrm>
            <a:off x="20" y="1"/>
            <a:ext cx="12191980" cy="6857999"/>
          </a:xfrm>
          <a:prstGeom prst="rect">
            <a:avLst/>
          </a:prstGeom>
        </p:spPr>
      </p:pic>
      <p:sp>
        <p:nvSpPr>
          <p:cNvPr id="16"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74C8857-5911-4BBE-B718-8A4966AAA5E6}"/>
              </a:ext>
            </a:extLst>
          </p:cNvPr>
          <p:cNvSpPr>
            <a:spLocks noGrp="1"/>
          </p:cNvSpPr>
          <p:nvPr>
            <p:ph type="ctrTitle"/>
          </p:nvPr>
        </p:nvSpPr>
        <p:spPr>
          <a:xfrm>
            <a:off x="8022021" y="3231931"/>
            <a:ext cx="3852041" cy="1834056"/>
          </a:xfrm>
        </p:spPr>
        <p:txBody>
          <a:bodyPr>
            <a:normAutofit/>
          </a:bodyPr>
          <a:lstStyle/>
          <a:p>
            <a:r>
              <a:rPr lang="en-US" sz="3100" b="1"/>
              <a:t>Explore Brooklyn: Stay near Indian Restaurants, Start Business too</a:t>
            </a:r>
            <a:endParaRPr lang="en-IN" sz="3100" b="1"/>
          </a:p>
        </p:txBody>
      </p:sp>
      <p:sp>
        <p:nvSpPr>
          <p:cNvPr id="3" name="Subtitle 2">
            <a:extLst>
              <a:ext uri="{FF2B5EF4-FFF2-40B4-BE49-F238E27FC236}">
                <a16:creationId xmlns:a16="http://schemas.microsoft.com/office/drawing/2014/main" id="{96C92708-A583-4E7E-ABA1-F6E7BAC612A8}"/>
              </a:ext>
            </a:extLst>
          </p:cNvPr>
          <p:cNvSpPr>
            <a:spLocks noGrp="1"/>
          </p:cNvSpPr>
          <p:nvPr>
            <p:ph type="subTitle" idx="1"/>
          </p:nvPr>
        </p:nvSpPr>
        <p:spPr>
          <a:xfrm>
            <a:off x="7782910" y="5242675"/>
            <a:ext cx="4330262" cy="683284"/>
          </a:xfrm>
        </p:spPr>
        <p:txBody>
          <a:bodyPr>
            <a:normAutofit/>
          </a:bodyPr>
          <a:lstStyle/>
          <a:p>
            <a:r>
              <a:rPr lang="en-US" sz="1600" dirty="0"/>
              <a:t>Ananda Pal</a:t>
            </a:r>
          </a:p>
          <a:p>
            <a:r>
              <a:rPr lang="en-US" sz="1600" dirty="0"/>
              <a:t>February 09, 2020</a:t>
            </a:r>
            <a:endParaRPr lang="en-IN" sz="1600" dirty="0"/>
          </a:p>
        </p:txBody>
      </p:sp>
      <p:cxnSp>
        <p:nvCxnSpPr>
          <p:cNvPr id="18" name="Straight Connector 1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9DD0FD3-B5B0-48E9-9CA8-166E4D76490E}"/>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en.wikipedia.org/wiki/New_York_metropolitan_area">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Tree>
    <p:extLst>
      <p:ext uri="{BB962C8B-B14F-4D97-AF65-F5344CB8AC3E}">
        <p14:creationId xmlns:p14="http://schemas.microsoft.com/office/powerpoint/2010/main" val="64902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E8833E-EB31-438F-8256-AB94F6F63771}"/>
              </a:ext>
            </a:extLst>
          </p:cNvPr>
          <p:cNvSpPr>
            <a:spLocks noGrp="1"/>
          </p:cNvSpPr>
          <p:nvPr>
            <p:ph type="title"/>
          </p:nvPr>
        </p:nvSpPr>
        <p:spPr>
          <a:xfrm>
            <a:off x="838199" y="365125"/>
            <a:ext cx="5529943" cy="1325563"/>
          </a:xfrm>
        </p:spPr>
        <p:txBody>
          <a:bodyPr>
            <a:normAutofit/>
          </a:bodyPr>
          <a:lstStyle/>
          <a:p>
            <a:r>
              <a:rPr lang="en-IN" b="1"/>
              <a:t>Analysis of Dataset-1 Contd. : </a:t>
            </a:r>
            <a:endParaRPr lang="en-IN"/>
          </a:p>
        </p:txBody>
      </p:sp>
      <p:sp>
        <p:nvSpPr>
          <p:cNvPr id="3" name="Content Placeholder 2">
            <a:extLst>
              <a:ext uri="{FF2B5EF4-FFF2-40B4-BE49-F238E27FC236}">
                <a16:creationId xmlns:a16="http://schemas.microsoft.com/office/drawing/2014/main" id="{29689FD2-A4DF-4E6A-AC0F-B286B6BC6D47}"/>
              </a:ext>
            </a:extLst>
          </p:cNvPr>
          <p:cNvSpPr>
            <a:spLocks noGrp="1"/>
          </p:cNvSpPr>
          <p:nvPr>
            <p:ph idx="1"/>
          </p:nvPr>
        </p:nvSpPr>
        <p:spPr>
          <a:xfrm>
            <a:off x="838199" y="1825625"/>
            <a:ext cx="4142091" cy="3399518"/>
          </a:xfrm>
        </p:spPr>
        <p:txBody>
          <a:bodyPr>
            <a:normAutofit/>
          </a:bodyPr>
          <a:lstStyle/>
          <a:p>
            <a:r>
              <a:rPr lang="en-US" sz="2000" dirty="0"/>
              <a:t>Neighborhoods-distribution for each Borough is shown right:</a:t>
            </a:r>
          </a:p>
          <a:p>
            <a:endParaRPr lang="en-US" sz="2000" dirty="0"/>
          </a:p>
          <a:p>
            <a:r>
              <a:rPr lang="en-US" sz="2000" dirty="0"/>
              <a:t>From the above bar chart, we can see Queens has maximum number of Restaurant (81) and 26.47% of total and followed by Brooklyn (70) 22.88% of total and others. </a:t>
            </a:r>
          </a:p>
          <a:p>
            <a:endParaRPr lang="en-US" sz="2000" dirty="0"/>
          </a:p>
          <a:p>
            <a:endParaRPr lang="en-IN" sz="2000" dirty="0"/>
          </a:p>
        </p:txBody>
      </p:sp>
      <p:pic>
        <p:nvPicPr>
          <p:cNvPr id="4" name="Picture 3">
            <a:extLst>
              <a:ext uri="{FF2B5EF4-FFF2-40B4-BE49-F238E27FC236}">
                <a16:creationId xmlns:a16="http://schemas.microsoft.com/office/drawing/2014/main" id="{208778CB-FADD-4AE3-9487-948495B9115E}"/>
              </a:ext>
            </a:extLst>
          </p:cNvPr>
          <p:cNvPicPr>
            <a:picLocks noChangeAspect="1"/>
          </p:cNvPicPr>
          <p:nvPr/>
        </p:nvPicPr>
        <p:blipFill>
          <a:blip r:embed="rId2"/>
          <a:stretch>
            <a:fillRect/>
          </a:stretch>
        </p:blipFill>
        <p:spPr>
          <a:xfrm>
            <a:off x="7466120" y="281444"/>
            <a:ext cx="4234074" cy="3440185"/>
          </a:xfrm>
          <a:prstGeom prst="rect">
            <a:avLst/>
          </a:prstGeom>
        </p:spPr>
      </p:pic>
      <p:pic>
        <p:nvPicPr>
          <p:cNvPr id="5" name="Picture 4">
            <a:extLst>
              <a:ext uri="{FF2B5EF4-FFF2-40B4-BE49-F238E27FC236}">
                <a16:creationId xmlns:a16="http://schemas.microsoft.com/office/drawing/2014/main" id="{ACE2E497-EED6-4962-BF3C-6566B3C103F0}"/>
              </a:ext>
            </a:extLst>
          </p:cNvPr>
          <p:cNvPicPr>
            <a:picLocks noChangeAspect="1"/>
          </p:cNvPicPr>
          <p:nvPr/>
        </p:nvPicPr>
        <p:blipFill>
          <a:blip r:embed="rId3"/>
          <a:stretch>
            <a:fillRect/>
          </a:stretch>
        </p:blipFill>
        <p:spPr>
          <a:xfrm>
            <a:off x="6777066" y="3721629"/>
            <a:ext cx="3195962" cy="3156013"/>
          </a:xfrm>
          <a:prstGeom prst="rect">
            <a:avLst/>
          </a:prstGeom>
        </p:spPr>
      </p:pic>
    </p:spTree>
    <p:extLst>
      <p:ext uri="{BB962C8B-B14F-4D97-AF65-F5344CB8AC3E}">
        <p14:creationId xmlns:p14="http://schemas.microsoft.com/office/powerpoint/2010/main" val="47504470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B07C7A-DC79-4F62-82CF-904E266B3FA1}"/>
              </a:ext>
            </a:extLst>
          </p:cNvPr>
          <p:cNvSpPr>
            <a:spLocks noGrp="1"/>
          </p:cNvSpPr>
          <p:nvPr>
            <p:ph type="title"/>
          </p:nvPr>
        </p:nvSpPr>
        <p:spPr>
          <a:xfrm>
            <a:off x="643467" y="640080"/>
            <a:ext cx="3096427" cy="5613236"/>
          </a:xfrm>
        </p:spPr>
        <p:txBody>
          <a:bodyPr anchor="ctr">
            <a:normAutofit/>
          </a:bodyPr>
          <a:lstStyle/>
          <a:p>
            <a:r>
              <a:rPr lang="en-IN" b="1" dirty="0">
                <a:solidFill>
                  <a:srgbClr val="FFFFFF"/>
                </a:solidFill>
              </a:rPr>
              <a:t>Analysis of Dataset-2: </a:t>
            </a:r>
          </a:p>
        </p:txBody>
      </p:sp>
      <p:sp>
        <p:nvSpPr>
          <p:cNvPr id="3" name="Content Placeholder 2">
            <a:extLst>
              <a:ext uri="{FF2B5EF4-FFF2-40B4-BE49-F238E27FC236}">
                <a16:creationId xmlns:a16="http://schemas.microsoft.com/office/drawing/2014/main" id="{E81ACD2A-62DD-48CD-ABF4-620AC9D40005}"/>
              </a:ext>
            </a:extLst>
          </p:cNvPr>
          <p:cNvSpPr>
            <a:spLocks noGrp="1"/>
          </p:cNvSpPr>
          <p:nvPr>
            <p:ph idx="1"/>
          </p:nvPr>
        </p:nvSpPr>
        <p:spPr>
          <a:xfrm>
            <a:off x="4699818" y="640082"/>
            <a:ext cx="6848715" cy="2484884"/>
          </a:xfrm>
        </p:spPr>
        <p:txBody>
          <a:bodyPr anchor="ctr">
            <a:normAutofit/>
          </a:bodyPr>
          <a:lstStyle/>
          <a:p>
            <a:r>
              <a:rPr lang="en-US" sz="1400"/>
              <a:t>This dataset contains data that will be used to get information about Venues in Neighbourhoods of Brooklyn along with their IDs, latitudes and longitudes.  </a:t>
            </a:r>
          </a:p>
          <a:p>
            <a:r>
              <a:rPr lang="en-US" sz="1400"/>
              <a:t>As my colleagues want to Visit Brooklyn and planned to stay there may be for some months. For this, I need more info about Brooklyn to give recommendation. </a:t>
            </a:r>
          </a:p>
          <a:p>
            <a:r>
              <a:rPr lang="en-US" sz="1400"/>
              <a:t>Firstly, I’ve used geocode to get latitude and longitude of Brooklyn. </a:t>
            </a:r>
          </a:p>
          <a:p>
            <a:r>
              <a:rPr lang="en-US" sz="1400"/>
              <a:t>Next, using Foursquare API, explored the venues of Brooklyn within 500 meters of radius and got the data. This dataset contains total 288 unique categories of venues.</a:t>
            </a:r>
          </a:p>
          <a:p>
            <a:r>
              <a:rPr lang="en-US" sz="1400"/>
              <a:t>The dataset looks like:</a:t>
            </a:r>
          </a:p>
          <a:p>
            <a:endParaRPr lang="en-IN" sz="1400"/>
          </a:p>
        </p:txBody>
      </p:sp>
      <p:pic>
        <p:nvPicPr>
          <p:cNvPr id="4" name="Picture 3">
            <a:extLst>
              <a:ext uri="{FF2B5EF4-FFF2-40B4-BE49-F238E27FC236}">
                <a16:creationId xmlns:a16="http://schemas.microsoft.com/office/drawing/2014/main" id="{2020DF95-AEC6-4B38-ABF1-B8E6458F6CF6}"/>
              </a:ext>
            </a:extLst>
          </p:cNvPr>
          <p:cNvPicPr>
            <a:picLocks noChangeAspect="1"/>
          </p:cNvPicPr>
          <p:nvPr/>
        </p:nvPicPr>
        <p:blipFill>
          <a:blip r:embed="rId2"/>
          <a:stretch>
            <a:fillRect/>
          </a:stretch>
        </p:blipFill>
        <p:spPr>
          <a:xfrm>
            <a:off x="4654297" y="3923882"/>
            <a:ext cx="6894236" cy="1533966"/>
          </a:xfrm>
          <a:prstGeom prst="rect">
            <a:avLst/>
          </a:prstGeom>
        </p:spPr>
      </p:pic>
    </p:spTree>
    <p:extLst>
      <p:ext uri="{BB962C8B-B14F-4D97-AF65-F5344CB8AC3E}">
        <p14:creationId xmlns:p14="http://schemas.microsoft.com/office/powerpoint/2010/main" val="114230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04A975-B3B8-4A26-B77E-DC1DB91DF7A1}"/>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N" sz="2800" b="1" dirty="0">
                <a:solidFill>
                  <a:srgbClr val="FFFFFF"/>
                </a:solidFill>
              </a:rPr>
              <a:t>Analysis of Dataset-2 Contd. : </a:t>
            </a:r>
            <a:endParaRPr lang="en-IN" sz="2800" dirty="0"/>
          </a:p>
        </p:txBody>
      </p:sp>
      <p:sp>
        <p:nvSpPr>
          <p:cNvPr id="3" name="Content Placeholder 2">
            <a:extLst>
              <a:ext uri="{FF2B5EF4-FFF2-40B4-BE49-F238E27FC236}">
                <a16:creationId xmlns:a16="http://schemas.microsoft.com/office/drawing/2014/main" id="{952B537E-F73C-4B42-A4E3-3E5835B8EB0B}"/>
              </a:ext>
            </a:extLst>
          </p:cNvPr>
          <p:cNvSpPr>
            <a:spLocks noGrp="1"/>
          </p:cNvSpPr>
          <p:nvPr>
            <p:ph idx="1"/>
          </p:nvPr>
        </p:nvSpPr>
        <p:spPr>
          <a:xfrm>
            <a:off x="643468" y="2638043"/>
            <a:ext cx="3363974" cy="3415623"/>
          </a:xfrm>
        </p:spPr>
        <p:txBody>
          <a:bodyPr>
            <a:normAutofit/>
          </a:bodyPr>
          <a:lstStyle/>
          <a:p>
            <a:r>
              <a:rPr lang="en-US" sz="1700"/>
              <a:t>Now, my colleagues want to stay in a Neighbourhood where they can get good Indian food and other amenities. So, let's explore great Indian Restaurants nearby in each Neighbourhood. </a:t>
            </a:r>
          </a:p>
          <a:p>
            <a:r>
              <a:rPr lang="en-US" sz="1700"/>
              <a:t>After filtering out Indian Restaurants, I’ve got total 16 Indian Restaurants in Brooklyn. </a:t>
            </a:r>
          </a:p>
          <a:p>
            <a:r>
              <a:rPr lang="en-US" sz="1700"/>
              <a:t>So, let's visualize the Indian Restaurants I've got from Foursquare data in Map: </a:t>
            </a:r>
          </a:p>
          <a:p>
            <a:endParaRPr lang="en-US" sz="1700"/>
          </a:p>
        </p:txBody>
      </p:sp>
      <p:pic>
        <p:nvPicPr>
          <p:cNvPr id="4" name="Picture 3">
            <a:extLst>
              <a:ext uri="{FF2B5EF4-FFF2-40B4-BE49-F238E27FC236}">
                <a16:creationId xmlns:a16="http://schemas.microsoft.com/office/drawing/2014/main" id="{4D4098E7-B6B0-4B25-A1D1-EF45422083E5}"/>
              </a:ext>
            </a:extLst>
          </p:cNvPr>
          <p:cNvPicPr>
            <a:picLocks noChangeAspect="1"/>
          </p:cNvPicPr>
          <p:nvPr/>
        </p:nvPicPr>
        <p:blipFill>
          <a:blip r:embed="rId2"/>
          <a:stretch>
            <a:fillRect/>
          </a:stretch>
        </p:blipFill>
        <p:spPr>
          <a:xfrm>
            <a:off x="4725983" y="1504589"/>
            <a:ext cx="7335660" cy="4328039"/>
          </a:xfrm>
          <a:prstGeom prst="rect">
            <a:avLst/>
          </a:prstGeom>
        </p:spPr>
      </p:pic>
    </p:spTree>
    <p:extLst>
      <p:ext uri="{BB962C8B-B14F-4D97-AF65-F5344CB8AC3E}">
        <p14:creationId xmlns:p14="http://schemas.microsoft.com/office/powerpoint/2010/main" val="90172104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606B3A-57BE-4194-AFD6-4DB896580A9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N" sz="2800" b="1" dirty="0">
                <a:solidFill>
                  <a:srgbClr val="FFFFFF"/>
                </a:solidFill>
              </a:rPr>
              <a:t>Analysis of Dataset-2 Contd. : </a:t>
            </a:r>
            <a:endParaRPr lang="en-IN" sz="2800" dirty="0"/>
          </a:p>
        </p:txBody>
      </p:sp>
      <p:sp>
        <p:nvSpPr>
          <p:cNvPr id="3" name="Content Placeholder 2">
            <a:extLst>
              <a:ext uri="{FF2B5EF4-FFF2-40B4-BE49-F238E27FC236}">
                <a16:creationId xmlns:a16="http://schemas.microsoft.com/office/drawing/2014/main" id="{43C8F7BE-1831-406E-87CE-676ADE6136E9}"/>
              </a:ext>
            </a:extLst>
          </p:cNvPr>
          <p:cNvSpPr>
            <a:spLocks noGrp="1"/>
          </p:cNvSpPr>
          <p:nvPr>
            <p:ph idx="1"/>
          </p:nvPr>
        </p:nvSpPr>
        <p:spPr>
          <a:xfrm>
            <a:off x="643468" y="2638043"/>
            <a:ext cx="3363974" cy="3415623"/>
          </a:xfrm>
        </p:spPr>
        <p:txBody>
          <a:bodyPr>
            <a:normAutofit lnSpcReduction="10000"/>
          </a:bodyPr>
          <a:lstStyle/>
          <a:p>
            <a:r>
              <a:rPr lang="en-US" sz="2000" dirty="0"/>
              <a:t>Now, I’ve </a:t>
            </a:r>
            <a:r>
              <a:rPr lang="en-US" sz="2000" dirty="0" err="1"/>
              <a:t>analysed</a:t>
            </a:r>
            <a:r>
              <a:rPr lang="en-US" sz="2000" dirty="0"/>
              <a:t> data for each </a:t>
            </a:r>
            <a:r>
              <a:rPr lang="en-US" sz="2000" dirty="0" err="1"/>
              <a:t>neighbourhood</a:t>
            </a:r>
            <a:r>
              <a:rPr lang="en-US" sz="2000" dirty="0"/>
              <a:t> in Brooklyn searching for Indian Restaurants. Look of my observation:</a:t>
            </a:r>
          </a:p>
          <a:p>
            <a:r>
              <a:rPr lang="en-US" sz="2000" dirty="0"/>
              <a:t>From the Bar chart, we can see that Clinton Hill has maximum number (3) of Indian Restaurants, followed by Prospect Lefferts Gardens, Brooklyn Heights and others.</a:t>
            </a:r>
            <a:endParaRPr lang="en-IN" sz="2000" dirty="0"/>
          </a:p>
        </p:txBody>
      </p:sp>
      <p:pic>
        <p:nvPicPr>
          <p:cNvPr id="4" name="Picture 3">
            <a:extLst>
              <a:ext uri="{FF2B5EF4-FFF2-40B4-BE49-F238E27FC236}">
                <a16:creationId xmlns:a16="http://schemas.microsoft.com/office/drawing/2014/main" id="{69B71781-0C8B-435D-9F4B-C3FD200226BA}"/>
              </a:ext>
            </a:extLst>
          </p:cNvPr>
          <p:cNvPicPr>
            <a:picLocks noChangeAspect="1"/>
          </p:cNvPicPr>
          <p:nvPr/>
        </p:nvPicPr>
        <p:blipFill>
          <a:blip r:embed="rId2"/>
          <a:stretch>
            <a:fillRect/>
          </a:stretch>
        </p:blipFill>
        <p:spPr>
          <a:xfrm>
            <a:off x="5297763" y="785751"/>
            <a:ext cx="6250769" cy="5125630"/>
          </a:xfrm>
          <a:prstGeom prst="rect">
            <a:avLst/>
          </a:prstGeom>
        </p:spPr>
      </p:pic>
    </p:spTree>
    <p:extLst>
      <p:ext uri="{BB962C8B-B14F-4D97-AF65-F5344CB8AC3E}">
        <p14:creationId xmlns:p14="http://schemas.microsoft.com/office/powerpoint/2010/main" val="15477715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45339E-C5F3-4844-BE85-256BC11FFBEA}"/>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N" sz="2800" b="1" dirty="0"/>
              <a:t>Analysis of Dataset-3: </a:t>
            </a:r>
          </a:p>
        </p:txBody>
      </p:sp>
      <p:sp>
        <p:nvSpPr>
          <p:cNvPr id="3" name="Content Placeholder 2">
            <a:extLst>
              <a:ext uri="{FF2B5EF4-FFF2-40B4-BE49-F238E27FC236}">
                <a16:creationId xmlns:a16="http://schemas.microsoft.com/office/drawing/2014/main" id="{15E4A9B1-47D4-4280-8F22-BF9E1DF24099}"/>
              </a:ext>
            </a:extLst>
          </p:cNvPr>
          <p:cNvSpPr>
            <a:spLocks noGrp="1"/>
          </p:cNvSpPr>
          <p:nvPr>
            <p:ph idx="1"/>
          </p:nvPr>
        </p:nvSpPr>
        <p:spPr>
          <a:xfrm>
            <a:off x="643468" y="2638043"/>
            <a:ext cx="3363974" cy="3415623"/>
          </a:xfrm>
        </p:spPr>
        <p:txBody>
          <a:bodyPr>
            <a:normAutofit/>
          </a:bodyPr>
          <a:lstStyle/>
          <a:p>
            <a:r>
              <a:rPr lang="en-US" sz="1700" dirty="0"/>
              <a:t>The source of the dataset is: </a:t>
            </a:r>
            <a:r>
              <a:rPr lang="en-US" sz="1700" b="1" dirty="0"/>
              <a:t>Foursquare</a:t>
            </a:r>
            <a:r>
              <a:rPr lang="en-US" sz="1700" dirty="0"/>
              <a:t> </a:t>
            </a:r>
          </a:p>
          <a:p>
            <a:r>
              <a:rPr lang="en-US" sz="1700" dirty="0"/>
              <a:t>Now, I’ve got the Indian Restaurants info, restaurants that are much loved by people, i.e. highly rated and liked ones, should be known to me. </a:t>
            </a:r>
          </a:p>
          <a:p>
            <a:r>
              <a:rPr lang="en-US" sz="1700" dirty="0"/>
              <a:t>So, I had to use Foursquare API again to get the above-mentioned info and the dataset looks like: </a:t>
            </a:r>
          </a:p>
          <a:p>
            <a:pPr marL="0" indent="0">
              <a:buNone/>
            </a:pPr>
            <a:endParaRPr lang="en-IN" sz="1700" dirty="0"/>
          </a:p>
        </p:txBody>
      </p:sp>
      <p:pic>
        <p:nvPicPr>
          <p:cNvPr id="4" name="Picture 3">
            <a:extLst>
              <a:ext uri="{FF2B5EF4-FFF2-40B4-BE49-F238E27FC236}">
                <a16:creationId xmlns:a16="http://schemas.microsoft.com/office/drawing/2014/main" id="{026C7293-C934-4BBE-83EB-8C6D9AAD0A6B}"/>
              </a:ext>
            </a:extLst>
          </p:cNvPr>
          <p:cNvPicPr>
            <a:picLocks noChangeAspect="1"/>
          </p:cNvPicPr>
          <p:nvPr/>
        </p:nvPicPr>
        <p:blipFill>
          <a:blip r:embed="rId2"/>
          <a:stretch>
            <a:fillRect/>
          </a:stretch>
        </p:blipFill>
        <p:spPr>
          <a:xfrm>
            <a:off x="5297763" y="2145293"/>
            <a:ext cx="6250769" cy="2406546"/>
          </a:xfrm>
          <a:prstGeom prst="rect">
            <a:avLst/>
          </a:prstGeom>
        </p:spPr>
      </p:pic>
    </p:spTree>
    <p:extLst>
      <p:ext uri="{BB962C8B-B14F-4D97-AF65-F5344CB8AC3E}">
        <p14:creationId xmlns:p14="http://schemas.microsoft.com/office/powerpoint/2010/main" val="332686126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951D1C-7317-48D1-8428-48F0F3F0A581}"/>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N" sz="2800" b="1" dirty="0"/>
              <a:t>Analysis of Dataset-3 Contd. : </a:t>
            </a:r>
            <a:endParaRPr lang="en-IN" sz="2800" dirty="0"/>
          </a:p>
        </p:txBody>
      </p:sp>
      <p:sp>
        <p:nvSpPr>
          <p:cNvPr id="3" name="Content Placeholder 2">
            <a:extLst>
              <a:ext uri="{FF2B5EF4-FFF2-40B4-BE49-F238E27FC236}">
                <a16:creationId xmlns:a16="http://schemas.microsoft.com/office/drawing/2014/main" id="{C9D1ACC4-587F-479F-BFDA-9B011DE7D88E}"/>
              </a:ext>
            </a:extLst>
          </p:cNvPr>
          <p:cNvSpPr>
            <a:spLocks noGrp="1"/>
          </p:cNvSpPr>
          <p:nvPr>
            <p:ph idx="1"/>
          </p:nvPr>
        </p:nvSpPr>
        <p:spPr>
          <a:xfrm>
            <a:off x="643468" y="2638043"/>
            <a:ext cx="3363974" cy="3415623"/>
          </a:xfrm>
        </p:spPr>
        <p:txBody>
          <a:bodyPr>
            <a:normAutofit lnSpcReduction="10000"/>
          </a:bodyPr>
          <a:lstStyle/>
          <a:p>
            <a:r>
              <a:rPr lang="en-US" sz="2000" dirty="0"/>
              <a:t>After doing some more analysis with data, let’s visualize data for Highly Rated Indian Restaurants: </a:t>
            </a:r>
          </a:p>
          <a:p>
            <a:r>
              <a:rPr lang="en-US" sz="2000" dirty="0"/>
              <a:t>From the bar chart, we can see that </a:t>
            </a:r>
            <a:r>
              <a:rPr lang="en-US" sz="2000" b="1" dirty="0" err="1"/>
              <a:t>Dosa</a:t>
            </a:r>
            <a:r>
              <a:rPr lang="en-US" sz="2000" b="1" dirty="0"/>
              <a:t> Royale </a:t>
            </a:r>
            <a:r>
              <a:rPr lang="en-US" sz="2000" dirty="0"/>
              <a:t>which is in Fort Greene is highly rated (8.7), Gandhi Fine Indian Cuisine in Prospect Lefferts Gardens is second highly rated (8.6) and others are also close to each other.</a:t>
            </a:r>
          </a:p>
          <a:p>
            <a:endParaRPr lang="en-IN" sz="2000" dirty="0"/>
          </a:p>
        </p:txBody>
      </p:sp>
      <p:pic>
        <p:nvPicPr>
          <p:cNvPr id="4" name="Picture 3">
            <a:extLst>
              <a:ext uri="{FF2B5EF4-FFF2-40B4-BE49-F238E27FC236}">
                <a16:creationId xmlns:a16="http://schemas.microsoft.com/office/drawing/2014/main" id="{E7A4B34D-E1B7-4DAA-9D54-E7E1564CC220}"/>
              </a:ext>
            </a:extLst>
          </p:cNvPr>
          <p:cNvPicPr>
            <a:picLocks noChangeAspect="1"/>
          </p:cNvPicPr>
          <p:nvPr/>
        </p:nvPicPr>
        <p:blipFill>
          <a:blip r:embed="rId2"/>
          <a:stretch>
            <a:fillRect/>
          </a:stretch>
        </p:blipFill>
        <p:spPr>
          <a:xfrm>
            <a:off x="5297763" y="1223305"/>
            <a:ext cx="6765362" cy="4600446"/>
          </a:xfrm>
          <a:prstGeom prst="rect">
            <a:avLst/>
          </a:prstGeom>
        </p:spPr>
      </p:pic>
    </p:spTree>
    <p:extLst>
      <p:ext uri="{BB962C8B-B14F-4D97-AF65-F5344CB8AC3E}">
        <p14:creationId xmlns:p14="http://schemas.microsoft.com/office/powerpoint/2010/main" val="377596838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D74D57-5F51-4938-968C-652A7C8147B7}"/>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N" sz="2800" b="1" dirty="0"/>
              <a:t>Analysis of Dataset-3 Contd. : </a:t>
            </a:r>
            <a:endParaRPr lang="en-IN" sz="2800" dirty="0"/>
          </a:p>
        </p:txBody>
      </p:sp>
      <p:sp>
        <p:nvSpPr>
          <p:cNvPr id="3" name="Content Placeholder 2">
            <a:extLst>
              <a:ext uri="{FF2B5EF4-FFF2-40B4-BE49-F238E27FC236}">
                <a16:creationId xmlns:a16="http://schemas.microsoft.com/office/drawing/2014/main" id="{ACFA066B-7C39-4ECC-A18C-7D6013A18E91}"/>
              </a:ext>
            </a:extLst>
          </p:cNvPr>
          <p:cNvSpPr>
            <a:spLocks noGrp="1"/>
          </p:cNvSpPr>
          <p:nvPr>
            <p:ph idx="1"/>
          </p:nvPr>
        </p:nvSpPr>
        <p:spPr>
          <a:xfrm>
            <a:off x="643468" y="2638043"/>
            <a:ext cx="3363974" cy="3415623"/>
          </a:xfrm>
        </p:spPr>
        <p:txBody>
          <a:bodyPr>
            <a:normAutofit/>
          </a:bodyPr>
          <a:lstStyle/>
          <a:p>
            <a:r>
              <a:rPr lang="en-US" sz="2000" dirty="0"/>
              <a:t>Let’s visualize highly Liked Restaurants:</a:t>
            </a:r>
          </a:p>
          <a:p>
            <a:r>
              <a:rPr lang="en-US" sz="2000" dirty="0"/>
              <a:t>From above chart, we can see that Tikka Indian Grill in North side is highly liked (95) restaurant. From previous chart, we can see Tikka Indian Grill also gets very good rating (8.5). Highly rated </a:t>
            </a:r>
            <a:r>
              <a:rPr lang="en-US" sz="2000" dirty="0" err="1"/>
              <a:t>Dosa</a:t>
            </a:r>
            <a:r>
              <a:rPr lang="en-US" sz="2000" dirty="0"/>
              <a:t> Royale gets good likes (75). </a:t>
            </a:r>
          </a:p>
          <a:p>
            <a:endParaRPr lang="en-IN" sz="2000" dirty="0"/>
          </a:p>
        </p:txBody>
      </p:sp>
      <p:pic>
        <p:nvPicPr>
          <p:cNvPr id="4" name="Picture 3">
            <a:extLst>
              <a:ext uri="{FF2B5EF4-FFF2-40B4-BE49-F238E27FC236}">
                <a16:creationId xmlns:a16="http://schemas.microsoft.com/office/drawing/2014/main" id="{C8F3267B-A75B-40B5-BC9D-B66A849015D2}"/>
              </a:ext>
            </a:extLst>
          </p:cNvPr>
          <p:cNvPicPr>
            <a:picLocks noChangeAspect="1"/>
          </p:cNvPicPr>
          <p:nvPr/>
        </p:nvPicPr>
        <p:blipFill>
          <a:blip r:embed="rId2"/>
          <a:stretch>
            <a:fillRect/>
          </a:stretch>
        </p:blipFill>
        <p:spPr>
          <a:xfrm>
            <a:off x="5297763" y="1199864"/>
            <a:ext cx="6250769" cy="4297404"/>
          </a:xfrm>
          <a:prstGeom prst="rect">
            <a:avLst/>
          </a:prstGeom>
        </p:spPr>
      </p:pic>
    </p:spTree>
    <p:extLst>
      <p:ext uri="{BB962C8B-B14F-4D97-AF65-F5344CB8AC3E}">
        <p14:creationId xmlns:p14="http://schemas.microsoft.com/office/powerpoint/2010/main" val="190571988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271B9D-51A9-4BF9-B2E5-056F2F066CD3}"/>
              </a:ext>
            </a:extLst>
          </p:cNvPr>
          <p:cNvSpPr>
            <a:spLocks noGrp="1"/>
          </p:cNvSpPr>
          <p:nvPr>
            <p:ph type="title"/>
          </p:nvPr>
        </p:nvSpPr>
        <p:spPr>
          <a:xfrm>
            <a:off x="863029" y="1012004"/>
            <a:ext cx="3416158" cy="4795408"/>
          </a:xfrm>
        </p:spPr>
        <p:txBody>
          <a:bodyPr>
            <a:normAutofit/>
          </a:bodyPr>
          <a:lstStyle/>
          <a:p>
            <a:r>
              <a:rPr lang="en-IN" b="1" dirty="0">
                <a:solidFill>
                  <a:srgbClr val="FFFFFF"/>
                </a:solidFill>
              </a:rPr>
              <a:t>Analysis of Dataset-3 Contd. : Business Perspective:</a:t>
            </a:r>
            <a:endParaRPr lang="en-IN" dirty="0">
              <a:solidFill>
                <a:srgbClr val="FFFFFF"/>
              </a:solidFill>
            </a:endParaRPr>
          </a:p>
        </p:txBody>
      </p:sp>
      <p:graphicFrame>
        <p:nvGraphicFramePr>
          <p:cNvPr id="5" name="Content Placeholder 2">
            <a:extLst>
              <a:ext uri="{FF2B5EF4-FFF2-40B4-BE49-F238E27FC236}">
                <a16:creationId xmlns:a16="http://schemas.microsoft.com/office/drawing/2014/main" id="{5B278270-3117-4588-9E84-754BF27B5C61}"/>
              </a:ext>
            </a:extLst>
          </p:cNvPr>
          <p:cNvGraphicFramePr>
            <a:graphicFrameLocks noGrp="1"/>
          </p:cNvGraphicFramePr>
          <p:nvPr>
            <p:ph idx="1"/>
            <p:extLst>
              <p:ext uri="{D42A27DB-BD31-4B8C-83A1-F6EECF244321}">
                <p14:modId xmlns:p14="http://schemas.microsoft.com/office/powerpoint/2010/main" val="3086558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9450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DA24-5C19-4B9F-AD46-A1BB8CC5D68F}"/>
              </a:ext>
            </a:extLst>
          </p:cNvPr>
          <p:cNvSpPr>
            <a:spLocks noGrp="1"/>
          </p:cNvSpPr>
          <p:nvPr>
            <p:ph type="title"/>
          </p:nvPr>
        </p:nvSpPr>
        <p:spPr>
          <a:xfrm>
            <a:off x="762001" y="803325"/>
            <a:ext cx="5314536" cy="1325563"/>
          </a:xfrm>
        </p:spPr>
        <p:txBody>
          <a:bodyPr>
            <a:normAutofit/>
          </a:bodyPr>
          <a:lstStyle/>
          <a:p>
            <a:r>
              <a:rPr lang="en-US" sz="4100" b="1" dirty="0"/>
              <a:t>Analysis of combinations of all 3 Datasets: </a:t>
            </a:r>
            <a:endParaRPr lang="en-IN" sz="4100" b="1" dirty="0"/>
          </a:p>
        </p:txBody>
      </p:sp>
      <p:sp>
        <p:nvSpPr>
          <p:cNvPr id="3" name="Content Placeholder 2">
            <a:extLst>
              <a:ext uri="{FF2B5EF4-FFF2-40B4-BE49-F238E27FC236}">
                <a16:creationId xmlns:a16="http://schemas.microsoft.com/office/drawing/2014/main" id="{74EF8033-1F9F-4A4A-AD2C-CEC9533CBBC7}"/>
              </a:ext>
            </a:extLst>
          </p:cNvPr>
          <p:cNvSpPr>
            <a:spLocks noGrp="1"/>
          </p:cNvSpPr>
          <p:nvPr>
            <p:ph idx="1"/>
          </p:nvPr>
        </p:nvSpPr>
        <p:spPr>
          <a:xfrm>
            <a:off x="762000" y="2279018"/>
            <a:ext cx="5314543" cy="3375920"/>
          </a:xfrm>
        </p:spPr>
        <p:txBody>
          <a:bodyPr anchor="t">
            <a:normAutofit/>
          </a:bodyPr>
          <a:lstStyle/>
          <a:p>
            <a:r>
              <a:rPr lang="en-US" sz="1800" dirty="0"/>
              <a:t>Now, next priorities of my colleagues are like eating Chinese, joining Gym etc. Let's find out the places and then decide where to stay.</a:t>
            </a:r>
          </a:p>
          <a:p>
            <a:r>
              <a:rPr lang="en-US" sz="1800" b="1" dirty="0"/>
              <a:t>Chinese Restaurants:  </a:t>
            </a:r>
            <a:r>
              <a:rPr lang="en-US" sz="1800" dirty="0"/>
              <a:t>  Further analysis helps to get   Chinese Restaurants in Brooklyn.</a:t>
            </a:r>
          </a:p>
          <a:p>
            <a:pPr marL="0" indent="0">
              <a:buNone/>
            </a:pPr>
            <a:r>
              <a:rPr lang="en-US" sz="1800" dirty="0"/>
              <a:t>We can see that Bath Beach has got maximum number of Chinese Restaurants (4). We can also look of other Restaurants too. </a:t>
            </a:r>
          </a:p>
          <a:p>
            <a:pPr marL="0" indent="0">
              <a:buNone/>
            </a:pPr>
            <a:endParaRPr lang="en-IN" sz="1800" dirty="0"/>
          </a:p>
        </p:txBody>
      </p:sp>
      <p:sp>
        <p:nvSpPr>
          <p:cNvPr id="14"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0F354AC-E7F7-4DE2-9738-86CFED44F585}"/>
              </a:ext>
            </a:extLst>
          </p:cNvPr>
          <p:cNvPicPr>
            <a:picLocks noChangeAspect="1"/>
          </p:cNvPicPr>
          <p:nvPr/>
        </p:nvPicPr>
        <p:blipFill>
          <a:blip r:embed="rId2"/>
          <a:stretch>
            <a:fillRect/>
          </a:stretch>
        </p:blipFill>
        <p:spPr>
          <a:xfrm>
            <a:off x="7502242" y="426128"/>
            <a:ext cx="4604682" cy="4190259"/>
          </a:xfrm>
          <a:prstGeom prst="rect">
            <a:avLst/>
          </a:prstGeom>
        </p:spPr>
      </p:pic>
    </p:spTree>
    <p:extLst>
      <p:ext uri="{BB962C8B-B14F-4D97-AF65-F5344CB8AC3E}">
        <p14:creationId xmlns:p14="http://schemas.microsoft.com/office/powerpoint/2010/main" val="203793898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7357-D35F-415D-8EBE-BA192CC74217}"/>
              </a:ext>
            </a:extLst>
          </p:cNvPr>
          <p:cNvSpPr>
            <a:spLocks noGrp="1"/>
          </p:cNvSpPr>
          <p:nvPr>
            <p:ph type="title"/>
          </p:nvPr>
        </p:nvSpPr>
        <p:spPr>
          <a:xfrm>
            <a:off x="762001" y="803325"/>
            <a:ext cx="5314536" cy="1325563"/>
          </a:xfrm>
        </p:spPr>
        <p:txBody>
          <a:bodyPr>
            <a:normAutofit fontScale="90000"/>
          </a:bodyPr>
          <a:lstStyle/>
          <a:p>
            <a:r>
              <a:rPr lang="en-US" b="1" dirty="0"/>
              <a:t>Analysis of combinations of all 3 Datasets Contd. : </a:t>
            </a:r>
            <a:endParaRPr lang="en-IN" dirty="0"/>
          </a:p>
        </p:txBody>
      </p:sp>
      <p:sp>
        <p:nvSpPr>
          <p:cNvPr id="3" name="Content Placeholder 2">
            <a:extLst>
              <a:ext uri="{FF2B5EF4-FFF2-40B4-BE49-F238E27FC236}">
                <a16:creationId xmlns:a16="http://schemas.microsoft.com/office/drawing/2014/main" id="{CA90C1D9-3FDE-48CB-94B9-6FAF96A8FE5D}"/>
              </a:ext>
            </a:extLst>
          </p:cNvPr>
          <p:cNvSpPr>
            <a:spLocks noGrp="1"/>
          </p:cNvSpPr>
          <p:nvPr>
            <p:ph idx="1"/>
          </p:nvPr>
        </p:nvSpPr>
        <p:spPr>
          <a:xfrm>
            <a:off x="762000" y="2279018"/>
            <a:ext cx="5314543" cy="3375920"/>
          </a:xfrm>
        </p:spPr>
        <p:txBody>
          <a:bodyPr anchor="t">
            <a:normAutofit/>
          </a:bodyPr>
          <a:lstStyle/>
          <a:p>
            <a:r>
              <a:rPr lang="en-US" sz="1800" dirty="0"/>
              <a:t>Gym / Fitness Centre: </a:t>
            </a:r>
          </a:p>
          <a:p>
            <a:r>
              <a:rPr lang="en-US" sz="1800" dirty="0"/>
              <a:t>Let’s visualize </a:t>
            </a:r>
            <a:r>
              <a:rPr lang="en-US" sz="1800" dirty="0" err="1"/>
              <a:t>neighbourhoods</a:t>
            </a:r>
            <a:r>
              <a:rPr lang="en-US" sz="1800" dirty="0"/>
              <a:t> for Gym or Fitness Centre:</a:t>
            </a:r>
          </a:p>
          <a:p>
            <a:pPr marL="0" indent="0">
              <a:buNone/>
            </a:pPr>
            <a:endParaRPr lang="en-US" sz="1800" dirty="0"/>
          </a:p>
          <a:p>
            <a:r>
              <a:rPr lang="en-US" sz="1800" dirty="0"/>
              <a:t>So, </a:t>
            </a:r>
            <a:r>
              <a:rPr lang="en-US" sz="1800" dirty="0" err="1"/>
              <a:t>Caroll</a:t>
            </a:r>
            <a:r>
              <a:rPr lang="en-US" sz="1800" dirty="0"/>
              <a:t> Gardens and Gowanus took the place when it comes about Fitness Centre. </a:t>
            </a:r>
            <a:endParaRPr lang="en-IN" sz="1800"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66CF2C7-1AC7-43CD-99FE-BC96E5B4819B}"/>
              </a:ext>
            </a:extLst>
          </p:cNvPr>
          <p:cNvPicPr>
            <a:picLocks noChangeAspect="1"/>
          </p:cNvPicPr>
          <p:nvPr/>
        </p:nvPicPr>
        <p:blipFill>
          <a:blip r:embed="rId2"/>
          <a:stretch>
            <a:fillRect/>
          </a:stretch>
        </p:blipFill>
        <p:spPr>
          <a:xfrm>
            <a:off x="7272862" y="514905"/>
            <a:ext cx="4936315" cy="3986073"/>
          </a:xfrm>
          <a:prstGeom prst="rect">
            <a:avLst/>
          </a:prstGeom>
        </p:spPr>
      </p:pic>
    </p:spTree>
    <p:extLst>
      <p:ext uri="{BB962C8B-B14F-4D97-AF65-F5344CB8AC3E}">
        <p14:creationId xmlns:p14="http://schemas.microsoft.com/office/powerpoint/2010/main" val="3550857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CCB26-1B93-4E45-B2E8-BB59AEB1753F}"/>
              </a:ext>
            </a:extLst>
          </p:cNvPr>
          <p:cNvSpPr>
            <a:spLocks noGrp="1"/>
          </p:cNvSpPr>
          <p:nvPr>
            <p:ph type="title"/>
          </p:nvPr>
        </p:nvSpPr>
        <p:spPr>
          <a:xfrm>
            <a:off x="863029" y="1012004"/>
            <a:ext cx="3416158" cy="4795408"/>
          </a:xfrm>
        </p:spPr>
        <p:txBody>
          <a:bodyPr>
            <a:normAutofit/>
          </a:bodyPr>
          <a:lstStyle/>
          <a:p>
            <a:r>
              <a:rPr lang="en-US" b="1">
                <a:solidFill>
                  <a:srgbClr val="FFFFFF"/>
                </a:solidFill>
              </a:rPr>
              <a:t>Introduction:</a:t>
            </a:r>
            <a:endParaRPr lang="en-IN" b="1">
              <a:solidFill>
                <a:srgbClr val="FFFFFF"/>
              </a:solidFill>
            </a:endParaRPr>
          </a:p>
        </p:txBody>
      </p:sp>
      <p:graphicFrame>
        <p:nvGraphicFramePr>
          <p:cNvPr id="5" name="Content Placeholder 2">
            <a:extLst>
              <a:ext uri="{FF2B5EF4-FFF2-40B4-BE49-F238E27FC236}">
                <a16:creationId xmlns:a16="http://schemas.microsoft.com/office/drawing/2014/main" id="{B247CC70-2002-4229-828A-240941560CEE}"/>
              </a:ext>
            </a:extLst>
          </p:cNvPr>
          <p:cNvGraphicFramePr>
            <a:graphicFrameLocks noGrp="1"/>
          </p:cNvGraphicFramePr>
          <p:nvPr>
            <p:ph idx="1"/>
            <p:extLst>
              <p:ext uri="{D42A27DB-BD31-4B8C-83A1-F6EECF244321}">
                <p14:modId xmlns:p14="http://schemas.microsoft.com/office/powerpoint/2010/main" val="62459852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998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AF6F50-BC46-47A4-85E9-65022B3789C7}"/>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dirty="0"/>
              <a:t>Analysis of combinations of all 3 Datasets Contd. : </a:t>
            </a:r>
            <a:endParaRPr lang="en-IN" sz="2800" dirty="0"/>
          </a:p>
        </p:txBody>
      </p:sp>
      <p:sp>
        <p:nvSpPr>
          <p:cNvPr id="3" name="Content Placeholder 2">
            <a:extLst>
              <a:ext uri="{FF2B5EF4-FFF2-40B4-BE49-F238E27FC236}">
                <a16:creationId xmlns:a16="http://schemas.microsoft.com/office/drawing/2014/main" id="{41C79BA1-76EB-4CAC-B211-935E1836A724}"/>
              </a:ext>
            </a:extLst>
          </p:cNvPr>
          <p:cNvSpPr>
            <a:spLocks noGrp="1"/>
          </p:cNvSpPr>
          <p:nvPr>
            <p:ph idx="1"/>
          </p:nvPr>
        </p:nvSpPr>
        <p:spPr>
          <a:xfrm>
            <a:off x="643468" y="2638043"/>
            <a:ext cx="3363974" cy="3415623"/>
          </a:xfrm>
        </p:spPr>
        <p:txBody>
          <a:bodyPr>
            <a:normAutofit/>
          </a:bodyPr>
          <a:lstStyle/>
          <a:p>
            <a:r>
              <a:rPr lang="en-US" sz="2000" dirty="0"/>
              <a:t>Now, apart from Indian, Chinese Restaurants, Gym, let’s find out the top 5 most common venues of the </a:t>
            </a:r>
            <a:r>
              <a:rPr lang="en-US" sz="2000" dirty="0" err="1"/>
              <a:t>neighbourhoods</a:t>
            </a:r>
            <a:r>
              <a:rPr lang="en-US" sz="2000" dirty="0"/>
              <a:t>.</a:t>
            </a:r>
          </a:p>
          <a:p>
            <a:r>
              <a:rPr lang="en-US" sz="2000" dirty="0"/>
              <a:t>So, the top 5 lists will help them to decide besides Indian Restaurant what kind of amenities they want. </a:t>
            </a:r>
          </a:p>
          <a:p>
            <a:endParaRPr lang="en-IN" sz="2000" dirty="0"/>
          </a:p>
        </p:txBody>
      </p:sp>
      <p:pic>
        <p:nvPicPr>
          <p:cNvPr id="4" name="Picture 3">
            <a:extLst>
              <a:ext uri="{FF2B5EF4-FFF2-40B4-BE49-F238E27FC236}">
                <a16:creationId xmlns:a16="http://schemas.microsoft.com/office/drawing/2014/main" id="{E810CE4E-3AE8-4EA3-8DC7-E031222E20E7}"/>
              </a:ext>
            </a:extLst>
          </p:cNvPr>
          <p:cNvPicPr>
            <a:picLocks noChangeAspect="1"/>
          </p:cNvPicPr>
          <p:nvPr/>
        </p:nvPicPr>
        <p:blipFill>
          <a:blip r:embed="rId2"/>
          <a:stretch>
            <a:fillRect/>
          </a:stretch>
        </p:blipFill>
        <p:spPr>
          <a:xfrm>
            <a:off x="5297763" y="1317066"/>
            <a:ext cx="6250769" cy="4063000"/>
          </a:xfrm>
          <a:prstGeom prst="rect">
            <a:avLst/>
          </a:prstGeom>
        </p:spPr>
      </p:pic>
    </p:spTree>
    <p:extLst>
      <p:ext uri="{BB962C8B-B14F-4D97-AF65-F5344CB8AC3E}">
        <p14:creationId xmlns:p14="http://schemas.microsoft.com/office/powerpoint/2010/main" val="117158483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F64FDB-F509-44B2-B0DF-BCE23D17B00C}"/>
              </a:ext>
            </a:extLst>
          </p:cNvPr>
          <p:cNvSpPr>
            <a:spLocks noGrp="1"/>
          </p:cNvSpPr>
          <p:nvPr>
            <p:ph type="title"/>
          </p:nvPr>
        </p:nvSpPr>
        <p:spPr>
          <a:xfrm>
            <a:off x="643467" y="640080"/>
            <a:ext cx="3096427" cy="5613236"/>
          </a:xfrm>
        </p:spPr>
        <p:txBody>
          <a:bodyPr anchor="ctr">
            <a:normAutofit/>
          </a:bodyPr>
          <a:lstStyle/>
          <a:p>
            <a:r>
              <a:rPr lang="en-US" sz="4100" b="1">
                <a:solidFill>
                  <a:srgbClr val="FFFFFF"/>
                </a:solidFill>
              </a:rPr>
              <a:t>Analysis of combinations of all 3 Datasets Contd. : Business Perspective</a:t>
            </a:r>
            <a:endParaRPr lang="en-IN" sz="4100">
              <a:solidFill>
                <a:srgbClr val="FFFFFF"/>
              </a:solidFill>
            </a:endParaRPr>
          </a:p>
        </p:txBody>
      </p:sp>
      <p:sp>
        <p:nvSpPr>
          <p:cNvPr id="3" name="Content Placeholder 2">
            <a:extLst>
              <a:ext uri="{FF2B5EF4-FFF2-40B4-BE49-F238E27FC236}">
                <a16:creationId xmlns:a16="http://schemas.microsoft.com/office/drawing/2014/main" id="{54B87FF0-856D-4F75-BBC3-46525F5D271A}"/>
              </a:ext>
            </a:extLst>
          </p:cNvPr>
          <p:cNvSpPr>
            <a:spLocks noGrp="1"/>
          </p:cNvSpPr>
          <p:nvPr>
            <p:ph idx="1"/>
          </p:nvPr>
        </p:nvSpPr>
        <p:spPr>
          <a:xfrm>
            <a:off x="4699818" y="640082"/>
            <a:ext cx="6848715" cy="2484884"/>
          </a:xfrm>
        </p:spPr>
        <p:txBody>
          <a:bodyPr anchor="ctr">
            <a:normAutofit/>
          </a:bodyPr>
          <a:lstStyle/>
          <a:p>
            <a:r>
              <a:rPr lang="en-US" sz="1700" dirty="0"/>
              <a:t>Created a separate dataset which contains all the Top 10 common venues for all </a:t>
            </a:r>
            <a:r>
              <a:rPr lang="en-US" sz="1700" dirty="0" err="1"/>
              <a:t>Neighbourhoods</a:t>
            </a:r>
            <a:r>
              <a:rPr lang="en-US" sz="1700" dirty="0"/>
              <a:t> of Brooklyn. The dataset looks like (check below):</a:t>
            </a:r>
          </a:p>
          <a:p>
            <a:r>
              <a:rPr lang="en-US" sz="1700" dirty="0"/>
              <a:t>From the dataset, people can search the </a:t>
            </a:r>
            <a:r>
              <a:rPr lang="en-US" sz="1700" dirty="0" err="1"/>
              <a:t>Neighbourhood</a:t>
            </a:r>
            <a:r>
              <a:rPr lang="en-US" sz="1700" dirty="0"/>
              <a:t> name and will get the Top 10 venues and based on this they can choose their business. </a:t>
            </a:r>
          </a:p>
          <a:p>
            <a:r>
              <a:rPr lang="en-US" sz="1700" dirty="0"/>
              <a:t>This dataset will also help if anyone wants to visit Brooklyn for the first time. </a:t>
            </a:r>
          </a:p>
          <a:p>
            <a:endParaRPr lang="en-IN" sz="1700" dirty="0"/>
          </a:p>
        </p:txBody>
      </p:sp>
      <p:pic>
        <p:nvPicPr>
          <p:cNvPr id="8" name="Picture 7">
            <a:extLst>
              <a:ext uri="{FF2B5EF4-FFF2-40B4-BE49-F238E27FC236}">
                <a16:creationId xmlns:a16="http://schemas.microsoft.com/office/drawing/2014/main" id="{8D0B9175-6D2F-4DC9-93FD-B40E10A3C5A5}"/>
              </a:ext>
            </a:extLst>
          </p:cNvPr>
          <p:cNvPicPr>
            <a:picLocks noChangeAspect="1"/>
          </p:cNvPicPr>
          <p:nvPr/>
        </p:nvPicPr>
        <p:blipFill>
          <a:blip r:embed="rId2"/>
          <a:stretch>
            <a:fillRect/>
          </a:stretch>
        </p:blipFill>
        <p:spPr>
          <a:xfrm>
            <a:off x="4654297" y="3829086"/>
            <a:ext cx="6894236" cy="1723559"/>
          </a:xfrm>
          <a:prstGeom prst="rect">
            <a:avLst/>
          </a:prstGeom>
        </p:spPr>
      </p:pic>
    </p:spTree>
    <p:extLst>
      <p:ext uri="{BB962C8B-B14F-4D97-AF65-F5344CB8AC3E}">
        <p14:creationId xmlns:p14="http://schemas.microsoft.com/office/powerpoint/2010/main" val="1491575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484AB1-CE29-4919-BA06-25E1C8116A38}"/>
              </a:ext>
            </a:extLst>
          </p:cNvPr>
          <p:cNvSpPr>
            <a:spLocks noGrp="1"/>
          </p:cNvSpPr>
          <p:nvPr>
            <p:ph type="title"/>
          </p:nvPr>
        </p:nvSpPr>
        <p:spPr>
          <a:xfrm>
            <a:off x="833002" y="365125"/>
            <a:ext cx="3973667" cy="5811837"/>
          </a:xfrm>
        </p:spPr>
        <p:txBody>
          <a:bodyPr>
            <a:normAutofit/>
          </a:bodyPr>
          <a:lstStyle/>
          <a:p>
            <a:r>
              <a:rPr lang="en-IN" b="1" dirty="0">
                <a:solidFill>
                  <a:srgbClr val="FFFFFF"/>
                </a:solidFill>
              </a:rPr>
              <a:t>Results / Takeaways:</a:t>
            </a:r>
          </a:p>
        </p:txBody>
      </p:sp>
      <p:sp>
        <p:nvSpPr>
          <p:cNvPr id="14" name="Content Placeholder 2">
            <a:extLst>
              <a:ext uri="{FF2B5EF4-FFF2-40B4-BE49-F238E27FC236}">
                <a16:creationId xmlns:a16="http://schemas.microsoft.com/office/drawing/2014/main" id="{9D090FE8-C77C-4031-B12D-288A1A7AA35E}"/>
              </a:ext>
            </a:extLst>
          </p:cNvPr>
          <p:cNvSpPr>
            <a:spLocks noGrp="1"/>
          </p:cNvSpPr>
          <p:nvPr>
            <p:ph idx="1"/>
          </p:nvPr>
        </p:nvSpPr>
        <p:spPr>
          <a:xfrm>
            <a:off x="5356927" y="365125"/>
            <a:ext cx="5996871" cy="5811837"/>
          </a:xfrm>
        </p:spPr>
        <p:txBody>
          <a:bodyPr anchor="ctr">
            <a:normAutofit/>
          </a:bodyPr>
          <a:lstStyle/>
          <a:p>
            <a:r>
              <a:rPr lang="en-US" sz="2000" dirty="0">
                <a:solidFill>
                  <a:srgbClr val="FFFFFF"/>
                </a:solidFill>
              </a:rPr>
              <a:t>So, Recommendation can be made after looking at the detailed analysis of Datasets and Bar Charts. For my colleagues, i.e. who wants Indian food mainly, recommended Places and Restaurants are: </a:t>
            </a:r>
          </a:p>
          <a:p>
            <a:r>
              <a:rPr lang="en-US" sz="2000" dirty="0">
                <a:solidFill>
                  <a:srgbClr val="FFFFFF"/>
                </a:solidFill>
              </a:rPr>
              <a:t>1. </a:t>
            </a:r>
            <a:r>
              <a:rPr lang="en-US" sz="2000" b="1" dirty="0">
                <a:solidFill>
                  <a:srgbClr val="FFFFFF"/>
                </a:solidFill>
              </a:rPr>
              <a:t>Prospect Lefferts Gardens  </a:t>
            </a:r>
            <a:r>
              <a:rPr lang="en-US" sz="2000" dirty="0">
                <a:solidFill>
                  <a:srgbClr val="FFFFFF"/>
                </a:solidFill>
              </a:rPr>
              <a:t>(Gandhi Fine Indian Cuisine, Rating = 8.6, Likes = 81,    Tips = 47) and (King of Tandoor, Rating = 7.1, Likes = 25) • Top 5 Places:  Bakery, Café, Caribbean Restaurant, Pizza Place, Indian Restaurant </a:t>
            </a:r>
          </a:p>
          <a:p>
            <a:r>
              <a:rPr lang="en-US" sz="2000" dirty="0">
                <a:solidFill>
                  <a:srgbClr val="FFFFFF"/>
                </a:solidFill>
              </a:rPr>
              <a:t>2. </a:t>
            </a:r>
            <a:r>
              <a:rPr lang="en-US" sz="2000" b="1" dirty="0">
                <a:solidFill>
                  <a:srgbClr val="FFFFFF"/>
                </a:solidFill>
              </a:rPr>
              <a:t>North Side </a:t>
            </a:r>
            <a:r>
              <a:rPr lang="en-US" sz="2000" dirty="0">
                <a:solidFill>
                  <a:srgbClr val="FFFFFF"/>
                </a:solidFill>
              </a:rPr>
              <a:t>(Tikka Indian Grill, Rating = 8.5, Likes = 95, Tips = 29) • Top 5 Places:  Coffee Shop, American Restaurant, Bar, Wine Bar, </a:t>
            </a:r>
            <a:r>
              <a:rPr lang="en-US" sz="2000" dirty="0" err="1">
                <a:solidFill>
                  <a:srgbClr val="FFFFFF"/>
                </a:solidFill>
              </a:rPr>
              <a:t>Jewellery</a:t>
            </a:r>
            <a:r>
              <a:rPr lang="en-US" sz="2000" dirty="0">
                <a:solidFill>
                  <a:srgbClr val="FFFFFF"/>
                </a:solidFill>
              </a:rPr>
              <a:t> Store </a:t>
            </a:r>
          </a:p>
          <a:p>
            <a:r>
              <a:rPr lang="en-US" sz="2000" dirty="0">
                <a:solidFill>
                  <a:srgbClr val="FFFFFF"/>
                </a:solidFill>
              </a:rPr>
              <a:t>3. </a:t>
            </a:r>
            <a:r>
              <a:rPr lang="en-US" sz="2000" b="1" dirty="0">
                <a:solidFill>
                  <a:srgbClr val="FFFFFF"/>
                </a:solidFill>
              </a:rPr>
              <a:t>Fort Greene </a:t>
            </a:r>
            <a:r>
              <a:rPr lang="en-US" sz="2000" dirty="0">
                <a:solidFill>
                  <a:srgbClr val="FFFFFF"/>
                </a:solidFill>
              </a:rPr>
              <a:t>(</a:t>
            </a:r>
            <a:r>
              <a:rPr lang="en-US" sz="2000" dirty="0" err="1">
                <a:solidFill>
                  <a:srgbClr val="FFFFFF"/>
                </a:solidFill>
              </a:rPr>
              <a:t>Dosa</a:t>
            </a:r>
            <a:r>
              <a:rPr lang="en-US" sz="2000" dirty="0">
                <a:solidFill>
                  <a:srgbClr val="FFFFFF"/>
                </a:solidFill>
              </a:rPr>
              <a:t> Royale, Rating = 8.7, Likes = 75, Tips = 22) • Top 5 Places:  Italian Restaurant, Coffee Shop, Pizza Place, Theatre, Opera House </a:t>
            </a:r>
          </a:p>
          <a:p>
            <a:endParaRPr lang="en-US" sz="2000" dirty="0">
              <a:solidFill>
                <a:srgbClr val="FFFFFF"/>
              </a:solidFill>
            </a:endParaRPr>
          </a:p>
        </p:txBody>
      </p:sp>
    </p:spTree>
    <p:extLst>
      <p:ext uri="{BB962C8B-B14F-4D97-AF65-F5344CB8AC3E}">
        <p14:creationId xmlns:p14="http://schemas.microsoft.com/office/powerpoint/2010/main" val="314797528"/>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C5A663-043F-4668-9653-3F41FBE07CE6}"/>
              </a:ext>
            </a:extLst>
          </p:cNvPr>
          <p:cNvSpPr>
            <a:spLocks noGrp="1"/>
          </p:cNvSpPr>
          <p:nvPr>
            <p:ph type="title"/>
          </p:nvPr>
        </p:nvSpPr>
        <p:spPr>
          <a:xfrm>
            <a:off x="833002" y="365125"/>
            <a:ext cx="3973667" cy="5811837"/>
          </a:xfrm>
        </p:spPr>
        <p:txBody>
          <a:bodyPr>
            <a:normAutofit/>
          </a:bodyPr>
          <a:lstStyle/>
          <a:p>
            <a:r>
              <a:rPr lang="en-IN" b="1" dirty="0">
                <a:solidFill>
                  <a:srgbClr val="FFFFFF"/>
                </a:solidFill>
              </a:rPr>
              <a:t>Results / Takeaways: Business Perspective</a:t>
            </a:r>
            <a:endParaRPr lang="en-IN" dirty="0">
              <a:solidFill>
                <a:srgbClr val="FFFFFF"/>
              </a:solidFill>
            </a:endParaRPr>
          </a:p>
        </p:txBody>
      </p:sp>
      <p:sp>
        <p:nvSpPr>
          <p:cNvPr id="3" name="Content Placeholder 2">
            <a:extLst>
              <a:ext uri="{FF2B5EF4-FFF2-40B4-BE49-F238E27FC236}">
                <a16:creationId xmlns:a16="http://schemas.microsoft.com/office/drawing/2014/main" id="{47DCDD84-DEA0-494C-9B58-024E12DC798E}"/>
              </a:ext>
            </a:extLst>
          </p:cNvPr>
          <p:cNvSpPr>
            <a:spLocks noGrp="1"/>
          </p:cNvSpPr>
          <p:nvPr>
            <p:ph idx="1"/>
          </p:nvPr>
        </p:nvSpPr>
        <p:spPr>
          <a:xfrm>
            <a:off x="5356927" y="365125"/>
            <a:ext cx="5996871" cy="5811837"/>
          </a:xfrm>
        </p:spPr>
        <p:txBody>
          <a:bodyPr anchor="ctr">
            <a:normAutofit/>
          </a:bodyPr>
          <a:lstStyle/>
          <a:p>
            <a:r>
              <a:rPr lang="en-US" sz="2000">
                <a:solidFill>
                  <a:srgbClr val="FFFFFF"/>
                </a:solidFill>
              </a:rPr>
              <a:t>From the dataset people who are planning to open Restaurants in Brooklyn, could find the Top 10 common venues. It varies from person to person for what they need. After they decide, further analysis can be done like I’ve done for Indian Restaurants.  </a:t>
            </a:r>
          </a:p>
          <a:p>
            <a:r>
              <a:rPr lang="en-US" sz="2000">
                <a:solidFill>
                  <a:srgbClr val="FFFFFF"/>
                </a:solidFill>
              </a:rPr>
              <a:t>From the Indian Restaurant dataset, they will find out the best neighbourhood and find Restaurants of different varieties of foods and their competitors looking at Ratings, likes, tips etc. It helps for decision making.</a:t>
            </a:r>
            <a:endParaRPr lang="en-IN" sz="2000">
              <a:solidFill>
                <a:srgbClr val="FFFFFF"/>
              </a:solidFill>
            </a:endParaRPr>
          </a:p>
        </p:txBody>
      </p:sp>
    </p:spTree>
    <p:extLst>
      <p:ext uri="{BB962C8B-B14F-4D97-AF65-F5344CB8AC3E}">
        <p14:creationId xmlns:p14="http://schemas.microsoft.com/office/powerpoint/2010/main" val="159895640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CF4563-A658-4F04-B02E-D4CF10684845}"/>
              </a:ext>
            </a:extLst>
          </p:cNvPr>
          <p:cNvSpPr>
            <a:spLocks noGrp="1"/>
          </p:cNvSpPr>
          <p:nvPr>
            <p:ph type="title"/>
          </p:nvPr>
        </p:nvSpPr>
        <p:spPr>
          <a:xfrm>
            <a:off x="833002" y="365125"/>
            <a:ext cx="3973667" cy="5811837"/>
          </a:xfrm>
        </p:spPr>
        <p:txBody>
          <a:bodyPr>
            <a:normAutofit/>
          </a:bodyPr>
          <a:lstStyle/>
          <a:p>
            <a:r>
              <a:rPr lang="en-IN" b="1">
                <a:solidFill>
                  <a:srgbClr val="FFFFFF"/>
                </a:solidFill>
              </a:rPr>
              <a:t>Conclusion:</a:t>
            </a:r>
          </a:p>
        </p:txBody>
      </p:sp>
      <p:sp>
        <p:nvSpPr>
          <p:cNvPr id="3" name="Content Placeholder 2">
            <a:extLst>
              <a:ext uri="{FF2B5EF4-FFF2-40B4-BE49-F238E27FC236}">
                <a16:creationId xmlns:a16="http://schemas.microsoft.com/office/drawing/2014/main" id="{DD9D3D57-3F84-486A-AAD9-9CA5537EF15C}"/>
              </a:ext>
            </a:extLst>
          </p:cNvPr>
          <p:cNvSpPr>
            <a:spLocks noGrp="1"/>
          </p:cNvSpPr>
          <p:nvPr>
            <p:ph idx="1"/>
          </p:nvPr>
        </p:nvSpPr>
        <p:spPr>
          <a:xfrm>
            <a:off x="5356927" y="365125"/>
            <a:ext cx="5996871" cy="5811837"/>
          </a:xfrm>
        </p:spPr>
        <p:txBody>
          <a:bodyPr anchor="ctr">
            <a:normAutofit/>
          </a:bodyPr>
          <a:lstStyle/>
          <a:p>
            <a:r>
              <a:rPr lang="en-US" sz="2000">
                <a:solidFill>
                  <a:srgbClr val="FFFFFF"/>
                </a:solidFill>
              </a:rPr>
              <a:t>I’ve performed all these analysis with the location details provided by the Foursquare. Data analysis is done for Brooklyn within 500 metres of radius. Venues could be different if analysis gets performed with different radius. So, I can that analysis is made based on a limited data.  </a:t>
            </a:r>
          </a:p>
          <a:p>
            <a:r>
              <a:rPr lang="en-US" sz="2000">
                <a:solidFill>
                  <a:srgbClr val="FFFFFF"/>
                </a:solidFill>
              </a:rPr>
              <a:t>Above, all the recommendations are totally mine based on my analysis. This varies from people to people about what really they want. </a:t>
            </a:r>
          </a:p>
          <a:p>
            <a:r>
              <a:rPr lang="en-US" sz="2000">
                <a:solidFill>
                  <a:srgbClr val="FFFFFF"/>
                </a:solidFill>
              </a:rPr>
              <a:t>For business perspective, this analysis can be helpful. Different people have different opinions on venues, boroughs, neighbourhoods etc, and for that further analysis must be needed using the same dataset. </a:t>
            </a:r>
            <a:endParaRPr lang="en-IN" sz="2000">
              <a:solidFill>
                <a:srgbClr val="FFFFFF"/>
              </a:solidFill>
            </a:endParaRPr>
          </a:p>
        </p:txBody>
      </p:sp>
    </p:spTree>
    <p:extLst>
      <p:ext uri="{BB962C8B-B14F-4D97-AF65-F5344CB8AC3E}">
        <p14:creationId xmlns:p14="http://schemas.microsoft.com/office/powerpoint/2010/main" val="34164449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B1DBAA-DEB4-4A8F-A723-67E2B0FF3CBC}"/>
              </a:ext>
            </a:extLst>
          </p:cNvPr>
          <p:cNvSpPr>
            <a:spLocks noGrp="1"/>
          </p:cNvSpPr>
          <p:nvPr>
            <p:ph type="title"/>
          </p:nvPr>
        </p:nvSpPr>
        <p:spPr>
          <a:xfrm>
            <a:off x="863029" y="1012004"/>
            <a:ext cx="3416158" cy="4795408"/>
          </a:xfrm>
        </p:spPr>
        <p:txBody>
          <a:bodyPr>
            <a:normAutofit/>
          </a:bodyPr>
          <a:lstStyle/>
          <a:p>
            <a:r>
              <a:rPr lang="en-IN" b="1">
                <a:solidFill>
                  <a:srgbClr val="FFFFFF"/>
                </a:solidFill>
              </a:rPr>
              <a:t>Problem Description:</a:t>
            </a:r>
          </a:p>
        </p:txBody>
      </p:sp>
      <p:graphicFrame>
        <p:nvGraphicFramePr>
          <p:cNvPr id="5" name="Content Placeholder 2">
            <a:extLst>
              <a:ext uri="{FF2B5EF4-FFF2-40B4-BE49-F238E27FC236}">
                <a16:creationId xmlns:a16="http://schemas.microsoft.com/office/drawing/2014/main" id="{140F966A-9E70-4929-A7F9-05B78972CEB7}"/>
              </a:ext>
            </a:extLst>
          </p:cNvPr>
          <p:cNvGraphicFramePr>
            <a:graphicFrameLocks noGrp="1"/>
          </p:cNvGraphicFramePr>
          <p:nvPr>
            <p:ph idx="1"/>
            <p:extLst>
              <p:ext uri="{D42A27DB-BD31-4B8C-83A1-F6EECF244321}">
                <p14:modId xmlns:p14="http://schemas.microsoft.com/office/powerpoint/2010/main" val="6252182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456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C85BC5-2458-45E8-99FA-223A88292AF2}"/>
              </a:ext>
            </a:extLst>
          </p:cNvPr>
          <p:cNvSpPr>
            <a:spLocks noGrp="1"/>
          </p:cNvSpPr>
          <p:nvPr>
            <p:ph type="title"/>
          </p:nvPr>
        </p:nvSpPr>
        <p:spPr>
          <a:xfrm>
            <a:off x="863029" y="1012004"/>
            <a:ext cx="3416158" cy="4795408"/>
          </a:xfrm>
        </p:spPr>
        <p:txBody>
          <a:bodyPr>
            <a:normAutofit/>
          </a:bodyPr>
          <a:lstStyle/>
          <a:p>
            <a:r>
              <a:rPr lang="en-IN" b="1">
                <a:solidFill>
                  <a:srgbClr val="FFFFFF"/>
                </a:solidFill>
              </a:rPr>
              <a:t>Target Audience: </a:t>
            </a:r>
          </a:p>
        </p:txBody>
      </p:sp>
      <p:graphicFrame>
        <p:nvGraphicFramePr>
          <p:cNvPr id="5" name="Content Placeholder 2">
            <a:extLst>
              <a:ext uri="{FF2B5EF4-FFF2-40B4-BE49-F238E27FC236}">
                <a16:creationId xmlns:a16="http://schemas.microsoft.com/office/drawing/2014/main" id="{57D76AF8-5E52-4676-A14B-F01E1A0F9A61}"/>
              </a:ext>
            </a:extLst>
          </p:cNvPr>
          <p:cNvGraphicFramePr>
            <a:graphicFrameLocks noGrp="1"/>
          </p:cNvGraphicFramePr>
          <p:nvPr>
            <p:ph idx="1"/>
            <p:extLst>
              <p:ext uri="{D42A27DB-BD31-4B8C-83A1-F6EECF244321}">
                <p14:modId xmlns:p14="http://schemas.microsoft.com/office/powerpoint/2010/main" val="241157342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465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461805-A48D-4FE0-BD7D-1FA4E48FF078}"/>
              </a:ext>
            </a:extLst>
          </p:cNvPr>
          <p:cNvSpPr>
            <a:spLocks noGrp="1"/>
          </p:cNvSpPr>
          <p:nvPr>
            <p:ph type="title"/>
          </p:nvPr>
        </p:nvSpPr>
        <p:spPr>
          <a:xfrm>
            <a:off x="863029" y="1012004"/>
            <a:ext cx="3416158" cy="4795408"/>
          </a:xfrm>
        </p:spPr>
        <p:txBody>
          <a:bodyPr>
            <a:normAutofit/>
          </a:bodyPr>
          <a:lstStyle/>
          <a:p>
            <a:r>
              <a:rPr lang="en-IN" b="1">
                <a:solidFill>
                  <a:srgbClr val="FFFFFF"/>
                </a:solidFill>
              </a:rPr>
              <a:t>Data Description: Dataset 1</a:t>
            </a:r>
          </a:p>
        </p:txBody>
      </p:sp>
      <p:graphicFrame>
        <p:nvGraphicFramePr>
          <p:cNvPr id="5" name="Content Placeholder 2">
            <a:extLst>
              <a:ext uri="{FF2B5EF4-FFF2-40B4-BE49-F238E27FC236}">
                <a16:creationId xmlns:a16="http://schemas.microsoft.com/office/drawing/2014/main" id="{152FF01F-69FC-499D-BD92-C6E24094D600}"/>
              </a:ext>
            </a:extLst>
          </p:cNvPr>
          <p:cNvGraphicFramePr>
            <a:graphicFrameLocks noGrp="1"/>
          </p:cNvGraphicFramePr>
          <p:nvPr>
            <p:ph idx="1"/>
            <p:extLst>
              <p:ext uri="{D42A27DB-BD31-4B8C-83A1-F6EECF244321}">
                <p14:modId xmlns:p14="http://schemas.microsoft.com/office/powerpoint/2010/main" val="272322181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313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72C822-A414-4193-B629-9FDAFB7C973C}"/>
              </a:ext>
            </a:extLst>
          </p:cNvPr>
          <p:cNvSpPr>
            <a:spLocks noGrp="1"/>
          </p:cNvSpPr>
          <p:nvPr>
            <p:ph type="title"/>
          </p:nvPr>
        </p:nvSpPr>
        <p:spPr>
          <a:xfrm>
            <a:off x="863029" y="1012004"/>
            <a:ext cx="3416158" cy="4795408"/>
          </a:xfrm>
        </p:spPr>
        <p:txBody>
          <a:bodyPr>
            <a:normAutofit/>
          </a:bodyPr>
          <a:lstStyle/>
          <a:p>
            <a:r>
              <a:rPr lang="en-IN" b="1">
                <a:solidFill>
                  <a:srgbClr val="FFFFFF"/>
                </a:solidFill>
              </a:rPr>
              <a:t>Data Description: Dataset 2</a:t>
            </a:r>
            <a:endParaRPr lang="en-IN">
              <a:solidFill>
                <a:srgbClr val="FFFFFF"/>
              </a:solidFill>
            </a:endParaRPr>
          </a:p>
        </p:txBody>
      </p:sp>
      <p:graphicFrame>
        <p:nvGraphicFramePr>
          <p:cNvPr id="5" name="Content Placeholder 2">
            <a:extLst>
              <a:ext uri="{FF2B5EF4-FFF2-40B4-BE49-F238E27FC236}">
                <a16:creationId xmlns:a16="http://schemas.microsoft.com/office/drawing/2014/main" id="{739D15B2-5A9A-44EA-8A85-94FC2DDA7FEA}"/>
              </a:ext>
            </a:extLst>
          </p:cNvPr>
          <p:cNvGraphicFramePr>
            <a:graphicFrameLocks noGrp="1"/>
          </p:cNvGraphicFramePr>
          <p:nvPr>
            <p:ph idx="1"/>
            <p:extLst>
              <p:ext uri="{D42A27DB-BD31-4B8C-83A1-F6EECF244321}">
                <p14:modId xmlns:p14="http://schemas.microsoft.com/office/powerpoint/2010/main" val="290947825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367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5DE31D-0E27-4371-838A-E38099FC8641}"/>
              </a:ext>
            </a:extLst>
          </p:cNvPr>
          <p:cNvSpPr>
            <a:spLocks noGrp="1"/>
          </p:cNvSpPr>
          <p:nvPr>
            <p:ph type="title"/>
          </p:nvPr>
        </p:nvSpPr>
        <p:spPr>
          <a:xfrm>
            <a:off x="863029" y="1012004"/>
            <a:ext cx="3416158" cy="4795408"/>
          </a:xfrm>
        </p:spPr>
        <p:txBody>
          <a:bodyPr>
            <a:normAutofit/>
          </a:bodyPr>
          <a:lstStyle/>
          <a:p>
            <a:r>
              <a:rPr lang="en-IN" b="1">
                <a:solidFill>
                  <a:srgbClr val="FFFFFF"/>
                </a:solidFill>
              </a:rPr>
              <a:t>Data Description: Dataset 3</a:t>
            </a:r>
            <a:endParaRPr lang="en-IN">
              <a:solidFill>
                <a:srgbClr val="FFFFFF"/>
              </a:solidFill>
            </a:endParaRPr>
          </a:p>
        </p:txBody>
      </p:sp>
      <p:graphicFrame>
        <p:nvGraphicFramePr>
          <p:cNvPr id="5" name="Content Placeholder 2">
            <a:extLst>
              <a:ext uri="{FF2B5EF4-FFF2-40B4-BE49-F238E27FC236}">
                <a16:creationId xmlns:a16="http://schemas.microsoft.com/office/drawing/2014/main" id="{6D8D10F4-05A8-4229-906B-EA93891B99BD}"/>
              </a:ext>
            </a:extLst>
          </p:cNvPr>
          <p:cNvGraphicFramePr>
            <a:graphicFrameLocks noGrp="1"/>
          </p:cNvGraphicFramePr>
          <p:nvPr>
            <p:ph idx="1"/>
            <p:extLst>
              <p:ext uri="{D42A27DB-BD31-4B8C-83A1-F6EECF244321}">
                <p14:modId xmlns:p14="http://schemas.microsoft.com/office/powerpoint/2010/main" val="100190652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975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7276AB-8DD4-4CB4-9703-395EB65B83D4}"/>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N" sz="2800" b="1"/>
              <a:t>Methodology:</a:t>
            </a:r>
          </a:p>
        </p:txBody>
      </p:sp>
      <p:sp>
        <p:nvSpPr>
          <p:cNvPr id="3" name="Content Placeholder 2">
            <a:extLst>
              <a:ext uri="{FF2B5EF4-FFF2-40B4-BE49-F238E27FC236}">
                <a16:creationId xmlns:a16="http://schemas.microsoft.com/office/drawing/2014/main" id="{A008CB9A-5845-4F22-851F-C9473DDDE016}"/>
              </a:ext>
            </a:extLst>
          </p:cNvPr>
          <p:cNvSpPr>
            <a:spLocks noGrp="1"/>
          </p:cNvSpPr>
          <p:nvPr>
            <p:ph idx="1"/>
          </p:nvPr>
        </p:nvSpPr>
        <p:spPr>
          <a:xfrm>
            <a:off x="643468" y="2638043"/>
            <a:ext cx="3363974" cy="3415623"/>
          </a:xfrm>
          <a:noFill/>
        </p:spPr>
        <p:txBody>
          <a:bodyPr>
            <a:normAutofit/>
          </a:bodyPr>
          <a:lstStyle/>
          <a:p>
            <a:r>
              <a:rPr lang="en-US" sz="2000" b="1" dirty="0"/>
              <a:t>Analytical Approach: </a:t>
            </a:r>
          </a:p>
          <a:p>
            <a:pPr marL="0" indent="0">
              <a:buNone/>
            </a:pPr>
            <a:r>
              <a:rPr lang="en-US" sz="2000" dirty="0"/>
              <a:t>	Tools/Library Used: </a:t>
            </a:r>
            <a:r>
              <a:rPr lang="en-US" sz="2000" dirty="0" err="1"/>
              <a:t>Numpy</a:t>
            </a:r>
            <a:r>
              <a:rPr lang="en-US" sz="2000" dirty="0"/>
              <a:t>, Pandas, Matplotlib, </a:t>
            </a:r>
            <a:r>
              <a:rPr lang="en-US" sz="2000" dirty="0" err="1"/>
              <a:t>Geopy</a:t>
            </a:r>
            <a:r>
              <a:rPr lang="en-US" sz="2000" dirty="0"/>
              <a:t>, Folium, 	Foursquare API </a:t>
            </a:r>
          </a:p>
          <a:p>
            <a:pPr marL="0" indent="0">
              <a:buNone/>
            </a:pPr>
            <a:endParaRPr lang="en-US" sz="2000" dirty="0"/>
          </a:p>
          <a:p>
            <a:pPr marL="0" indent="0">
              <a:buNone/>
            </a:pPr>
            <a:endParaRPr lang="en-IN" sz="2000" dirty="0"/>
          </a:p>
        </p:txBody>
      </p:sp>
      <p:pic>
        <p:nvPicPr>
          <p:cNvPr id="5" name="Picture 4" descr="A picture containing clock&#10;&#10;Description automatically generated">
            <a:extLst>
              <a:ext uri="{FF2B5EF4-FFF2-40B4-BE49-F238E27FC236}">
                <a16:creationId xmlns:a16="http://schemas.microsoft.com/office/drawing/2014/main" id="{54C7102E-D64D-4A4F-8A70-7C3250089696}"/>
              </a:ext>
            </a:extLst>
          </p:cNvPr>
          <p:cNvPicPr>
            <a:picLocks noChangeAspect="1"/>
          </p:cNvPicPr>
          <p:nvPr/>
        </p:nvPicPr>
        <p:blipFill rotWithShape="1">
          <a:blip r:embed="rId2">
            <a:extLst>
              <a:ext uri="{28A0092B-C50C-407E-A947-70E740481C1C}">
                <a14:useLocalDpi xmlns:a14="http://schemas.microsoft.com/office/drawing/2010/main" val="0"/>
              </a:ext>
            </a:extLst>
          </a:blip>
          <a:srcRect l="3768" r="1" b="1"/>
          <a:stretch/>
        </p:blipFill>
        <p:spPr>
          <a:xfrm>
            <a:off x="5819977" y="643467"/>
            <a:ext cx="5206340" cy="5410199"/>
          </a:xfrm>
          <a:prstGeom prst="rect">
            <a:avLst/>
          </a:prstGeom>
        </p:spPr>
      </p:pic>
    </p:spTree>
    <p:extLst>
      <p:ext uri="{BB962C8B-B14F-4D97-AF65-F5344CB8AC3E}">
        <p14:creationId xmlns:p14="http://schemas.microsoft.com/office/powerpoint/2010/main" val="177602558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1D8C-CAD0-4697-8D74-B5DF8F1A808A}"/>
              </a:ext>
            </a:extLst>
          </p:cNvPr>
          <p:cNvSpPr>
            <a:spLocks noGrp="1"/>
          </p:cNvSpPr>
          <p:nvPr>
            <p:ph type="title"/>
          </p:nvPr>
        </p:nvSpPr>
        <p:spPr>
          <a:xfrm>
            <a:off x="762001" y="803325"/>
            <a:ext cx="5314536" cy="1325563"/>
          </a:xfrm>
        </p:spPr>
        <p:txBody>
          <a:bodyPr>
            <a:normAutofit/>
          </a:bodyPr>
          <a:lstStyle/>
          <a:p>
            <a:r>
              <a:rPr lang="en-IN" b="1" dirty="0"/>
              <a:t>Analysis of Dataset-1: </a:t>
            </a:r>
          </a:p>
        </p:txBody>
      </p:sp>
      <p:sp>
        <p:nvSpPr>
          <p:cNvPr id="3" name="Content Placeholder 2">
            <a:extLst>
              <a:ext uri="{FF2B5EF4-FFF2-40B4-BE49-F238E27FC236}">
                <a16:creationId xmlns:a16="http://schemas.microsoft.com/office/drawing/2014/main" id="{1A20097D-282D-4817-81EB-EBC3A3461405}"/>
              </a:ext>
            </a:extLst>
          </p:cNvPr>
          <p:cNvSpPr>
            <a:spLocks noGrp="1"/>
          </p:cNvSpPr>
          <p:nvPr>
            <p:ph idx="1"/>
          </p:nvPr>
        </p:nvSpPr>
        <p:spPr>
          <a:xfrm>
            <a:off x="762000" y="2279018"/>
            <a:ext cx="5314543" cy="3375920"/>
          </a:xfrm>
        </p:spPr>
        <p:txBody>
          <a:bodyPr anchor="t">
            <a:normAutofit/>
          </a:bodyPr>
          <a:lstStyle/>
          <a:p>
            <a:r>
              <a:rPr lang="en-US" sz="1800"/>
              <a:t>The source of the dataset is: https://cocl.us/new_york_dataset </a:t>
            </a:r>
          </a:p>
          <a:p>
            <a:r>
              <a:rPr lang="en-US" sz="1800"/>
              <a:t>This dataset contains total 306 data with 5 Boroughs namely Queens, Brooklyn, Staten Island, Bronx, Manhattan and their corresponding Neighbourhoods and latitudes, longitudes. </a:t>
            </a:r>
          </a:p>
          <a:p>
            <a:r>
              <a:rPr lang="en-IN" sz="1800"/>
              <a:t>The dataset looks like: </a:t>
            </a:r>
          </a:p>
          <a:p>
            <a:pPr marL="0" indent="0">
              <a:buNone/>
            </a:pPr>
            <a:endParaRPr lang="en-IN" sz="1800"/>
          </a:p>
        </p:txBody>
      </p:sp>
      <p:sp>
        <p:nvSpPr>
          <p:cNvPr id="12"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EED5A2E-FFC8-407D-BCD6-433266516C8C}"/>
              </a:ext>
            </a:extLst>
          </p:cNvPr>
          <p:cNvPicPr>
            <a:picLocks noChangeAspect="1"/>
          </p:cNvPicPr>
          <p:nvPr/>
        </p:nvPicPr>
        <p:blipFill>
          <a:blip r:embed="rId2"/>
          <a:stretch>
            <a:fillRect/>
          </a:stretch>
        </p:blipFill>
        <p:spPr>
          <a:xfrm>
            <a:off x="7884057" y="1525500"/>
            <a:ext cx="3796790" cy="2031795"/>
          </a:xfrm>
          <a:prstGeom prst="rect">
            <a:avLst/>
          </a:prstGeom>
        </p:spPr>
      </p:pic>
    </p:spTree>
    <p:extLst>
      <p:ext uri="{BB962C8B-B14F-4D97-AF65-F5344CB8AC3E}">
        <p14:creationId xmlns:p14="http://schemas.microsoft.com/office/powerpoint/2010/main" val="25704785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1815</Words>
  <Application>Microsoft Office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Explore Brooklyn: Stay near Indian Restaurants, Start Business too</vt:lpstr>
      <vt:lpstr>Introduction:</vt:lpstr>
      <vt:lpstr>Problem Description:</vt:lpstr>
      <vt:lpstr>Target Audience: </vt:lpstr>
      <vt:lpstr>Data Description: Dataset 1</vt:lpstr>
      <vt:lpstr>Data Description: Dataset 2</vt:lpstr>
      <vt:lpstr>Data Description: Dataset 3</vt:lpstr>
      <vt:lpstr>Methodology:</vt:lpstr>
      <vt:lpstr>Analysis of Dataset-1: </vt:lpstr>
      <vt:lpstr>Analysis of Dataset-1 Contd. : </vt:lpstr>
      <vt:lpstr>Analysis of Dataset-2: </vt:lpstr>
      <vt:lpstr>Analysis of Dataset-2 Contd. : </vt:lpstr>
      <vt:lpstr>Analysis of Dataset-2 Contd. : </vt:lpstr>
      <vt:lpstr>Analysis of Dataset-3: </vt:lpstr>
      <vt:lpstr>Analysis of Dataset-3 Contd. : </vt:lpstr>
      <vt:lpstr>Analysis of Dataset-3 Contd. : </vt:lpstr>
      <vt:lpstr>Analysis of Dataset-3 Contd. : Business Perspective:</vt:lpstr>
      <vt:lpstr>Analysis of combinations of all 3 Datasets: </vt:lpstr>
      <vt:lpstr>Analysis of combinations of all 3 Datasets Contd. : </vt:lpstr>
      <vt:lpstr>Analysis of combinations of all 3 Datasets Contd. : </vt:lpstr>
      <vt:lpstr>Analysis of combinations of all 3 Datasets Contd. : Business Perspective</vt:lpstr>
      <vt:lpstr>Results / Takeaways:</vt:lpstr>
      <vt:lpstr>Results / Takeaways: Business Perspective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Brooklyn: Stay near Indian Restaurants, Start Business too</dc:title>
  <dc:creator>Ananda Pal</dc:creator>
  <cp:lastModifiedBy>Ananda Pal</cp:lastModifiedBy>
  <cp:revision>1</cp:revision>
  <dcterms:created xsi:type="dcterms:W3CDTF">2020-02-09T18:59:32Z</dcterms:created>
  <dcterms:modified xsi:type="dcterms:W3CDTF">2020-02-09T18:59:53Z</dcterms:modified>
</cp:coreProperties>
</file>