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oppins Bold" charset="1" panose="02000000000000000000"/>
      <p:regular r:id="rId13"/>
    </p:embeddedFont>
    <p:embeddedFont>
      <p:font typeface="Poppins Medium" charset="1" panose="02000000000000000000"/>
      <p:regular r:id="rId14"/>
    </p:embeddedFont>
    <p:embeddedFont>
      <p:font typeface="Poppins Light" charset="1" panose="02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Freeform 2" id="2"/>
          <p:cNvSpPr/>
          <p:nvPr/>
        </p:nvSpPr>
        <p:spPr>
          <a:xfrm flipH="false" flipV="false" rot="0">
            <a:off x="9438408" y="2314264"/>
            <a:ext cx="11316945" cy="5658473"/>
          </a:xfrm>
          <a:custGeom>
            <a:avLst/>
            <a:gdLst/>
            <a:ahLst/>
            <a:cxnLst/>
            <a:rect r="r" b="b" t="t" l="l"/>
            <a:pathLst>
              <a:path h="5658473" w="11316945">
                <a:moveTo>
                  <a:pt x="0" y="0"/>
                </a:moveTo>
                <a:lnTo>
                  <a:pt x="11316945" y="0"/>
                </a:lnTo>
                <a:lnTo>
                  <a:pt x="11316945" y="5658472"/>
                </a:lnTo>
                <a:lnTo>
                  <a:pt x="0" y="5658472"/>
                </a:lnTo>
                <a:lnTo>
                  <a:pt x="0" y="0"/>
                </a:lnTo>
                <a:close/>
              </a:path>
            </a:pathLst>
          </a:custGeom>
          <a:blipFill>
            <a:blip r:embed="rId2"/>
            <a:stretch>
              <a:fillRect l="0" t="0" r="0" b="0"/>
            </a:stretch>
          </a:blipFill>
        </p:spPr>
      </p:sp>
      <p:grpSp>
        <p:nvGrpSpPr>
          <p:cNvPr name="Group 3" id="3"/>
          <p:cNvGrpSpPr/>
          <p:nvPr/>
        </p:nvGrpSpPr>
        <p:grpSpPr>
          <a:xfrm rot="0">
            <a:off x="747005" y="3964954"/>
            <a:ext cx="8396995" cy="2357092"/>
            <a:chOff x="0" y="0"/>
            <a:chExt cx="11195993" cy="3142789"/>
          </a:xfrm>
        </p:grpSpPr>
        <p:sp>
          <p:nvSpPr>
            <p:cNvPr name="TextBox 4" id="4"/>
            <p:cNvSpPr txBox="true"/>
            <p:nvPr/>
          </p:nvSpPr>
          <p:spPr>
            <a:xfrm rot="0">
              <a:off x="0" y="219075"/>
              <a:ext cx="11195993" cy="1406526"/>
            </a:xfrm>
            <a:prstGeom prst="rect">
              <a:avLst/>
            </a:prstGeom>
          </p:spPr>
          <p:txBody>
            <a:bodyPr anchor="t" rtlCol="false" tIns="0" lIns="0" bIns="0" rIns="0">
              <a:spAutoFit/>
            </a:bodyPr>
            <a:lstStyle/>
            <a:p>
              <a:pPr algn="l">
                <a:lnSpc>
                  <a:spcPts val="7200"/>
                </a:lnSpc>
              </a:pPr>
              <a:r>
                <a:rPr lang="en-US" sz="8000" b="true">
                  <a:solidFill>
                    <a:srgbClr val="3E602F"/>
                  </a:solidFill>
                  <a:latin typeface="Poppins Bold"/>
                  <a:ea typeface="Poppins Bold"/>
                  <a:cs typeface="Poppins Bold"/>
                  <a:sym typeface="Poppins Bold"/>
                </a:rPr>
                <a:t>James H. Clark</a:t>
              </a:r>
            </a:p>
          </p:txBody>
        </p:sp>
        <p:sp>
          <p:nvSpPr>
            <p:cNvPr name="TextBox 5" id="5"/>
            <p:cNvSpPr txBox="true"/>
            <p:nvPr/>
          </p:nvSpPr>
          <p:spPr>
            <a:xfrm rot="0">
              <a:off x="0" y="2552239"/>
              <a:ext cx="11195993" cy="590550"/>
            </a:xfrm>
            <a:prstGeom prst="rect">
              <a:avLst/>
            </a:prstGeom>
          </p:spPr>
          <p:txBody>
            <a:bodyPr anchor="t" rtlCol="false" tIns="0" lIns="0" bIns="0" rIns="0">
              <a:spAutoFit/>
            </a:bodyPr>
            <a:lstStyle/>
            <a:p>
              <a:pPr algn="l">
                <a:lnSpc>
                  <a:spcPts val="3300"/>
                </a:lnSpc>
              </a:pPr>
              <a:r>
                <a:rPr lang="en-US" sz="3000">
                  <a:solidFill>
                    <a:srgbClr val="3E602F"/>
                  </a:solidFill>
                  <a:latin typeface="Poppins Medium"/>
                  <a:ea typeface="Poppins Medium"/>
                  <a:cs typeface="Poppins Medium"/>
                  <a:sym typeface="Poppins Medium"/>
                </a:rPr>
                <a:t>Ananda Sheva Hidayat - 2217051096</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Freeform 2" id="2"/>
          <p:cNvSpPr/>
          <p:nvPr/>
        </p:nvSpPr>
        <p:spPr>
          <a:xfrm flipH="false" flipV="false" rot="0">
            <a:off x="-263208" y="2080629"/>
            <a:ext cx="5038917" cy="6125743"/>
          </a:xfrm>
          <a:custGeom>
            <a:avLst/>
            <a:gdLst/>
            <a:ahLst/>
            <a:cxnLst/>
            <a:rect r="r" b="b" t="t" l="l"/>
            <a:pathLst>
              <a:path h="6125743" w="5038917">
                <a:moveTo>
                  <a:pt x="0" y="0"/>
                </a:moveTo>
                <a:lnTo>
                  <a:pt x="5038918" y="0"/>
                </a:lnTo>
                <a:lnTo>
                  <a:pt x="5038918" y="6125742"/>
                </a:lnTo>
                <a:lnTo>
                  <a:pt x="0" y="6125742"/>
                </a:lnTo>
                <a:lnTo>
                  <a:pt x="0" y="0"/>
                </a:lnTo>
                <a:close/>
              </a:path>
            </a:pathLst>
          </a:custGeom>
          <a:blipFill>
            <a:blip r:embed="rId2"/>
            <a:stretch>
              <a:fillRect l="0" t="0" r="0" b="0"/>
            </a:stretch>
          </a:blipFill>
        </p:spPr>
      </p:sp>
      <p:sp>
        <p:nvSpPr>
          <p:cNvPr name="TextBox 3" id="3"/>
          <p:cNvSpPr txBox="true"/>
          <p:nvPr/>
        </p:nvSpPr>
        <p:spPr>
          <a:xfrm rot="0">
            <a:off x="5769508" y="712470"/>
            <a:ext cx="8660309" cy="680085"/>
          </a:xfrm>
          <a:prstGeom prst="rect">
            <a:avLst/>
          </a:prstGeom>
        </p:spPr>
        <p:txBody>
          <a:bodyPr anchor="t" rtlCol="false" tIns="0" lIns="0" bIns="0" rIns="0">
            <a:spAutoFit/>
          </a:bodyPr>
          <a:lstStyle/>
          <a:p>
            <a:pPr algn="l">
              <a:lnSpc>
                <a:spcPts val="5280"/>
              </a:lnSpc>
            </a:pPr>
            <a:r>
              <a:rPr lang="en-US" sz="4800" b="true">
                <a:solidFill>
                  <a:srgbClr val="3E602F"/>
                </a:solidFill>
                <a:latin typeface="Poppins Bold"/>
                <a:ea typeface="Poppins Bold"/>
                <a:cs typeface="Poppins Bold"/>
                <a:sym typeface="Poppins Bold"/>
              </a:rPr>
              <a:t>Siapa James H. CLARK ?</a:t>
            </a:r>
          </a:p>
        </p:txBody>
      </p:sp>
      <p:sp>
        <p:nvSpPr>
          <p:cNvPr name="TextBox 4" id="4"/>
          <p:cNvSpPr txBox="true"/>
          <p:nvPr/>
        </p:nvSpPr>
        <p:spPr>
          <a:xfrm rot="0">
            <a:off x="5769508" y="2588631"/>
            <a:ext cx="8047216" cy="1934845"/>
          </a:xfrm>
          <a:prstGeom prst="rect">
            <a:avLst/>
          </a:prstGeom>
        </p:spPr>
        <p:txBody>
          <a:bodyPr anchor="t" rtlCol="false" tIns="0" lIns="0" bIns="0" rIns="0">
            <a:spAutoFit/>
          </a:bodyPr>
          <a:lstStyle/>
          <a:p>
            <a:pPr algn="just">
              <a:lnSpc>
                <a:spcPts val="3080"/>
              </a:lnSpc>
            </a:pPr>
            <a:r>
              <a:rPr lang="en-US" sz="2200">
                <a:solidFill>
                  <a:srgbClr val="3B3B3B"/>
                </a:solidFill>
                <a:latin typeface="Poppins Light"/>
                <a:ea typeface="Poppins Light"/>
                <a:cs typeface="Poppins Light"/>
                <a:sym typeface="Poppins Light"/>
              </a:rPr>
              <a:t>James H. Clark adalah seorang ilmuwan komputer dan pengusaha yang telah mendirikan beberapa perusahaan teknologi terkemuka di Silicon Valley, termasuk Silicon Graphics, Netscape, Healtheon, myCFO, dan Shutterfly.</a:t>
            </a:r>
          </a:p>
          <a:p>
            <a:pPr algn="just">
              <a:lnSpc>
                <a:spcPts val="3079"/>
              </a:lnSpc>
            </a:pPr>
          </a:p>
        </p:txBody>
      </p:sp>
      <p:sp>
        <p:nvSpPr>
          <p:cNvPr name="TextBox 5" id="5"/>
          <p:cNvSpPr txBox="true"/>
          <p:nvPr/>
        </p:nvSpPr>
        <p:spPr>
          <a:xfrm rot="0">
            <a:off x="5769508" y="5099951"/>
            <a:ext cx="10788963" cy="3106420"/>
          </a:xfrm>
          <a:prstGeom prst="rect">
            <a:avLst/>
          </a:prstGeom>
        </p:spPr>
        <p:txBody>
          <a:bodyPr anchor="t" rtlCol="false" tIns="0" lIns="0" bIns="0" rIns="0">
            <a:spAutoFit/>
          </a:bodyPr>
          <a:lstStyle/>
          <a:p>
            <a:pPr algn="just">
              <a:lnSpc>
                <a:spcPts val="3080"/>
              </a:lnSpc>
            </a:pPr>
            <a:r>
              <a:rPr lang="en-US" sz="2200">
                <a:solidFill>
                  <a:srgbClr val="3B3B3B"/>
                </a:solidFill>
                <a:latin typeface="Poppins Light"/>
                <a:ea typeface="Poppins Light"/>
                <a:cs typeface="Poppins Light"/>
                <a:sym typeface="Poppins Light"/>
              </a:rPr>
              <a:t>James H. Clark meraih gelar Ph.D. di University of Utah (1974) dan bekerja di New York Institute of Technology sebelum menjadi profesor di University of California, Santa Cruz, lalu Stanford University. Di Stanford, ia mengembangkan Geometry Engine, akselerator grafis awal. Pada 1982, ia mendirikan Silicon Graphics (SGI), yang merevolusi desain grafis dan efek visual film. Pada 1994, ia mendirikan Netscape, yang mengembangkan Netscape Navigator dan berperan besar dalam pertumbuhan internet.</a:t>
            </a:r>
          </a:p>
          <a:p>
            <a:pPr algn="just">
              <a:lnSpc>
                <a:spcPts val="30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AutoShape 2" id="2"/>
          <p:cNvSpPr/>
          <p:nvPr/>
        </p:nvSpPr>
        <p:spPr>
          <a:xfrm rot="0">
            <a:off x="1214551" y="2016540"/>
            <a:ext cx="7040036" cy="138334"/>
          </a:xfrm>
          <a:prstGeom prst="rect">
            <a:avLst/>
          </a:prstGeom>
          <a:solidFill>
            <a:srgbClr val="3E602F"/>
          </a:solidFill>
        </p:spPr>
      </p:sp>
      <p:sp>
        <p:nvSpPr>
          <p:cNvPr name="Freeform 3" id="3"/>
          <p:cNvSpPr/>
          <p:nvPr/>
        </p:nvSpPr>
        <p:spPr>
          <a:xfrm flipH="false" flipV="false" rot="0">
            <a:off x="11709424" y="562440"/>
            <a:ext cx="6318688" cy="4950468"/>
          </a:xfrm>
          <a:custGeom>
            <a:avLst/>
            <a:gdLst/>
            <a:ahLst/>
            <a:cxnLst/>
            <a:rect r="r" b="b" t="t" l="l"/>
            <a:pathLst>
              <a:path h="4950468" w="6318688">
                <a:moveTo>
                  <a:pt x="0" y="0"/>
                </a:moveTo>
                <a:lnTo>
                  <a:pt x="6318687" y="0"/>
                </a:lnTo>
                <a:lnTo>
                  <a:pt x="6318687" y="4950467"/>
                </a:lnTo>
                <a:lnTo>
                  <a:pt x="0" y="4950467"/>
                </a:lnTo>
                <a:lnTo>
                  <a:pt x="0" y="0"/>
                </a:lnTo>
                <a:close/>
              </a:path>
            </a:pathLst>
          </a:custGeom>
          <a:blipFill>
            <a:blip r:embed="rId2"/>
            <a:stretch>
              <a:fillRect l="0" t="0" r="0" b="0"/>
            </a:stretch>
          </a:blipFill>
        </p:spPr>
      </p:sp>
      <p:sp>
        <p:nvSpPr>
          <p:cNvPr name="Freeform 4" id="4"/>
          <p:cNvSpPr/>
          <p:nvPr/>
        </p:nvSpPr>
        <p:spPr>
          <a:xfrm flipH="false" flipV="false" rot="0">
            <a:off x="12632161" y="5889359"/>
            <a:ext cx="4473213" cy="3486993"/>
          </a:xfrm>
          <a:custGeom>
            <a:avLst/>
            <a:gdLst/>
            <a:ahLst/>
            <a:cxnLst/>
            <a:rect r="r" b="b" t="t" l="l"/>
            <a:pathLst>
              <a:path h="3486993" w="4473213">
                <a:moveTo>
                  <a:pt x="0" y="0"/>
                </a:moveTo>
                <a:lnTo>
                  <a:pt x="4473213" y="0"/>
                </a:lnTo>
                <a:lnTo>
                  <a:pt x="4473213" y="3486992"/>
                </a:lnTo>
                <a:lnTo>
                  <a:pt x="0" y="3486992"/>
                </a:lnTo>
                <a:lnTo>
                  <a:pt x="0" y="0"/>
                </a:lnTo>
                <a:close/>
              </a:path>
            </a:pathLst>
          </a:custGeom>
          <a:blipFill>
            <a:blip r:embed="rId3"/>
            <a:stretch>
              <a:fillRect l="0" t="0" r="0" b="0"/>
            </a:stretch>
          </a:blipFill>
        </p:spPr>
      </p:sp>
      <p:sp>
        <p:nvSpPr>
          <p:cNvPr name="TextBox 5" id="5"/>
          <p:cNvSpPr txBox="true"/>
          <p:nvPr/>
        </p:nvSpPr>
        <p:spPr>
          <a:xfrm rot="0">
            <a:off x="1214551" y="1006890"/>
            <a:ext cx="5482723" cy="1009650"/>
          </a:xfrm>
          <a:prstGeom prst="rect">
            <a:avLst/>
          </a:prstGeom>
        </p:spPr>
        <p:txBody>
          <a:bodyPr anchor="t" rtlCol="false" tIns="0" lIns="0" bIns="0" rIns="0">
            <a:spAutoFit/>
          </a:bodyPr>
          <a:lstStyle/>
          <a:p>
            <a:pPr algn="l">
              <a:lnSpc>
                <a:spcPts val="7500"/>
              </a:lnSpc>
            </a:pPr>
            <a:r>
              <a:rPr lang="en-US" sz="7500" b="true">
                <a:solidFill>
                  <a:srgbClr val="3E602F"/>
                </a:solidFill>
                <a:latin typeface="Poppins Bold"/>
                <a:ea typeface="Poppins Bold"/>
                <a:cs typeface="Poppins Bold"/>
                <a:sym typeface="Poppins Bold"/>
              </a:rPr>
              <a:t>Kontribusi</a:t>
            </a:r>
          </a:p>
        </p:txBody>
      </p:sp>
      <p:sp>
        <p:nvSpPr>
          <p:cNvPr name="TextBox 6" id="6"/>
          <p:cNvSpPr txBox="true"/>
          <p:nvPr/>
        </p:nvSpPr>
        <p:spPr>
          <a:xfrm rot="0">
            <a:off x="1214551" y="3979750"/>
            <a:ext cx="5482723" cy="366395"/>
          </a:xfrm>
          <a:prstGeom prst="rect">
            <a:avLst/>
          </a:prstGeom>
        </p:spPr>
        <p:txBody>
          <a:bodyPr anchor="t" rtlCol="false" tIns="0" lIns="0" bIns="0" rIns="0">
            <a:spAutoFit/>
          </a:bodyPr>
          <a:lstStyle/>
          <a:p>
            <a:pPr algn="l">
              <a:lnSpc>
                <a:spcPts val="2799"/>
              </a:lnSpc>
            </a:pPr>
            <a:r>
              <a:rPr lang="en-US" sz="2799" b="true">
                <a:solidFill>
                  <a:srgbClr val="3E602F"/>
                </a:solidFill>
                <a:latin typeface="Poppins Bold"/>
                <a:ea typeface="Poppins Bold"/>
                <a:cs typeface="Poppins Bold"/>
                <a:sym typeface="Poppins Bold"/>
              </a:rPr>
              <a:t>Silicon Graphics. Inc</a:t>
            </a:r>
          </a:p>
        </p:txBody>
      </p:sp>
      <p:sp>
        <p:nvSpPr>
          <p:cNvPr name="TextBox 7" id="7"/>
          <p:cNvSpPr txBox="true"/>
          <p:nvPr/>
        </p:nvSpPr>
        <p:spPr>
          <a:xfrm rot="0">
            <a:off x="1214551" y="4707624"/>
            <a:ext cx="7937546" cy="2325370"/>
          </a:xfrm>
          <a:prstGeom prst="rect">
            <a:avLst/>
          </a:prstGeom>
        </p:spPr>
        <p:txBody>
          <a:bodyPr anchor="t" rtlCol="false" tIns="0" lIns="0" bIns="0" rIns="0">
            <a:spAutoFit/>
          </a:bodyPr>
          <a:lstStyle/>
          <a:p>
            <a:pPr algn="just">
              <a:lnSpc>
                <a:spcPts val="3079"/>
              </a:lnSpc>
            </a:pPr>
            <a:r>
              <a:rPr lang="en-US" sz="2199">
                <a:solidFill>
                  <a:srgbClr val="3B3B3B"/>
                </a:solidFill>
                <a:latin typeface="Poppins Light"/>
                <a:ea typeface="Poppins Light"/>
                <a:cs typeface="Poppins Light"/>
                <a:sym typeface="Poppins Light"/>
              </a:rPr>
              <a:t>Pada tahun 1982, Clark meninggalkan Stanford dan mendirikan Silicon Graphics, Inc. (SGI). Perusahaan ini menjadi pionir dalam teknologi grafika komputer dan menyediakan perangkat keras serta perangkat lunak yang digunakan dalam berbagai industri, mulai dari pembuatan film hingga simulasi ilmiah.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AutoShape 2" id="2"/>
          <p:cNvSpPr/>
          <p:nvPr/>
        </p:nvSpPr>
        <p:spPr>
          <a:xfrm rot="0">
            <a:off x="9321754" y="2171700"/>
            <a:ext cx="7040036" cy="138334"/>
          </a:xfrm>
          <a:prstGeom prst="rect">
            <a:avLst/>
          </a:prstGeom>
          <a:solidFill>
            <a:srgbClr val="3E602F"/>
          </a:solidFill>
        </p:spPr>
      </p:sp>
      <p:sp>
        <p:nvSpPr>
          <p:cNvPr name="Freeform 3" id="3"/>
          <p:cNvSpPr/>
          <p:nvPr/>
        </p:nvSpPr>
        <p:spPr>
          <a:xfrm flipH="false" flipV="false" rot="0">
            <a:off x="350944" y="3138981"/>
            <a:ext cx="8018076" cy="4009038"/>
          </a:xfrm>
          <a:custGeom>
            <a:avLst/>
            <a:gdLst/>
            <a:ahLst/>
            <a:cxnLst/>
            <a:rect r="r" b="b" t="t" l="l"/>
            <a:pathLst>
              <a:path h="4009038" w="8018076">
                <a:moveTo>
                  <a:pt x="0" y="0"/>
                </a:moveTo>
                <a:lnTo>
                  <a:pt x="8018075" y="0"/>
                </a:lnTo>
                <a:lnTo>
                  <a:pt x="8018075" y="4009038"/>
                </a:lnTo>
                <a:lnTo>
                  <a:pt x="0" y="4009038"/>
                </a:lnTo>
                <a:lnTo>
                  <a:pt x="0" y="0"/>
                </a:lnTo>
                <a:close/>
              </a:path>
            </a:pathLst>
          </a:custGeom>
          <a:blipFill>
            <a:blip r:embed="rId2"/>
            <a:stretch>
              <a:fillRect l="0" t="0" r="0" b="0"/>
            </a:stretch>
          </a:blipFill>
        </p:spPr>
      </p:sp>
      <p:sp>
        <p:nvSpPr>
          <p:cNvPr name="TextBox 4" id="4"/>
          <p:cNvSpPr txBox="true"/>
          <p:nvPr/>
        </p:nvSpPr>
        <p:spPr>
          <a:xfrm rot="0">
            <a:off x="9321754" y="1162050"/>
            <a:ext cx="5482723" cy="1009650"/>
          </a:xfrm>
          <a:prstGeom prst="rect">
            <a:avLst/>
          </a:prstGeom>
        </p:spPr>
        <p:txBody>
          <a:bodyPr anchor="t" rtlCol="false" tIns="0" lIns="0" bIns="0" rIns="0">
            <a:spAutoFit/>
          </a:bodyPr>
          <a:lstStyle/>
          <a:p>
            <a:pPr algn="l">
              <a:lnSpc>
                <a:spcPts val="7500"/>
              </a:lnSpc>
            </a:pPr>
            <a:r>
              <a:rPr lang="en-US" sz="7500" b="true">
                <a:solidFill>
                  <a:srgbClr val="3E602F"/>
                </a:solidFill>
                <a:latin typeface="Poppins Bold"/>
                <a:ea typeface="Poppins Bold"/>
                <a:cs typeface="Poppins Bold"/>
                <a:sym typeface="Poppins Bold"/>
              </a:rPr>
              <a:t>Kontribusi</a:t>
            </a:r>
          </a:p>
        </p:txBody>
      </p:sp>
      <p:sp>
        <p:nvSpPr>
          <p:cNvPr name="TextBox 5" id="5"/>
          <p:cNvSpPr txBox="true"/>
          <p:nvPr/>
        </p:nvSpPr>
        <p:spPr>
          <a:xfrm rot="0">
            <a:off x="9321754" y="4134910"/>
            <a:ext cx="5482723" cy="366395"/>
          </a:xfrm>
          <a:prstGeom prst="rect">
            <a:avLst/>
          </a:prstGeom>
        </p:spPr>
        <p:txBody>
          <a:bodyPr anchor="t" rtlCol="false" tIns="0" lIns="0" bIns="0" rIns="0">
            <a:spAutoFit/>
          </a:bodyPr>
          <a:lstStyle/>
          <a:p>
            <a:pPr algn="l">
              <a:lnSpc>
                <a:spcPts val="2799"/>
              </a:lnSpc>
            </a:pPr>
            <a:r>
              <a:rPr lang="en-US" sz="2799" b="true">
                <a:solidFill>
                  <a:srgbClr val="3E602F"/>
                </a:solidFill>
                <a:latin typeface="Poppins Bold"/>
                <a:ea typeface="Poppins Bold"/>
                <a:cs typeface="Poppins Bold"/>
                <a:sym typeface="Poppins Bold"/>
              </a:rPr>
              <a:t>Netscape Communications</a:t>
            </a:r>
          </a:p>
        </p:txBody>
      </p:sp>
      <p:sp>
        <p:nvSpPr>
          <p:cNvPr name="TextBox 6" id="6"/>
          <p:cNvSpPr txBox="true"/>
          <p:nvPr/>
        </p:nvSpPr>
        <p:spPr>
          <a:xfrm rot="0">
            <a:off x="9321754" y="4862783"/>
            <a:ext cx="7937546" cy="3106420"/>
          </a:xfrm>
          <a:prstGeom prst="rect">
            <a:avLst/>
          </a:prstGeom>
        </p:spPr>
        <p:txBody>
          <a:bodyPr anchor="t" rtlCol="false" tIns="0" lIns="0" bIns="0" rIns="0">
            <a:spAutoFit/>
          </a:bodyPr>
          <a:lstStyle/>
          <a:p>
            <a:pPr algn="just">
              <a:lnSpc>
                <a:spcPts val="3079"/>
              </a:lnSpc>
            </a:pPr>
            <a:r>
              <a:rPr lang="en-US" sz="2199">
                <a:solidFill>
                  <a:srgbClr val="3B3B3B"/>
                </a:solidFill>
                <a:latin typeface="Poppins Light"/>
                <a:ea typeface="Poppins Light"/>
                <a:cs typeface="Poppins Light"/>
                <a:sym typeface="Poppins Light"/>
              </a:rPr>
              <a:t>Setelah sukses di dunia grafika komputer, Clark beralih ke bidang yang lebih luas: internet. Pada tahun 1994, ia bekerja sama dengan Marc Andreessen, salah satu pengembang utama Mosaic (browser web pertama yang populer), untuk mendirikan Netscape Communications Corporation. Netscape mengembangkan Netscape Navigator, browser web yang mendominasi pasar pada pertengahan 1990-an.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AutoShape 2" id="2"/>
          <p:cNvSpPr/>
          <p:nvPr/>
        </p:nvSpPr>
        <p:spPr>
          <a:xfrm rot="0">
            <a:off x="1028700" y="2171700"/>
            <a:ext cx="7040036" cy="138334"/>
          </a:xfrm>
          <a:prstGeom prst="rect">
            <a:avLst/>
          </a:prstGeom>
          <a:solidFill>
            <a:srgbClr val="3E602F"/>
          </a:solidFill>
        </p:spPr>
      </p:sp>
      <p:sp>
        <p:nvSpPr>
          <p:cNvPr name="Freeform 3" id="3"/>
          <p:cNvSpPr/>
          <p:nvPr/>
        </p:nvSpPr>
        <p:spPr>
          <a:xfrm flipH="false" flipV="false" rot="0">
            <a:off x="12126802" y="4866662"/>
            <a:ext cx="4457817" cy="4457817"/>
          </a:xfrm>
          <a:custGeom>
            <a:avLst/>
            <a:gdLst/>
            <a:ahLst/>
            <a:cxnLst/>
            <a:rect r="r" b="b" t="t" l="l"/>
            <a:pathLst>
              <a:path h="4457817" w="4457817">
                <a:moveTo>
                  <a:pt x="0" y="0"/>
                </a:moveTo>
                <a:lnTo>
                  <a:pt x="4457817" y="0"/>
                </a:lnTo>
                <a:lnTo>
                  <a:pt x="4457817" y="4457817"/>
                </a:lnTo>
                <a:lnTo>
                  <a:pt x="0" y="4457817"/>
                </a:lnTo>
                <a:lnTo>
                  <a:pt x="0" y="0"/>
                </a:lnTo>
                <a:close/>
              </a:path>
            </a:pathLst>
          </a:custGeom>
          <a:blipFill>
            <a:blip r:embed="rId2"/>
            <a:stretch>
              <a:fillRect l="0" t="0" r="0" b="0"/>
            </a:stretch>
          </a:blipFill>
        </p:spPr>
      </p:sp>
      <p:sp>
        <p:nvSpPr>
          <p:cNvPr name="Freeform 4" id="4"/>
          <p:cNvSpPr/>
          <p:nvPr/>
        </p:nvSpPr>
        <p:spPr>
          <a:xfrm flipH="false" flipV="false" rot="0">
            <a:off x="11693395" y="1833809"/>
            <a:ext cx="5324631" cy="3543300"/>
          </a:xfrm>
          <a:custGeom>
            <a:avLst/>
            <a:gdLst/>
            <a:ahLst/>
            <a:cxnLst/>
            <a:rect r="r" b="b" t="t" l="l"/>
            <a:pathLst>
              <a:path h="3543300" w="5324631">
                <a:moveTo>
                  <a:pt x="0" y="0"/>
                </a:moveTo>
                <a:lnTo>
                  <a:pt x="5324631" y="0"/>
                </a:lnTo>
                <a:lnTo>
                  <a:pt x="5324631" y="3543300"/>
                </a:lnTo>
                <a:lnTo>
                  <a:pt x="0" y="3543300"/>
                </a:lnTo>
                <a:lnTo>
                  <a:pt x="0" y="0"/>
                </a:lnTo>
                <a:close/>
              </a:path>
            </a:pathLst>
          </a:custGeom>
          <a:blipFill>
            <a:blip r:embed="rId3"/>
            <a:stretch>
              <a:fillRect l="0" t="0" r="0" b="0"/>
            </a:stretch>
          </a:blipFill>
        </p:spPr>
      </p:sp>
      <p:sp>
        <p:nvSpPr>
          <p:cNvPr name="TextBox 5" id="5"/>
          <p:cNvSpPr txBox="true"/>
          <p:nvPr/>
        </p:nvSpPr>
        <p:spPr>
          <a:xfrm rot="0">
            <a:off x="1028700" y="1162050"/>
            <a:ext cx="5482723" cy="1009650"/>
          </a:xfrm>
          <a:prstGeom prst="rect">
            <a:avLst/>
          </a:prstGeom>
        </p:spPr>
        <p:txBody>
          <a:bodyPr anchor="t" rtlCol="false" tIns="0" lIns="0" bIns="0" rIns="0">
            <a:spAutoFit/>
          </a:bodyPr>
          <a:lstStyle/>
          <a:p>
            <a:pPr algn="l">
              <a:lnSpc>
                <a:spcPts val="7500"/>
              </a:lnSpc>
            </a:pPr>
            <a:r>
              <a:rPr lang="en-US" sz="7500" b="true">
                <a:solidFill>
                  <a:srgbClr val="3E602F"/>
                </a:solidFill>
                <a:latin typeface="Poppins Bold"/>
                <a:ea typeface="Poppins Bold"/>
                <a:cs typeface="Poppins Bold"/>
                <a:sym typeface="Poppins Bold"/>
              </a:rPr>
              <a:t>Kontribusi</a:t>
            </a:r>
          </a:p>
        </p:txBody>
      </p:sp>
      <p:sp>
        <p:nvSpPr>
          <p:cNvPr name="TextBox 6" id="6"/>
          <p:cNvSpPr txBox="true"/>
          <p:nvPr/>
        </p:nvSpPr>
        <p:spPr>
          <a:xfrm rot="0">
            <a:off x="1028700" y="3450836"/>
            <a:ext cx="5482723" cy="366395"/>
          </a:xfrm>
          <a:prstGeom prst="rect">
            <a:avLst/>
          </a:prstGeom>
        </p:spPr>
        <p:txBody>
          <a:bodyPr anchor="t" rtlCol="false" tIns="0" lIns="0" bIns="0" rIns="0">
            <a:spAutoFit/>
          </a:bodyPr>
          <a:lstStyle/>
          <a:p>
            <a:pPr algn="l">
              <a:lnSpc>
                <a:spcPts val="2799"/>
              </a:lnSpc>
            </a:pPr>
            <a:r>
              <a:rPr lang="en-US" sz="2799" b="true">
                <a:solidFill>
                  <a:srgbClr val="3E602F"/>
                </a:solidFill>
                <a:latin typeface="Poppins Bold"/>
                <a:ea typeface="Poppins Bold"/>
                <a:cs typeface="Poppins Bold"/>
                <a:sym typeface="Poppins Bold"/>
              </a:rPr>
              <a:t>Shutterfly</a:t>
            </a:r>
          </a:p>
        </p:txBody>
      </p:sp>
      <p:sp>
        <p:nvSpPr>
          <p:cNvPr name="TextBox 7" id="7"/>
          <p:cNvSpPr txBox="true"/>
          <p:nvPr/>
        </p:nvSpPr>
        <p:spPr>
          <a:xfrm rot="0">
            <a:off x="1028700" y="5973243"/>
            <a:ext cx="5482723" cy="366395"/>
          </a:xfrm>
          <a:prstGeom prst="rect">
            <a:avLst/>
          </a:prstGeom>
        </p:spPr>
        <p:txBody>
          <a:bodyPr anchor="t" rtlCol="false" tIns="0" lIns="0" bIns="0" rIns="0">
            <a:spAutoFit/>
          </a:bodyPr>
          <a:lstStyle/>
          <a:p>
            <a:pPr algn="l">
              <a:lnSpc>
                <a:spcPts val="2799"/>
              </a:lnSpc>
            </a:pPr>
            <a:r>
              <a:rPr lang="en-US" sz="2799" b="true">
                <a:solidFill>
                  <a:srgbClr val="3E602F"/>
                </a:solidFill>
                <a:latin typeface="Poppins Bold"/>
                <a:ea typeface="Poppins Bold"/>
                <a:cs typeface="Poppins Bold"/>
                <a:sym typeface="Poppins Bold"/>
              </a:rPr>
              <a:t>myCFO</a:t>
            </a:r>
          </a:p>
        </p:txBody>
      </p:sp>
      <p:sp>
        <p:nvSpPr>
          <p:cNvPr name="TextBox 8" id="8"/>
          <p:cNvSpPr txBox="true"/>
          <p:nvPr/>
        </p:nvSpPr>
        <p:spPr>
          <a:xfrm rot="0">
            <a:off x="1028700" y="4075452"/>
            <a:ext cx="7937546" cy="1544320"/>
          </a:xfrm>
          <a:prstGeom prst="rect">
            <a:avLst/>
          </a:prstGeom>
        </p:spPr>
        <p:txBody>
          <a:bodyPr anchor="t" rtlCol="false" tIns="0" lIns="0" bIns="0" rIns="0">
            <a:spAutoFit/>
          </a:bodyPr>
          <a:lstStyle/>
          <a:p>
            <a:pPr algn="just">
              <a:lnSpc>
                <a:spcPts val="3079"/>
              </a:lnSpc>
            </a:pPr>
            <a:r>
              <a:rPr lang="en-US" sz="2199">
                <a:solidFill>
                  <a:srgbClr val="3B3B3B"/>
                </a:solidFill>
                <a:latin typeface="Poppins Light"/>
                <a:ea typeface="Poppins Light"/>
                <a:cs typeface="Poppins Light"/>
                <a:sym typeface="Poppins Light"/>
              </a:rPr>
              <a:t>Sebuah layanan berbasis internet yang memungkinkan pengguna mencetak dan berbagi foto secara digital, yang kini menjadi salah satu platform cetak foto online terkemuka.</a:t>
            </a:r>
          </a:p>
        </p:txBody>
      </p:sp>
      <p:sp>
        <p:nvSpPr>
          <p:cNvPr name="TextBox 9" id="9"/>
          <p:cNvSpPr txBox="true"/>
          <p:nvPr/>
        </p:nvSpPr>
        <p:spPr>
          <a:xfrm rot="0">
            <a:off x="1028700" y="6560104"/>
            <a:ext cx="7937546" cy="1544320"/>
          </a:xfrm>
          <a:prstGeom prst="rect">
            <a:avLst/>
          </a:prstGeom>
        </p:spPr>
        <p:txBody>
          <a:bodyPr anchor="t" rtlCol="false" tIns="0" lIns="0" bIns="0" rIns="0">
            <a:spAutoFit/>
          </a:bodyPr>
          <a:lstStyle/>
          <a:p>
            <a:pPr algn="just">
              <a:lnSpc>
                <a:spcPts val="3079"/>
              </a:lnSpc>
            </a:pPr>
            <a:r>
              <a:rPr lang="en-US" sz="2199">
                <a:solidFill>
                  <a:srgbClr val="3B3B3B"/>
                </a:solidFill>
                <a:latin typeface="Poppins Light"/>
                <a:ea typeface="Poppins Light"/>
                <a:cs typeface="Poppins Light"/>
                <a:sym typeface="Poppins Light"/>
              </a:rPr>
              <a:t>myCFO adalah layanan pengelolaan keuangan untuk individu kaya, khususnya di Silicon Valley. Platform ini menawarkan solusi otomatisasi dalam manajemen kekayaan pribadi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DFF"/>
        </a:solidFill>
      </p:bgPr>
    </p:bg>
    <p:spTree>
      <p:nvGrpSpPr>
        <p:cNvPr id="1" name=""/>
        <p:cNvGrpSpPr/>
        <p:nvPr/>
      </p:nvGrpSpPr>
      <p:grpSpPr>
        <a:xfrm>
          <a:off x="0" y="0"/>
          <a:ext cx="0" cy="0"/>
          <a:chOff x="0" y="0"/>
          <a:chExt cx="0" cy="0"/>
        </a:xfrm>
      </p:grpSpPr>
      <p:sp>
        <p:nvSpPr>
          <p:cNvPr name="AutoShape 2" id="2"/>
          <p:cNvSpPr/>
          <p:nvPr/>
        </p:nvSpPr>
        <p:spPr>
          <a:xfrm rot="0">
            <a:off x="1086188" y="2452921"/>
            <a:ext cx="7167561" cy="9525"/>
          </a:xfrm>
          <a:prstGeom prst="rect">
            <a:avLst/>
          </a:prstGeom>
          <a:solidFill>
            <a:srgbClr val="3E602F"/>
          </a:solidFill>
        </p:spPr>
      </p:sp>
      <p:sp>
        <p:nvSpPr>
          <p:cNvPr name="Freeform 3" id="3"/>
          <p:cNvSpPr/>
          <p:nvPr/>
        </p:nvSpPr>
        <p:spPr>
          <a:xfrm flipH="false" flipV="false" rot="0">
            <a:off x="9398894" y="2462446"/>
            <a:ext cx="8057812" cy="5362107"/>
          </a:xfrm>
          <a:custGeom>
            <a:avLst/>
            <a:gdLst/>
            <a:ahLst/>
            <a:cxnLst/>
            <a:rect r="r" b="b" t="t" l="l"/>
            <a:pathLst>
              <a:path h="5362107" w="8057812">
                <a:moveTo>
                  <a:pt x="0" y="0"/>
                </a:moveTo>
                <a:lnTo>
                  <a:pt x="8057812" y="0"/>
                </a:lnTo>
                <a:lnTo>
                  <a:pt x="8057812" y="5362108"/>
                </a:lnTo>
                <a:lnTo>
                  <a:pt x="0" y="5362108"/>
                </a:lnTo>
                <a:lnTo>
                  <a:pt x="0" y="0"/>
                </a:lnTo>
                <a:close/>
              </a:path>
            </a:pathLst>
          </a:custGeom>
          <a:blipFill>
            <a:blip r:embed="rId2"/>
            <a:stretch>
              <a:fillRect l="0" t="0" r="0" b="0"/>
            </a:stretch>
          </a:blipFill>
        </p:spPr>
      </p:sp>
      <p:sp>
        <p:nvSpPr>
          <p:cNvPr name="TextBox 4" id="4"/>
          <p:cNvSpPr txBox="true"/>
          <p:nvPr/>
        </p:nvSpPr>
        <p:spPr>
          <a:xfrm rot="0">
            <a:off x="1086188" y="1095375"/>
            <a:ext cx="8115300" cy="1076325"/>
          </a:xfrm>
          <a:prstGeom prst="rect">
            <a:avLst/>
          </a:prstGeom>
        </p:spPr>
        <p:txBody>
          <a:bodyPr anchor="t" rtlCol="false" tIns="0" lIns="0" bIns="0" rIns="0">
            <a:spAutoFit/>
          </a:bodyPr>
          <a:lstStyle/>
          <a:p>
            <a:pPr algn="l">
              <a:lnSpc>
                <a:spcPts val="8250"/>
              </a:lnSpc>
            </a:pPr>
            <a:r>
              <a:rPr lang="en-US" sz="7500" b="true">
                <a:solidFill>
                  <a:srgbClr val="3E602F"/>
                </a:solidFill>
                <a:latin typeface="Poppins Bold"/>
                <a:ea typeface="Poppins Bold"/>
                <a:cs typeface="Poppins Bold"/>
                <a:sym typeface="Poppins Bold"/>
              </a:rPr>
              <a:t>Penghargaan</a:t>
            </a:r>
          </a:p>
        </p:txBody>
      </p:sp>
      <p:sp>
        <p:nvSpPr>
          <p:cNvPr name="TextBox 5" id="5"/>
          <p:cNvSpPr txBox="true"/>
          <p:nvPr/>
        </p:nvSpPr>
        <p:spPr>
          <a:xfrm rot="0">
            <a:off x="897096" y="3021510"/>
            <a:ext cx="7937546" cy="1544320"/>
          </a:xfrm>
          <a:prstGeom prst="rect">
            <a:avLst/>
          </a:prstGeom>
        </p:spPr>
        <p:txBody>
          <a:bodyPr anchor="t" rtlCol="false" tIns="0" lIns="0" bIns="0" rIns="0">
            <a:spAutoFit/>
          </a:bodyPr>
          <a:lstStyle/>
          <a:p>
            <a:pPr algn="just">
              <a:lnSpc>
                <a:spcPts val="3079"/>
              </a:lnSpc>
            </a:pPr>
            <a:r>
              <a:rPr lang="en-US" sz="2199">
                <a:solidFill>
                  <a:srgbClr val="3B3B3B"/>
                </a:solidFill>
                <a:latin typeface="Poppins Light"/>
                <a:ea typeface="Poppins Light"/>
                <a:cs typeface="Poppins Light"/>
                <a:sym typeface="Poppins Light"/>
              </a:rPr>
              <a:t>Atas kontribusinya dalam dunia teknologi, James H. Clark telah menerima berbagai penghargaan bergengsi, termasuk:</a:t>
            </a:r>
          </a:p>
          <a:p>
            <a:pPr algn="just">
              <a:lnSpc>
                <a:spcPts val="3079"/>
              </a:lnSpc>
            </a:pPr>
          </a:p>
        </p:txBody>
      </p:sp>
      <p:sp>
        <p:nvSpPr>
          <p:cNvPr name="TextBox 6" id="6"/>
          <p:cNvSpPr txBox="true"/>
          <p:nvPr/>
        </p:nvSpPr>
        <p:spPr>
          <a:xfrm rot="0">
            <a:off x="701196" y="4716780"/>
            <a:ext cx="7937546" cy="4541520"/>
          </a:xfrm>
          <a:prstGeom prst="rect">
            <a:avLst/>
          </a:prstGeom>
        </p:spPr>
        <p:txBody>
          <a:bodyPr anchor="t" rtlCol="false" tIns="0" lIns="0" bIns="0" rIns="0">
            <a:spAutoFit/>
          </a:bodyPr>
          <a:lstStyle/>
          <a:p>
            <a:pPr algn="l" marL="474979" indent="-237490" lvl="1">
              <a:lnSpc>
                <a:spcPts val="3629"/>
              </a:lnSpc>
              <a:buFont typeface="Arial"/>
              <a:buChar char="•"/>
            </a:pPr>
            <a:r>
              <a:rPr lang="en-US" sz="2199">
                <a:solidFill>
                  <a:srgbClr val="3B3B3B"/>
                </a:solidFill>
                <a:latin typeface="Poppins Light"/>
                <a:ea typeface="Poppins Light"/>
                <a:cs typeface="Poppins Light"/>
                <a:sym typeface="Poppins Light"/>
              </a:rPr>
              <a:t>ACM SIGGRAPH Computer Graphics Achievement Award (1984) atas kontribusinya dalam pengembangan teknologi grafika komputer.</a:t>
            </a:r>
          </a:p>
          <a:p>
            <a:pPr algn="l" marL="474979" indent="-237490" lvl="1">
              <a:lnSpc>
                <a:spcPts val="3629"/>
              </a:lnSpc>
              <a:buFont typeface="Arial"/>
              <a:buChar char="•"/>
            </a:pPr>
            <a:r>
              <a:rPr lang="en-US" sz="2199">
                <a:solidFill>
                  <a:srgbClr val="3B3B3B"/>
                </a:solidFill>
                <a:latin typeface="Poppins Light"/>
                <a:ea typeface="Poppins Light"/>
                <a:cs typeface="Poppins Light"/>
                <a:sym typeface="Poppins Light"/>
              </a:rPr>
              <a:t>Keanggotaan di National Academy of Engineering (1998) sebagai pengakuan atas kepemimpinannya dalam bidang grafika komputer dan inovasi teknologi.</a:t>
            </a:r>
          </a:p>
          <a:p>
            <a:pPr algn="l" marL="474979" indent="-237490" lvl="1">
              <a:lnSpc>
                <a:spcPts val="3629"/>
              </a:lnSpc>
              <a:buFont typeface="Arial"/>
              <a:buChar char="•"/>
            </a:pPr>
            <a:r>
              <a:rPr lang="en-US" sz="2199">
                <a:solidFill>
                  <a:srgbClr val="3B3B3B"/>
                </a:solidFill>
                <a:latin typeface="Poppins Light"/>
                <a:ea typeface="Poppins Light"/>
                <a:cs typeface="Poppins Light"/>
                <a:sym typeface="Poppins Light"/>
              </a:rPr>
              <a:t>Pengaruh besar dalam dunia startup teknologi, di mana banyak pengusaha muda menjadikannya sebagai panutan dalam mendirikan perusahaan teknologi.</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BFDFF"/>
        </a:solidFill>
      </p:bgPr>
    </p:bg>
    <p:spTree>
      <p:nvGrpSpPr>
        <p:cNvPr id="1" name=""/>
        <p:cNvGrpSpPr/>
        <p:nvPr/>
      </p:nvGrpSpPr>
      <p:grpSpPr>
        <a:xfrm>
          <a:off x="0" y="0"/>
          <a:ext cx="0" cy="0"/>
          <a:chOff x="0" y="0"/>
          <a:chExt cx="0" cy="0"/>
        </a:xfrm>
      </p:grpSpPr>
      <p:sp>
        <p:nvSpPr>
          <p:cNvPr name="TextBox 2" id="2"/>
          <p:cNvSpPr txBox="true"/>
          <p:nvPr/>
        </p:nvSpPr>
        <p:spPr>
          <a:xfrm rot="0">
            <a:off x="5086350" y="1402451"/>
            <a:ext cx="8115300" cy="1076325"/>
          </a:xfrm>
          <a:prstGeom prst="rect">
            <a:avLst/>
          </a:prstGeom>
        </p:spPr>
        <p:txBody>
          <a:bodyPr anchor="t" rtlCol="false" tIns="0" lIns="0" bIns="0" rIns="0">
            <a:spAutoFit/>
          </a:bodyPr>
          <a:lstStyle/>
          <a:p>
            <a:pPr algn="ctr">
              <a:lnSpc>
                <a:spcPts val="8250"/>
              </a:lnSpc>
            </a:pPr>
            <a:r>
              <a:rPr lang="en-US" sz="7500" b="true">
                <a:solidFill>
                  <a:srgbClr val="3E602F"/>
                </a:solidFill>
                <a:latin typeface="Poppins Bold"/>
                <a:ea typeface="Poppins Bold"/>
                <a:cs typeface="Poppins Bold"/>
                <a:sym typeface="Poppins Bold"/>
              </a:rPr>
              <a:t>Kesimpulan</a:t>
            </a:r>
          </a:p>
        </p:txBody>
      </p:sp>
      <p:sp>
        <p:nvSpPr>
          <p:cNvPr name="TextBox 3" id="3"/>
          <p:cNvSpPr txBox="true"/>
          <p:nvPr/>
        </p:nvSpPr>
        <p:spPr>
          <a:xfrm rot="0">
            <a:off x="1275702" y="3655457"/>
            <a:ext cx="15736596" cy="4251934"/>
          </a:xfrm>
          <a:prstGeom prst="rect">
            <a:avLst/>
          </a:prstGeom>
        </p:spPr>
        <p:txBody>
          <a:bodyPr anchor="t" rtlCol="false" tIns="0" lIns="0" bIns="0" rIns="0">
            <a:spAutoFit/>
          </a:bodyPr>
          <a:lstStyle/>
          <a:p>
            <a:pPr algn="ctr">
              <a:lnSpc>
                <a:spcPts val="3363"/>
              </a:lnSpc>
            </a:pPr>
            <a:r>
              <a:rPr lang="en-US" sz="2402">
                <a:solidFill>
                  <a:srgbClr val="3B3B3B"/>
                </a:solidFill>
                <a:latin typeface="Poppins Light"/>
                <a:ea typeface="Poppins Light"/>
                <a:cs typeface="Poppins Light"/>
                <a:sym typeface="Poppins Light"/>
              </a:rPr>
              <a:t>James H. Clark adalah contoh nyata dari seorang inovator yang mampu melihat potensi teknologi dan mengubahnya menjadi solusi yang berdampak luas. Dari pemrosesan grafis hingga pengembangan internet, kontribusinya telah membentuk cara kita berinteraksi dengan dunia digital saat ini. Dengan berbagai penemuannya, Clark telah memberikan fondasi bagi banyak inovasi yang masih berkembang hingga saat ini.</a:t>
            </a:r>
          </a:p>
          <a:p>
            <a:pPr algn="ctr">
              <a:lnSpc>
                <a:spcPts val="3363"/>
              </a:lnSpc>
            </a:pPr>
          </a:p>
          <a:p>
            <a:pPr algn="ctr">
              <a:lnSpc>
                <a:spcPts val="3363"/>
              </a:lnSpc>
            </a:pPr>
            <a:r>
              <a:rPr lang="en-US" sz="2402">
                <a:solidFill>
                  <a:srgbClr val="3B3B3B"/>
                </a:solidFill>
                <a:latin typeface="Poppins Light"/>
                <a:ea typeface="Poppins Light"/>
                <a:cs typeface="Poppins Light"/>
                <a:sym typeface="Poppins Light"/>
              </a:rPr>
              <a:t>Kontribusi Clark bukan hanya meninggalkan jejak dalam sejarah komputer, tetapi juga menjadi inspirasi bagi para inovator masa depan untuk terus mendorong batas-batas teknologi demi kemajuan umat manusia.</a:t>
            </a:r>
          </a:p>
          <a:p>
            <a:pPr algn="ctr">
              <a:lnSpc>
                <a:spcPts val="336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DAGg1EddeKw</dc:identifier>
  <dcterms:modified xsi:type="dcterms:W3CDTF">2011-08-01T06:04:30Z</dcterms:modified>
  <cp:revision>1</cp:revision>
  <dc:title>James H. Clark</dc:title>
</cp:coreProperties>
</file>