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147470489" r:id="rId2"/>
    <p:sldId id="2147470501" r:id="rId3"/>
    <p:sldId id="2147470502" r:id="rId4"/>
    <p:sldId id="2147470487" r:id="rId5"/>
    <p:sldId id="2147470506" r:id="rId6"/>
    <p:sldId id="2147470507" r:id="rId7"/>
    <p:sldId id="2147470508" r:id="rId8"/>
    <p:sldId id="2147470509" r:id="rId9"/>
    <p:sldId id="2147470494" r:id="rId10"/>
    <p:sldId id="2147470504" r:id="rId11"/>
    <p:sldId id="2147470505" r:id="rId12"/>
    <p:sldId id="2147470497" r:id="rId13"/>
    <p:sldId id="2147470498" r:id="rId14"/>
    <p:sldId id="2147470500" r:id="rId15"/>
    <p:sldId id="214747049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5B9ED"/>
    <a:srgbClr val="47BDAE"/>
    <a:srgbClr val="30BBDA"/>
    <a:srgbClr val="47BDAF"/>
    <a:srgbClr val="696969"/>
    <a:srgbClr val="1C4D98"/>
    <a:srgbClr val="8BC431"/>
    <a:srgbClr val="97B6BA"/>
    <a:srgbClr val="24A8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91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3F4D17B-9B25-2D63-E389-71163BD2C8E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FC4ED1-FB42-4A6C-B292-B8C58946A8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35A630-145D-4232-9865-98341E30F7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08363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B0375-D926-48D9-8605-813B1B64E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8D7657-21CC-45AA-A2CE-92653962FC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39364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A09EBA-4206-40BF-81B1-742CF8BD5B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B8BE7B-6EB1-4B41-A25B-B41833E5B2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138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3">
            <a:extLst>
              <a:ext uri="{FF2B5EF4-FFF2-40B4-BE49-F238E27FC236}">
                <a16:creationId xmlns:a16="http://schemas.microsoft.com/office/drawing/2014/main" id="{F7878D79-3823-9575-1C88-56C4110E1E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5996" y="1271219"/>
            <a:ext cx="10624338" cy="44456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2800" b="1" kern="1200" dirty="0">
                <a:solidFill>
                  <a:srgbClr val="0070C0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sp>
        <p:nvSpPr>
          <p:cNvPr id="4" name="Text Placeholder 13">
            <a:extLst>
              <a:ext uri="{FF2B5EF4-FFF2-40B4-BE49-F238E27FC236}">
                <a16:creationId xmlns:a16="http://schemas.microsoft.com/office/drawing/2014/main" id="{06C9D6B8-9A00-34FD-3E41-E67F07F278E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5996" y="629525"/>
            <a:ext cx="10624338" cy="44456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2800" b="1" kern="1200" dirty="0">
                <a:solidFill>
                  <a:srgbClr val="0070C0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6477356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3">
            <a:extLst>
              <a:ext uri="{FF2B5EF4-FFF2-40B4-BE49-F238E27FC236}">
                <a16:creationId xmlns:a16="http://schemas.microsoft.com/office/drawing/2014/main" id="{F7878D79-3823-9575-1C88-56C4110E1E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3803" y="469835"/>
            <a:ext cx="11672300" cy="650048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443542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837F2-3C53-43E6-9F25-242D13C5A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2C3C5-9B28-493B-9422-74FF4AE18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0436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9B68FAD-9CFA-CBF0-4B37-9944C2E932A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D4B6E2-CC70-4366-ABC8-87480CC35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0D34EE-ED80-45A7-B964-53ED80D94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3036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3BCD6-D227-4C30-8364-6F161FA12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C3054-5604-4679-AF7D-07BF06BE01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47BA85-32D5-4EA3-9F8B-5A8B925174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6123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F33A1-3BE5-4F1B-8E70-082254902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C4CAE0-72F2-4F22-A85A-772E3DA04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DE67E9-F76F-4049-98D4-82E9E7C800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332A94-E906-4159-9FE4-E63CFAE0BE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16D1AA-A642-4FEB-91F0-3F506A2AE8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39363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BF108-6EC2-4592-9D33-716E6B1AC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2673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7387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2AB71-FC15-4C88-A99B-0D66CDCEE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69B3E-A4BB-45D7-ABB7-1E151F04F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FD4C72-B215-468A-8722-23007428B0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94330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42731-906B-40B4-86D3-CD7878598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1042F1-26FD-477E-A079-62384AA43E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52E8FE-8F89-4D08-8341-786A0381B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8541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microsoft.com/office/2007/relationships/hdphoto" Target="../media/hdphoto2.wdp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2D087FE-85BE-5152-9EB5-3B57AE38DD48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337544"/>
            <a:ext cx="12191994" cy="154830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EFA70D2-ADBF-0DD4-D7D1-F37201867E99}"/>
              </a:ext>
            </a:extLst>
          </p:cNvPr>
          <p:cNvSpPr/>
          <p:nvPr userDrawn="1"/>
        </p:nvSpPr>
        <p:spPr>
          <a:xfrm>
            <a:off x="0" y="0"/>
            <a:ext cx="12192000" cy="365125"/>
          </a:xfrm>
          <a:prstGeom prst="rect">
            <a:avLst/>
          </a:prstGeom>
          <a:gradFill>
            <a:gsLst>
              <a:gs pos="5000">
                <a:srgbClr val="47BDAE"/>
              </a:gs>
              <a:gs pos="59000">
                <a:srgbClr val="25B9ED"/>
              </a:gs>
              <a:gs pos="100000">
                <a:srgbClr val="FFFFFF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000" b="1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BC08DB-FBED-4A43-AE4B-B2CE371FE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271" y="1191757"/>
            <a:ext cx="11004446" cy="4795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28" name="Picture 4" descr="LTIMindtree logo in transparent PNG and vectorized SVG formats">
            <a:extLst>
              <a:ext uri="{FF2B5EF4-FFF2-40B4-BE49-F238E27FC236}">
                <a16:creationId xmlns:a16="http://schemas.microsoft.com/office/drawing/2014/main" id="{21F70453-17DB-04F6-290A-DCDEF9FDE02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saturation sat="40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5387" y="6562429"/>
            <a:ext cx="1541059" cy="295571"/>
          </a:xfrm>
          <a:prstGeom prst="rect">
            <a:avLst/>
          </a:prstGeom>
          <a:noFill/>
        </p:spPr>
      </p:pic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DBDE3A73-7407-B3B5-0BC2-D13C973D143A}"/>
              </a:ext>
            </a:extLst>
          </p:cNvPr>
          <p:cNvSpPr txBox="1">
            <a:spLocks/>
          </p:cNvSpPr>
          <p:nvPr userDrawn="1"/>
        </p:nvSpPr>
        <p:spPr>
          <a:xfrm>
            <a:off x="221274" y="88514"/>
            <a:ext cx="8176583" cy="11032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70A0B4C8-C250-76C3-01DB-D728F6B32656}"/>
              </a:ext>
            </a:extLst>
          </p:cNvPr>
          <p:cNvSpPr txBox="1">
            <a:spLocks/>
          </p:cNvSpPr>
          <p:nvPr userDrawn="1"/>
        </p:nvSpPr>
        <p:spPr>
          <a:xfrm>
            <a:off x="391411" y="640135"/>
            <a:ext cx="11290305" cy="523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latin typeface="Calibri (Body)"/>
            </a:endParaRP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349D7A90-F0A3-C216-D67E-9B86D1BECDF5}"/>
              </a:ext>
            </a:extLst>
          </p:cNvPr>
          <p:cNvSpPr txBox="1">
            <a:spLocks/>
          </p:cNvSpPr>
          <p:nvPr userDrawn="1"/>
        </p:nvSpPr>
        <p:spPr>
          <a:xfrm>
            <a:off x="158720" y="413891"/>
            <a:ext cx="10025576" cy="6859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83075D7-F006-A81F-68F1-A5F218FAF004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rightnessContrast bright="-2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5554" y="6358271"/>
            <a:ext cx="964436" cy="41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482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microsoft.com/office/2007/relationships/hdphoto" Target="../media/hdphoto3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8D30BC0-07A3-DCDA-0D0B-DD40C2178A62}"/>
              </a:ext>
            </a:extLst>
          </p:cNvPr>
          <p:cNvSpPr/>
          <p:nvPr/>
        </p:nvSpPr>
        <p:spPr>
          <a:xfrm>
            <a:off x="-31269" y="29737"/>
            <a:ext cx="12254538" cy="6868389"/>
          </a:xfrm>
          <a:prstGeom prst="rect">
            <a:avLst/>
          </a:prstGeom>
          <a:gradFill>
            <a:gsLst>
              <a:gs pos="0">
                <a:srgbClr val="47BDAF"/>
              </a:gs>
              <a:gs pos="100000">
                <a:srgbClr val="3793A6"/>
              </a:gs>
              <a:gs pos="39000">
                <a:srgbClr val="1C4D98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utiger LT Pro 45 Light" panose="020B0403030504020204" pitchFamily="34" charset="0"/>
              <a:ea typeface="+mn-ea"/>
              <a:cs typeface="+mn-cs"/>
            </a:endParaRPr>
          </a:p>
        </p:txBody>
      </p:sp>
      <p:sp>
        <p:nvSpPr>
          <p:cNvPr id="14" name="Text Placeholder 1">
            <a:extLst>
              <a:ext uri="{FF2B5EF4-FFF2-40B4-BE49-F238E27FC236}">
                <a16:creationId xmlns:a16="http://schemas.microsoft.com/office/drawing/2014/main" id="{0741E81D-922F-23FE-07A9-320FA2B27E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89635" y="17705"/>
            <a:ext cx="6910121" cy="1058125"/>
          </a:xfrm>
        </p:spPr>
        <p:txBody>
          <a:bodyPr/>
          <a:lstStyle/>
          <a:p>
            <a:pPr marL="0" indent="0" algn="ctr">
              <a:buNone/>
            </a:pPr>
            <a:r>
              <a:rPr lang="en-US" sz="4400" dirty="0">
                <a:solidFill>
                  <a:schemeClr val="bg1"/>
                </a:solidFill>
              </a:rPr>
              <a:t>M.Tech/MCA Program 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Advanced Industry Integrated Programs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19DFA2-C55E-F4D5-C53A-B5ECEB442DC1}"/>
              </a:ext>
            </a:extLst>
          </p:cNvPr>
          <p:cNvCxnSpPr/>
          <p:nvPr/>
        </p:nvCxnSpPr>
        <p:spPr>
          <a:xfrm>
            <a:off x="2977350" y="1120307"/>
            <a:ext cx="58662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1AA452C-B3E6-7A79-FD46-04E813851A85}"/>
              </a:ext>
            </a:extLst>
          </p:cNvPr>
          <p:cNvSpPr/>
          <p:nvPr/>
        </p:nvSpPr>
        <p:spPr>
          <a:xfrm>
            <a:off x="4125951" y="1177578"/>
            <a:ext cx="3033131" cy="28603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rutiger 45 bold"/>
                <a:ea typeface="+mn-ea"/>
                <a:cs typeface="Calibri" panose="020F0502020204030204" pitchFamily="34" charset="0"/>
              </a:rPr>
              <a:t>Jointly offered by University and LTIMindTree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8A8852-79FE-2D69-0530-D7712358063B}"/>
              </a:ext>
            </a:extLst>
          </p:cNvPr>
          <p:cNvSpPr txBox="1"/>
          <p:nvPr/>
        </p:nvSpPr>
        <p:spPr>
          <a:xfrm>
            <a:off x="180236" y="1659822"/>
            <a:ext cx="11428184" cy="49859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>
                <a:solidFill>
                  <a:prstClr val="white"/>
                </a:solidFill>
                <a:cs typeface="Calibri" panose="020F0502020204030204" pitchFamily="34" charset="0"/>
              </a:rPr>
              <a:t>Review II</a:t>
            </a:r>
          </a:p>
          <a:p>
            <a:pPr algn="ctr">
              <a:defRPr/>
            </a:pPr>
            <a:r>
              <a:rPr lang="en-US" sz="3600" b="1" dirty="0">
                <a:solidFill>
                  <a:prstClr val="white"/>
                </a:solidFill>
                <a:cs typeface="Calibri" panose="020F0502020204030204" pitchFamily="34" charset="0"/>
              </a:rPr>
              <a:t>Visual Intelligence for Football: Deep Learning-based Image Analysis with Automated Reporting</a:t>
            </a:r>
          </a:p>
          <a:p>
            <a:pPr lvl="0" algn="ctr">
              <a:defRPr/>
            </a:pP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utiger 45 bold"/>
              <a:ea typeface="+mn-ea"/>
              <a:cs typeface="Calibri" panose="020F0502020204030204" pitchFamily="34" charset="0"/>
            </a:endParaRPr>
          </a:p>
          <a:p>
            <a:pPr lvl="0" algn="ctr">
              <a:defRPr/>
            </a:pPr>
            <a:r>
              <a:rPr lang="en-US" sz="2400" b="1" dirty="0">
                <a:solidFill>
                  <a:prstClr val="white"/>
                </a:solidFill>
                <a:cs typeface="Calibri" panose="020F0502020204030204" pitchFamily="34" charset="0"/>
              </a:rPr>
              <a:t>Anandam Paul</a:t>
            </a:r>
          </a:p>
          <a:p>
            <a:pPr algn="ctr">
              <a:defRPr/>
            </a:pPr>
            <a:endParaRPr lang="en-US" sz="2400" b="1" dirty="0">
              <a:solidFill>
                <a:prstClr val="white"/>
              </a:solidFill>
              <a:cs typeface="Calibri" panose="020F0502020204030204" pitchFamily="34" charset="0"/>
            </a:endParaRPr>
          </a:p>
          <a:p>
            <a:pPr lvl="0" algn="ctr">
              <a:defRPr/>
            </a:pPr>
            <a:endParaRPr lang="en-US" sz="5400" b="1" dirty="0">
              <a:solidFill>
                <a:prstClr val="white"/>
              </a:solidFill>
              <a:latin typeface="Frutiger 45 bold"/>
              <a:cs typeface="Calibri" panose="020F0502020204030204" pitchFamily="34" charset="0"/>
            </a:endParaRPr>
          </a:p>
          <a:p>
            <a:pPr lvl="0" algn="ctr">
              <a:defRPr/>
            </a:pP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utiger 45 bold"/>
              <a:ea typeface="+mn-ea"/>
              <a:cs typeface="Calibri" panose="020F0502020204030204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E7F5D19-19F4-F87F-17C2-8520612BCFEC}"/>
              </a:ext>
            </a:extLst>
          </p:cNvPr>
          <p:cNvGraphicFramePr>
            <a:graphicFrameLocks noGrp="1"/>
          </p:cNvGraphicFramePr>
          <p:nvPr/>
        </p:nvGraphicFramePr>
        <p:xfrm>
          <a:off x="-47290" y="5501244"/>
          <a:ext cx="12239216" cy="32648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19608">
                  <a:extLst>
                    <a:ext uri="{9D8B030D-6E8A-4147-A177-3AD203B41FA5}">
                      <a16:colId xmlns:a16="http://schemas.microsoft.com/office/drawing/2014/main" val="586572480"/>
                    </a:ext>
                  </a:extLst>
                </a:gridCol>
                <a:gridCol w="6119608">
                  <a:extLst>
                    <a:ext uri="{9D8B030D-6E8A-4147-A177-3AD203B41FA5}">
                      <a16:colId xmlns:a16="http://schemas.microsoft.com/office/drawing/2014/main" val="157907922"/>
                    </a:ext>
                  </a:extLst>
                </a:gridCol>
              </a:tblGrid>
              <a:tr h="15274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Frutiger 45 bold"/>
                          <a:cs typeface="Calibri" panose="020F0502020204030204" pitchFamily="34" charset="0"/>
                        </a:rPr>
                        <a:t>Knowledge partner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Frutiger 45 bold"/>
                          <a:cs typeface="Calibri" panose="020F0502020204030204" pitchFamily="34" charset="0"/>
                        </a:rPr>
                        <a:t>                                                                     Implementation partner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33668230"/>
                  </a:ext>
                </a:extLst>
              </a:tr>
              <a:tr h="1184198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66263768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2715C658-0B94-5B63-55F1-B9B6F645F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5332" y="5852667"/>
            <a:ext cx="1987468" cy="847417"/>
          </a:xfrm>
          <a:prstGeom prst="rect">
            <a:avLst/>
          </a:prstGeom>
        </p:spPr>
      </p:pic>
      <p:pic>
        <p:nvPicPr>
          <p:cNvPr id="9" name="Picture 2" descr="LTIMindtree - Technology Consulting and Digital Solutions Company">
            <a:extLst>
              <a:ext uri="{FF2B5EF4-FFF2-40B4-BE49-F238E27FC236}">
                <a16:creationId xmlns:a16="http://schemas.microsoft.com/office/drawing/2014/main" id="{B3D78849-E5F7-1DB2-227F-142445861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52667"/>
            <a:ext cx="3886489" cy="86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9507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370637-64B7-8784-2291-CB3DADAB59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36EAE88-26D2-7E45-8994-936DBB9A70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8"/>
            <a:ext cx="10624338" cy="4722077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rgbClr val="5583D1"/>
                </a:solidFill>
              </a:rPr>
              <a:t>Model Development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0" dirty="0">
                <a:solidFill>
                  <a:srgbClr val="5583D1"/>
                </a:solidFill>
              </a:rPr>
              <a:t>Baseline: CNN for initial event detection.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0" dirty="0">
                <a:solidFill>
                  <a:srgbClr val="5583D1"/>
                </a:solidFill>
              </a:rPr>
              <a:t>Advanced: CNN + Vision Transformer (ViT) hybrid → best accuracy.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0" dirty="0">
                <a:solidFill>
                  <a:srgbClr val="5583D1"/>
                </a:solidFill>
              </a:rPr>
              <a:t>Experimental: CNN + ViT + RNN for sequence-based event analysis.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rgbClr val="5583D1"/>
                </a:solidFill>
              </a:rPr>
              <a:t>Reporting &amp; Insights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0" dirty="0">
                <a:solidFill>
                  <a:srgbClr val="5583D1"/>
                </a:solidFill>
              </a:rPr>
              <a:t>Lightweight LLM integration to generate match summaries.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0" dirty="0">
                <a:solidFill>
                  <a:srgbClr val="5583D1"/>
                </a:solidFill>
              </a:rPr>
              <a:t>Highlight team strengths, weaknesses, and key match events.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BB43C1-08F8-4679-7F2F-B0A9CB82451B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Methodology/Modeling Plan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…. Calibri body -36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26DC2A4-EC31-D0E7-B2E0-5E020A19F735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6DC9F4A-9FB4-5575-CD90-9BBD0E72CFAF}"/>
              </a:ext>
            </a:extLst>
          </p:cNvPr>
          <p:cNvSpPr txBox="1"/>
          <p:nvPr/>
        </p:nvSpPr>
        <p:spPr>
          <a:xfrm>
            <a:off x="2196548" y="57036"/>
            <a:ext cx="9995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1" dirty="0">
                <a:solidFill>
                  <a:srgbClr val="FFFFFF"/>
                </a:solidFill>
              </a:rPr>
              <a:t>V</a:t>
            </a:r>
            <a:r>
              <a:rPr lang="en-US" sz="1800" b="1" i="1" dirty="0">
                <a:solidFill>
                  <a:srgbClr val="FFFFFF"/>
                </a:solidFill>
              </a:rPr>
              <a:t>isual Intelligence for football: Deep learning based image analysis with automated reporting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021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909CE6-32FE-AE02-4BD6-C8ECEAA925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1983872-77EA-FA77-1A0C-98F50C97E8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65936" y="1281157"/>
            <a:ext cx="10624338" cy="4672381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rgbClr val="5583D1"/>
                </a:solidFill>
              </a:rPr>
              <a:t>Deployment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0" dirty="0">
                <a:solidFill>
                  <a:srgbClr val="5583D1"/>
                </a:solidFill>
              </a:rPr>
              <a:t>Interactive </a:t>
            </a:r>
            <a:r>
              <a:rPr lang="en-US" sz="2400" b="0" dirty="0" err="1">
                <a:solidFill>
                  <a:srgbClr val="5583D1"/>
                </a:solidFill>
              </a:rPr>
              <a:t>Streamlit</a:t>
            </a:r>
            <a:r>
              <a:rPr lang="en-US" sz="2400" b="0" dirty="0">
                <a:solidFill>
                  <a:srgbClr val="5583D1"/>
                </a:solidFill>
              </a:rPr>
              <a:t> frontend for real-time visualization.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0" dirty="0">
                <a:solidFill>
                  <a:srgbClr val="5583D1"/>
                </a:solidFill>
              </a:rPr>
              <a:t>Display predictions, metrics, and generated reports.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b="0" dirty="0">
              <a:solidFill>
                <a:srgbClr val="5583D1"/>
              </a:solidFill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AB1968-C856-E195-3147-BEACB4BCA476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Methodology/Modeling Plan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….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AB38278-00C4-D50A-DE1A-8988702721BC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9452EB3-220C-B941-2F83-F7A977942A32}"/>
              </a:ext>
            </a:extLst>
          </p:cNvPr>
          <p:cNvSpPr txBox="1"/>
          <p:nvPr/>
        </p:nvSpPr>
        <p:spPr>
          <a:xfrm>
            <a:off x="2574235" y="0"/>
            <a:ext cx="9617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1" dirty="0">
                <a:solidFill>
                  <a:srgbClr val="FFFFFF"/>
                </a:solidFill>
              </a:rPr>
              <a:t>V</a:t>
            </a:r>
            <a:r>
              <a:rPr lang="en-US" sz="1800" b="1" i="1" dirty="0">
                <a:solidFill>
                  <a:srgbClr val="FFFFFF"/>
                </a:solidFill>
              </a:rPr>
              <a:t>isual Intelligence for football: Deep learning based image analysis with automated reporting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868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9CEA2B-384E-F256-4734-5578EDB524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0F88864-2E71-2992-AD53-E894883727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0" dirty="0">
                <a:solidFill>
                  <a:srgbClr val="5583D1"/>
                </a:solidFill>
                <a:latin typeface="+mn-lt"/>
              </a:rPr>
              <a:t>Removed duplicates &amp; standardized image size.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0" dirty="0">
                <a:solidFill>
                  <a:srgbClr val="5583D1"/>
                </a:solidFill>
                <a:latin typeface="+mn-lt"/>
              </a:rPr>
              <a:t>Normalized pixel values for consistency.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0" dirty="0">
                <a:solidFill>
                  <a:srgbClr val="5583D1"/>
                </a:solidFill>
                <a:latin typeface="+mn-lt"/>
              </a:rPr>
              <a:t>Applied augmentation (flip, rotate, brightness).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0" dirty="0">
                <a:solidFill>
                  <a:srgbClr val="5583D1"/>
                </a:solidFill>
                <a:latin typeface="+mn-lt"/>
              </a:rPr>
              <a:t>Split data into train, validation, and test sets</a:t>
            </a:r>
            <a:endParaRPr lang="en-US" sz="2400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11E118-0427-BF72-3B78-1707B0D6E382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Data preprocessing &amp; EDA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….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A5618F6-CE69-311A-F79A-D12C7E917449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4F7A196-7B69-DD68-52A5-39CD9B799F7D}"/>
              </a:ext>
            </a:extLst>
          </p:cNvPr>
          <p:cNvSpPr txBox="1"/>
          <p:nvPr/>
        </p:nvSpPr>
        <p:spPr>
          <a:xfrm>
            <a:off x="2693505" y="57036"/>
            <a:ext cx="949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1" dirty="0">
                <a:solidFill>
                  <a:srgbClr val="FFFFFF"/>
                </a:solidFill>
              </a:rPr>
              <a:t>V</a:t>
            </a:r>
            <a:r>
              <a:rPr lang="en-US" sz="1800" b="1" i="1" dirty="0">
                <a:solidFill>
                  <a:srgbClr val="FFFFFF"/>
                </a:solidFill>
              </a:rPr>
              <a:t>isual </a:t>
            </a:r>
            <a:r>
              <a:rPr lang="en-US" sz="1800" b="1" i="1" dirty="0" err="1">
                <a:solidFill>
                  <a:srgbClr val="FFFFFF"/>
                </a:solidFill>
              </a:rPr>
              <a:t>Inteligence</a:t>
            </a:r>
            <a:r>
              <a:rPr lang="en-US" sz="1800" b="1" i="1" dirty="0">
                <a:solidFill>
                  <a:srgbClr val="FFFFFF"/>
                </a:solidFill>
              </a:rPr>
              <a:t> for </a:t>
            </a:r>
            <a:r>
              <a:rPr lang="en-US" sz="1800" b="1" i="1" dirty="0" err="1">
                <a:solidFill>
                  <a:srgbClr val="FFFFFF"/>
                </a:solidFill>
              </a:rPr>
              <a:t>football:Deep</a:t>
            </a:r>
            <a:r>
              <a:rPr lang="en-US" sz="1800" b="1" i="1" dirty="0">
                <a:solidFill>
                  <a:srgbClr val="FFFFFF"/>
                </a:solidFill>
              </a:rPr>
              <a:t> learning based image analysis with automated reporting</a:t>
            </a:r>
          </a:p>
        </p:txBody>
      </p:sp>
    </p:spTree>
    <p:extLst>
      <p:ext uri="{BB962C8B-B14F-4D97-AF65-F5344CB8AC3E}">
        <p14:creationId xmlns:p14="http://schemas.microsoft.com/office/powerpoint/2010/main" val="679362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E7B675-E694-7663-D55C-2461C40B8B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E433592-8155-CD6F-B5E3-78AB52F31D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0" dirty="0">
                <a:solidFill>
                  <a:srgbClr val="5583D1"/>
                </a:solidFill>
                <a:latin typeface="+mn-lt"/>
              </a:rPr>
              <a:t>Algorithms: CNN, </a:t>
            </a:r>
            <a:r>
              <a:rPr lang="en-US" sz="2400" b="0" dirty="0" err="1">
                <a:solidFill>
                  <a:srgbClr val="5583D1"/>
                </a:solidFill>
                <a:latin typeface="+mn-lt"/>
              </a:rPr>
              <a:t>ViT</a:t>
            </a:r>
            <a:r>
              <a:rPr lang="en-US" sz="2400" b="0" dirty="0">
                <a:solidFill>
                  <a:srgbClr val="5583D1"/>
                </a:solidFill>
                <a:latin typeface="+mn-lt"/>
              </a:rPr>
              <a:t>, CNN+RNN hybrid.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0" dirty="0">
                <a:solidFill>
                  <a:srgbClr val="5583D1"/>
                </a:solidFill>
                <a:latin typeface="+mn-lt"/>
              </a:rPr>
              <a:t>Tools: </a:t>
            </a:r>
            <a:r>
              <a:rPr lang="en-US" sz="2400" b="0" dirty="0" err="1">
                <a:solidFill>
                  <a:srgbClr val="5583D1"/>
                </a:solidFill>
                <a:latin typeface="+mn-lt"/>
              </a:rPr>
              <a:t>PyTorch</a:t>
            </a:r>
            <a:r>
              <a:rPr lang="en-US" sz="2400" b="0" dirty="0">
                <a:solidFill>
                  <a:srgbClr val="5583D1"/>
                </a:solidFill>
                <a:latin typeface="+mn-lt"/>
              </a:rPr>
              <a:t>, </a:t>
            </a:r>
            <a:r>
              <a:rPr lang="en-US" sz="2400" b="0" dirty="0" err="1">
                <a:solidFill>
                  <a:srgbClr val="5583D1"/>
                </a:solidFill>
                <a:latin typeface="+mn-lt"/>
              </a:rPr>
              <a:t>Streamlit</a:t>
            </a:r>
            <a:r>
              <a:rPr lang="en-US" sz="2400" b="0" dirty="0">
                <a:solidFill>
                  <a:srgbClr val="5583D1"/>
                </a:solidFill>
                <a:latin typeface="+mn-lt"/>
              </a:rPr>
              <a:t>, Matplotlib.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0" dirty="0">
                <a:solidFill>
                  <a:srgbClr val="5583D1"/>
                </a:solidFill>
                <a:latin typeface="+mn-lt"/>
              </a:rPr>
              <a:t>Metrics: Accuracy, Precision, Recall, F1-score, Confusion Matrix</a:t>
            </a:r>
            <a:endParaRPr lang="en-US" sz="2400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243BDD-B44E-04F0-FA93-336DD2FFA770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Approach/Algorithms/Tools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…. Calibri body -36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4963133-FFA1-7CF4-9FAD-E6A120EF4238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EA3EC9D-D5AF-E54C-A3D0-5E42F32DC03B}"/>
              </a:ext>
            </a:extLst>
          </p:cNvPr>
          <p:cNvSpPr txBox="1"/>
          <p:nvPr/>
        </p:nvSpPr>
        <p:spPr>
          <a:xfrm>
            <a:off x="2941983" y="57036"/>
            <a:ext cx="9250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Visual </a:t>
            </a:r>
            <a:r>
              <a:rPr lang="en-US" sz="1800" b="1" i="1" dirty="0" err="1">
                <a:solidFill>
                  <a:srgbClr val="FFFFFF"/>
                </a:solidFill>
              </a:rPr>
              <a:t>Inteligence</a:t>
            </a:r>
            <a:r>
              <a:rPr lang="en-US" sz="1800" b="1" i="1" dirty="0">
                <a:solidFill>
                  <a:srgbClr val="FFFFFF"/>
                </a:solidFill>
              </a:rPr>
              <a:t> for Football: Deep Learning Based Image Analysis with automated reporting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44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19A058-E477-163A-1B3E-61A05B0F38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A69BAD7-4402-029D-94EE-84728E7A1B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0" dirty="0">
                <a:solidFill>
                  <a:srgbClr val="5583D1"/>
                </a:solidFill>
                <a:latin typeface="+mn-lt"/>
              </a:rPr>
              <a:t>Literature review completed.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0" dirty="0">
                <a:solidFill>
                  <a:srgbClr val="5583D1"/>
                </a:solidFill>
                <a:latin typeface="+mn-lt"/>
              </a:rPr>
              <a:t>Dataset collected, preprocessed.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0" dirty="0">
                <a:solidFill>
                  <a:srgbClr val="5583D1"/>
                </a:solidFill>
                <a:latin typeface="+mn-lt"/>
              </a:rPr>
              <a:t>Baseline CNN trained.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0" dirty="0" err="1">
                <a:solidFill>
                  <a:srgbClr val="5583D1"/>
                </a:solidFill>
                <a:latin typeface="+mn-lt"/>
              </a:rPr>
              <a:t>CNN+ViT</a:t>
            </a:r>
            <a:r>
              <a:rPr lang="en-US" sz="2400" b="0" dirty="0">
                <a:solidFill>
                  <a:srgbClr val="5583D1"/>
                </a:solidFill>
                <a:latin typeface="+mn-lt"/>
              </a:rPr>
              <a:t> hybrid tested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0" dirty="0">
                <a:solidFill>
                  <a:srgbClr val="5583D1"/>
                </a:solidFill>
                <a:latin typeface="+mn-lt"/>
              </a:rPr>
              <a:t>CNN+ViT+RNN in progress.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0" dirty="0" err="1">
                <a:solidFill>
                  <a:srgbClr val="5583D1"/>
                </a:solidFill>
                <a:latin typeface="+mn-lt"/>
              </a:rPr>
              <a:t>Streamlit</a:t>
            </a:r>
            <a:r>
              <a:rPr lang="en-US" sz="2400" b="0" dirty="0">
                <a:solidFill>
                  <a:srgbClr val="5583D1"/>
                </a:solidFill>
                <a:latin typeface="+mn-lt"/>
              </a:rPr>
              <a:t> + LLM-based reporting under integration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F67352-6E77-1E87-24B7-ED7906E0679C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sz="3600" b="1" dirty="0">
                <a:solidFill>
                  <a:srgbClr val="5B9BD5">
                    <a:lumMod val="50000"/>
                  </a:srgbClr>
                </a:solidFill>
              </a:rPr>
              <a:t>Project plan/</a:t>
            </a:r>
            <a:r>
              <a:rPr lang="fr-FR" sz="3600" b="1" dirty="0" err="1">
                <a:solidFill>
                  <a:srgbClr val="5B9BD5">
                    <a:lumMod val="50000"/>
                  </a:srgbClr>
                </a:solidFill>
              </a:rPr>
              <a:t>milestones</a:t>
            </a:r>
            <a:r>
              <a:rPr lang="fr-FR" sz="3600" b="1" dirty="0">
                <a:solidFill>
                  <a:srgbClr val="5B9BD5">
                    <a:lumMod val="50000"/>
                  </a:srgbClr>
                </a:solidFill>
              </a:rPr>
              <a:t> </a:t>
            </a:r>
            <a:r>
              <a:rPr lang="fr-FR" sz="3600" b="1">
                <a:solidFill>
                  <a:srgbClr val="5B9BD5">
                    <a:lumMod val="50000"/>
                  </a:srgbClr>
                </a:solidFill>
              </a:rPr>
              <a:t>progress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64F4198-C244-16A7-B796-A2E4B5EA6A81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C26B487-77E4-5D5B-7416-E64E3C867A98}"/>
              </a:ext>
            </a:extLst>
          </p:cNvPr>
          <p:cNvSpPr txBox="1"/>
          <p:nvPr/>
        </p:nvSpPr>
        <p:spPr>
          <a:xfrm>
            <a:off x="3061253" y="57036"/>
            <a:ext cx="91307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1" dirty="0">
                <a:solidFill>
                  <a:srgbClr val="FFFFFF"/>
                </a:solidFill>
              </a:rPr>
              <a:t>Visual </a:t>
            </a:r>
            <a:r>
              <a:rPr lang="en-US" b="1" i="1" dirty="0" err="1">
                <a:solidFill>
                  <a:srgbClr val="FFFFFF"/>
                </a:solidFill>
              </a:rPr>
              <a:t>Inteligence</a:t>
            </a:r>
            <a:r>
              <a:rPr lang="en-US" b="1" i="1" dirty="0">
                <a:solidFill>
                  <a:srgbClr val="FFFFFF"/>
                </a:solidFill>
              </a:rPr>
              <a:t> for Football: Deep Learning Based Image Analysis with automated reporting</a:t>
            </a:r>
          </a:p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  Calibri body 18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109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E5BBC5-46B5-0DF4-A2AC-5289D29573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7872131-A6C0-4ECF-9994-EA002B6EAD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0" dirty="0">
                <a:solidFill>
                  <a:srgbClr val="5583D1"/>
                </a:solidFill>
                <a:latin typeface="+mn-lt"/>
              </a:rPr>
              <a:t>Data Collection → Preprocessing &amp; EDA → Model Training (CNN, </a:t>
            </a:r>
            <a:r>
              <a:rPr lang="en-US" sz="2400" b="0" dirty="0" err="1">
                <a:solidFill>
                  <a:srgbClr val="5583D1"/>
                </a:solidFill>
                <a:latin typeface="+mn-lt"/>
              </a:rPr>
              <a:t>ViT</a:t>
            </a:r>
            <a:r>
              <a:rPr lang="en-US" sz="2400" b="0" dirty="0">
                <a:solidFill>
                  <a:srgbClr val="5583D1"/>
                </a:solidFill>
                <a:latin typeface="+mn-lt"/>
              </a:rPr>
              <a:t>, RNN) → Evaluation → LLM Integration → Visualization (</a:t>
            </a:r>
            <a:r>
              <a:rPr lang="en-US" sz="2400" b="0" dirty="0" err="1">
                <a:solidFill>
                  <a:srgbClr val="5583D1"/>
                </a:solidFill>
                <a:latin typeface="+mn-lt"/>
              </a:rPr>
              <a:t>Streamlit</a:t>
            </a:r>
            <a:r>
              <a:rPr lang="en-US" sz="2400" b="0">
                <a:solidFill>
                  <a:srgbClr val="5583D1"/>
                </a:solidFill>
                <a:latin typeface="+mn-lt"/>
              </a:rPr>
              <a:t> UI)</a:t>
            </a:r>
            <a:endParaRPr lang="en-US" sz="2400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EA9949-295E-B2C7-8E3A-639B0AD48F51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sz="3600" b="1" dirty="0">
                <a:solidFill>
                  <a:srgbClr val="5B9BD5">
                    <a:lumMod val="50000"/>
                  </a:srgbClr>
                </a:solidFill>
              </a:rPr>
              <a:t>Pipeline structure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C3477A6-BED1-8211-5527-9030F1E86940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B5AC1E1-8B68-1019-1B7A-0CF7BDC8B3EC}"/>
              </a:ext>
            </a:extLst>
          </p:cNvPr>
          <p:cNvSpPr txBox="1"/>
          <p:nvPr/>
        </p:nvSpPr>
        <p:spPr>
          <a:xfrm>
            <a:off x="2832653" y="57036"/>
            <a:ext cx="9359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1" dirty="0">
                <a:solidFill>
                  <a:srgbClr val="FFFFFF"/>
                </a:solidFill>
              </a:rPr>
              <a:t>Visual </a:t>
            </a:r>
            <a:r>
              <a:rPr lang="en-US" b="1" i="1" dirty="0" err="1">
                <a:solidFill>
                  <a:srgbClr val="FFFFFF"/>
                </a:solidFill>
              </a:rPr>
              <a:t>Inteligence</a:t>
            </a:r>
            <a:r>
              <a:rPr lang="en-US" b="1" i="1" dirty="0">
                <a:solidFill>
                  <a:srgbClr val="FFFFFF"/>
                </a:solidFill>
              </a:rPr>
              <a:t> for Football: Deep Learning Based Image Analysis with automated reporting</a:t>
            </a:r>
            <a:endParaRPr lang="en-US" sz="1800" b="1" i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371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318EFD-13D1-118F-A8E4-F9E2D3695A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7726612-73E0-5A94-F635-3A742DD5BA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5084235"/>
          </a:xfrm>
        </p:spPr>
        <p:txBody>
          <a:bodyPr numCol="1"/>
          <a:lstStyle/>
          <a:p>
            <a:pPr>
              <a:lnSpc>
                <a:spcPct val="100000"/>
              </a:lnSpc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Football matches produce massive visual data</a:t>
            </a:r>
          </a:p>
          <a:p>
            <a:pPr>
              <a:lnSpc>
                <a:spcPct val="100000"/>
              </a:lnSpc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Manual analysis is slow and biased</a:t>
            </a:r>
          </a:p>
          <a:p>
            <a:pPr>
              <a:lnSpc>
                <a:spcPct val="100000"/>
              </a:lnSpc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Deep learning </a:t>
            </a:r>
          </a:p>
          <a:p>
            <a:pPr>
              <a:lnSpc>
                <a:spcPct val="100000"/>
              </a:lnSpc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Analysis </a:t>
            </a:r>
          </a:p>
          <a:p>
            <a:pPr>
              <a:lnSpc>
                <a:spcPct val="100000"/>
              </a:lnSpc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Converts images into match insights</a:t>
            </a:r>
          </a:p>
          <a:p>
            <a:pPr>
              <a:lnSpc>
                <a:spcPct val="100000"/>
              </a:lnSpc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Scalable Solution</a:t>
            </a:r>
            <a:endParaRPr lang="en-US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4E3812-AF2F-9DD8-6ECF-C3425146B38F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295426A-3395-FE92-30C7-C8A6AC62DE62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D91B1D4-191E-E882-BD37-9FBAED57B57F}"/>
              </a:ext>
            </a:extLst>
          </p:cNvPr>
          <p:cNvSpPr txBox="1"/>
          <p:nvPr/>
        </p:nvSpPr>
        <p:spPr>
          <a:xfrm>
            <a:off x="2743201" y="57036"/>
            <a:ext cx="944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Visual Intelligence for Football: Deep Learning-based Image Analysis with Automated Reporting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02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D1235D-73A1-0B84-0745-6B97432CB0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D551BF-43EB-C049-6D3B-4D17D57752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Build Ai systems for football analysis</a:t>
            </a:r>
          </a:p>
          <a:p>
            <a:pPr>
              <a:lnSpc>
                <a:spcPct val="100000"/>
              </a:lnSpc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Detect key events automatically</a:t>
            </a:r>
          </a:p>
          <a:p>
            <a:pPr>
              <a:lnSpc>
                <a:spcPct val="100000"/>
              </a:lnSpc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Use different deep learning models</a:t>
            </a:r>
          </a:p>
          <a:p>
            <a:pPr>
              <a:lnSpc>
                <a:spcPct val="100000"/>
              </a:lnSpc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Generate simple match reports</a:t>
            </a:r>
          </a:p>
          <a:p>
            <a:pPr>
              <a:lnSpc>
                <a:spcPct val="100000"/>
              </a:lnSpc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Show team strengths and weaknesses</a:t>
            </a:r>
          </a:p>
          <a:p>
            <a:pPr>
              <a:lnSpc>
                <a:spcPct val="100000"/>
              </a:lnSpc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Scalable Framework</a:t>
            </a:r>
          </a:p>
          <a:p>
            <a:pPr>
              <a:lnSpc>
                <a:spcPct val="100000"/>
              </a:lnSpc>
            </a:pPr>
            <a:endParaRPr lang="en-US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FF40D3-B05A-88C3-591F-882A93FC9918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OBJECTIVE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2740D4D-2363-70E1-0E6E-1BDDA8C33C87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4452DD5-D934-4955-F39B-2109AC72692F}"/>
              </a:ext>
            </a:extLst>
          </p:cNvPr>
          <p:cNvSpPr txBox="1"/>
          <p:nvPr/>
        </p:nvSpPr>
        <p:spPr>
          <a:xfrm>
            <a:off x="2998381" y="57036"/>
            <a:ext cx="9193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Visual Intelligence for Football: Deep Learning-based Image Analysis with Automated Reporting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171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F24291B-7EDA-4E3D-40F5-03FDC22C33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3131" y="1299499"/>
            <a:ext cx="10624338" cy="444565"/>
          </a:xfrm>
        </p:spPr>
        <p:txBody>
          <a:bodyPr/>
          <a:lstStyle/>
          <a:p>
            <a:pPr marL="0" indent="0">
              <a:buNone/>
            </a:pPr>
            <a:endParaRPr lang="en-US" dirty="0">
              <a:solidFill>
                <a:srgbClr val="5583D1"/>
              </a:solidFill>
              <a:latin typeface="+mn-lt"/>
            </a:endParaRPr>
          </a:p>
          <a:p>
            <a:r>
              <a:rPr lang="en-US" sz="2400" b="0" dirty="0">
                <a:solidFill>
                  <a:srgbClr val="242424"/>
                </a:solidFill>
                <a:latin typeface="+mn-lt"/>
              </a:rPr>
              <a:t>Source: Kaggle Football Image Segmentation dataset.</a:t>
            </a:r>
          </a:p>
          <a:p>
            <a:endParaRPr lang="en-US" sz="2400" b="0" dirty="0">
              <a:solidFill>
                <a:srgbClr val="242424"/>
              </a:solidFill>
              <a:latin typeface="+mn-lt"/>
            </a:endParaRPr>
          </a:p>
          <a:p>
            <a:r>
              <a:rPr lang="en-US" sz="2400" b="0" dirty="0">
                <a:solidFill>
                  <a:srgbClr val="242424"/>
                </a:solidFill>
                <a:latin typeface="+mn-lt"/>
              </a:rPr>
              <a:t>Contains players in all positions from multiple angles.</a:t>
            </a:r>
          </a:p>
          <a:p>
            <a:endParaRPr lang="en-US" sz="2400" b="0" dirty="0">
              <a:solidFill>
                <a:srgbClr val="242424"/>
              </a:solidFill>
              <a:latin typeface="+mn-lt"/>
            </a:endParaRPr>
          </a:p>
          <a:p>
            <a:r>
              <a:rPr lang="en-US" sz="2400" b="0" dirty="0">
                <a:solidFill>
                  <a:srgbClr val="242424"/>
                </a:solidFill>
                <a:latin typeface="+mn-lt"/>
              </a:rPr>
              <a:t>Pixel-level masks for players, ball, and field regions.</a:t>
            </a:r>
          </a:p>
          <a:p>
            <a:endParaRPr lang="en-US" sz="2400" b="0" dirty="0">
              <a:solidFill>
                <a:srgbClr val="242424"/>
              </a:solidFill>
              <a:latin typeface="+mn-lt"/>
            </a:endParaRPr>
          </a:p>
          <a:p>
            <a:r>
              <a:rPr lang="en-US" sz="2400" b="0" dirty="0">
                <a:solidFill>
                  <a:srgbClr val="242424"/>
                </a:solidFill>
                <a:latin typeface="+mn-lt"/>
              </a:rPr>
              <a:t>Supports tasks like detection, tracking, and performance analysis.</a:t>
            </a:r>
            <a:endParaRPr lang="en-US" dirty="0">
              <a:solidFill>
                <a:srgbClr val="1C3898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A9B7F-B60D-6297-DC95-0FDA7E6D7C7C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Module 1: Dataset Collection &amp; Annotation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6F77F89-4F98-73F2-FD5A-5DD416A6F12F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5221164-7940-3B34-A613-28A74A63E0F7}"/>
              </a:ext>
            </a:extLst>
          </p:cNvPr>
          <p:cNvSpPr txBox="1"/>
          <p:nvPr/>
        </p:nvSpPr>
        <p:spPr>
          <a:xfrm>
            <a:off x="2395331" y="0"/>
            <a:ext cx="9640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1" dirty="0">
                <a:solidFill>
                  <a:srgbClr val="FFFFFF"/>
                </a:solidFill>
              </a:rPr>
              <a:t>Visual Intelligence for football : Deep learning based image analysis with automated reporting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5862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9F466C-DC08-2D86-AD17-BFD41C0CA4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5B4F34A-4022-F080-2653-7356C95340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solidFill>
                <a:srgbClr val="5583D1"/>
              </a:solidFill>
              <a:latin typeface="+mn-lt"/>
            </a:endParaRPr>
          </a:p>
          <a:p>
            <a:r>
              <a:rPr lang="en-US" sz="2400" b="0" dirty="0">
                <a:solidFill>
                  <a:srgbClr val="242424"/>
                </a:solidFill>
                <a:latin typeface="+mn-lt"/>
              </a:rPr>
              <a:t>Remove unwanted/duplicate images.</a:t>
            </a:r>
          </a:p>
          <a:p>
            <a:endParaRPr lang="en-US" sz="2400" b="0" dirty="0">
              <a:solidFill>
                <a:srgbClr val="242424"/>
              </a:solidFill>
              <a:latin typeface="+mn-lt"/>
            </a:endParaRPr>
          </a:p>
          <a:p>
            <a:r>
              <a:rPr lang="en-US" sz="2400" b="0" dirty="0">
                <a:solidFill>
                  <a:srgbClr val="242424"/>
                </a:solidFill>
                <a:latin typeface="+mn-lt"/>
              </a:rPr>
              <a:t>Standardize image size and normalize pixel values.</a:t>
            </a:r>
          </a:p>
          <a:p>
            <a:endParaRPr lang="en-US" sz="2400" b="0" dirty="0">
              <a:solidFill>
                <a:srgbClr val="242424"/>
              </a:solidFill>
              <a:latin typeface="+mn-lt"/>
            </a:endParaRPr>
          </a:p>
          <a:p>
            <a:r>
              <a:rPr lang="en-US" sz="2400" b="0" dirty="0">
                <a:solidFill>
                  <a:srgbClr val="242424"/>
                </a:solidFill>
                <a:latin typeface="+mn-lt"/>
              </a:rPr>
              <a:t>Data augmentation: rotation, flipping, brightness variation.</a:t>
            </a:r>
          </a:p>
          <a:p>
            <a:endParaRPr lang="en-US" sz="2400" b="0" dirty="0">
              <a:solidFill>
                <a:srgbClr val="242424"/>
              </a:solidFill>
              <a:latin typeface="+mn-lt"/>
            </a:endParaRPr>
          </a:p>
          <a:p>
            <a:r>
              <a:rPr lang="en-US" sz="2400" b="0" dirty="0">
                <a:solidFill>
                  <a:srgbClr val="242424"/>
                </a:solidFill>
                <a:latin typeface="+mn-lt"/>
              </a:rPr>
              <a:t>Extract meaningful features for event classification.</a:t>
            </a:r>
            <a:endParaRPr lang="en-US" dirty="0">
              <a:solidFill>
                <a:srgbClr val="1C3898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6FB5C7-79FC-4153-A127-A5F472AC767B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  <a:latin typeface="Calibri" panose="020F0502020204030204"/>
              </a:rPr>
              <a:t>Module 2: Preprocessing &amp; Feature Extraction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A6B01EC-F06D-8407-F171-D4F9092A3DAE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7722565-6A44-14F8-2D33-251FFBAE2BC0}"/>
              </a:ext>
            </a:extLst>
          </p:cNvPr>
          <p:cNvSpPr txBox="1"/>
          <p:nvPr/>
        </p:nvSpPr>
        <p:spPr>
          <a:xfrm>
            <a:off x="2395331" y="0"/>
            <a:ext cx="9640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1" dirty="0">
                <a:solidFill>
                  <a:srgbClr val="FFFFFF"/>
                </a:solidFill>
              </a:rPr>
              <a:t>Visual Intelligence for football : Deep learning based image analysis with automated reporting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7544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39839A-DC0B-CAA6-71FB-2433EEA910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05D0E72-8C72-1712-03A7-8A304EE60F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solidFill>
                <a:srgbClr val="5583D1"/>
              </a:solidFill>
              <a:latin typeface="+mn-lt"/>
            </a:endParaRPr>
          </a:p>
          <a:p>
            <a:r>
              <a:rPr lang="en-US" sz="2400" b="0" dirty="0">
                <a:solidFill>
                  <a:srgbClr val="242424"/>
                </a:solidFill>
                <a:latin typeface="+mn-lt"/>
              </a:rPr>
              <a:t>Baseline: CNN for simple event recognition.</a:t>
            </a:r>
          </a:p>
          <a:p>
            <a:endParaRPr lang="en-US" sz="2400" b="0" dirty="0">
              <a:solidFill>
                <a:srgbClr val="242424"/>
              </a:solidFill>
              <a:latin typeface="+mn-lt"/>
            </a:endParaRPr>
          </a:p>
          <a:p>
            <a:r>
              <a:rPr lang="en-US" sz="2400" b="0" dirty="0">
                <a:solidFill>
                  <a:srgbClr val="242424"/>
                </a:solidFill>
                <a:latin typeface="+mn-lt"/>
              </a:rPr>
              <a:t>Hybrid: CNN + Vision Transformer (</a:t>
            </a:r>
            <a:r>
              <a:rPr lang="en-US" sz="2400" b="0" dirty="0" err="1">
                <a:solidFill>
                  <a:srgbClr val="242424"/>
                </a:solidFill>
                <a:latin typeface="+mn-lt"/>
              </a:rPr>
              <a:t>ViT</a:t>
            </a:r>
            <a:r>
              <a:rPr lang="en-US" sz="2400" b="0" dirty="0">
                <a:solidFill>
                  <a:srgbClr val="242424"/>
                </a:solidFill>
                <a:latin typeface="+mn-lt"/>
              </a:rPr>
              <a:t>) → improved accuracy.</a:t>
            </a:r>
          </a:p>
          <a:p>
            <a:endParaRPr lang="en-US" sz="2400" b="0" dirty="0">
              <a:solidFill>
                <a:srgbClr val="242424"/>
              </a:solidFill>
              <a:latin typeface="+mn-lt"/>
            </a:endParaRPr>
          </a:p>
          <a:p>
            <a:r>
              <a:rPr lang="en-US" sz="2400" b="0" dirty="0">
                <a:solidFill>
                  <a:srgbClr val="242424"/>
                </a:solidFill>
                <a:latin typeface="+mn-lt"/>
              </a:rPr>
              <a:t>Experimental: CNN + </a:t>
            </a:r>
            <a:r>
              <a:rPr lang="en-US" sz="2400" b="0" dirty="0" err="1">
                <a:solidFill>
                  <a:srgbClr val="242424"/>
                </a:solidFill>
                <a:latin typeface="+mn-lt"/>
              </a:rPr>
              <a:t>ViT</a:t>
            </a:r>
            <a:r>
              <a:rPr lang="en-US" sz="2400" b="0" dirty="0">
                <a:solidFill>
                  <a:srgbClr val="242424"/>
                </a:solidFill>
                <a:latin typeface="+mn-lt"/>
              </a:rPr>
              <a:t> + RNN for sequential event modeling.</a:t>
            </a:r>
          </a:p>
          <a:p>
            <a:endParaRPr lang="en-US" sz="2400" b="0" dirty="0">
              <a:solidFill>
                <a:srgbClr val="242424"/>
              </a:solidFill>
              <a:latin typeface="+mn-lt"/>
            </a:endParaRPr>
          </a:p>
          <a:p>
            <a:r>
              <a:rPr lang="en-US" sz="2400" b="0" dirty="0">
                <a:solidFill>
                  <a:srgbClr val="242424"/>
                </a:solidFill>
                <a:latin typeface="+mn-lt"/>
              </a:rPr>
              <a:t>Evaluation metrics: Accuracy, Precision, Recall, F1-score.</a:t>
            </a:r>
            <a:endParaRPr lang="en-US" sz="2400" b="0" dirty="0">
              <a:solidFill>
                <a:srgbClr val="242424"/>
              </a:solidFill>
              <a:highlight>
                <a:srgbClr val="FFFFFF"/>
              </a:highlight>
              <a:latin typeface="+mn-lt"/>
            </a:endParaRPr>
          </a:p>
          <a:p>
            <a:pPr lvl="1"/>
            <a:endParaRPr lang="en-US" dirty="0">
              <a:solidFill>
                <a:srgbClr val="1C3898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2FE396-4392-7A16-09B2-01564D78ECDB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  <a:latin typeface="Calibri" panose="020F0502020204030204"/>
              </a:rPr>
              <a:t>Module 3: Deep Learning Architectures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CFA171B-EDD9-7BF9-46D2-A0BC6B690B19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D911C64-7A18-391C-E21F-DDAA7122ADE3}"/>
              </a:ext>
            </a:extLst>
          </p:cNvPr>
          <p:cNvSpPr txBox="1"/>
          <p:nvPr/>
        </p:nvSpPr>
        <p:spPr>
          <a:xfrm>
            <a:off x="2395331" y="0"/>
            <a:ext cx="9640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1" dirty="0">
                <a:solidFill>
                  <a:srgbClr val="FFFFFF"/>
                </a:solidFill>
              </a:rPr>
              <a:t>Visual Intelligence for football : Deep learning based image analysis with automated reporting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0282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2B5B95-E33C-BA2D-AA3D-1D8F8284ED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A95F364-DBF6-16F5-126D-7FDA5C0B84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solidFill>
                <a:srgbClr val="5583D1"/>
              </a:solidFill>
              <a:latin typeface="+mn-lt"/>
            </a:endParaRPr>
          </a:p>
          <a:p>
            <a:r>
              <a:rPr lang="en-US" sz="2400" b="0" dirty="0">
                <a:solidFill>
                  <a:srgbClr val="242424"/>
                </a:solidFill>
                <a:latin typeface="+mn-lt"/>
              </a:rPr>
              <a:t>Integrate a lightweight LLM with event detection models.</a:t>
            </a:r>
          </a:p>
          <a:p>
            <a:endParaRPr lang="en-US" sz="2400" b="0" dirty="0">
              <a:solidFill>
                <a:srgbClr val="242424"/>
              </a:solidFill>
              <a:latin typeface="+mn-lt"/>
            </a:endParaRPr>
          </a:p>
          <a:p>
            <a:r>
              <a:rPr lang="en-US" sz="2400" b="0" dirty="0">
                <a:solidFill>
                  <a:srgbClr val="242424"/>
                </a:solidFill>
                <a:latin typeface="+mn-lt"/>
              </a:rPr>
              <a:t>Convert detected events into natural-language summaries.</a:t>
            </a:r>
          </a:p>
          <a:p>
            <a:endParaRPr lang="en-US" sz="2400" b="0" dirty="0">
              <a:solidFill>
                <a:srgbClr val="242424"/>
              </a:solidFill>
              <a:latin typeface="+mn-lt"/>
            </a:endParaRPr>
          </a:p>
          <a:p>
            <a:r>
              <a:rPr lang="en-US" sz="2400" b="0" dirty="0">
                <a:solidFill>
                  <a:srgbClr val="242424"/>
                </a:solidFill>
                <a:latin typeface="+mn-lt"/>
              </a:rPr>
              <a:t>Reports highlight team strengths, weaknesses, and match flow.</a:t>
            </a:r>
          </a:p>
          <a:p>
            <a:endParaRPr lang="en-US" sz="2400" b="0" dirty="0">
              <a:solidFill>
                <a:srgbClr val="242424"/>
              </a:solidFill>
              <a:latin typeface="+mn-lt"/>
            </a:endParaRPr>
          </a:p>
          <a:p>
            <a:r>
              <a:rPr lang="en-US" sz="2400" b="0" dirty="0">
                <a:solidFill>
                  <a:srgbClr val="242424"/>
                </a:solidFill>
                <a:latin typeface="+mn-lt"/>
              </a:rPr>
              <a:t>Future: Multilingual reports &amp; fan engagement features.</a:t>
            </a:r>
          </a:p>
          <a:p>
            <a:endParaRPr lang="en-US" sz="2400" b="0" i="0" dirty="0">
              <a:solidFill>
                <a:srgbClr val="242424"/>
              </a:solidFill>
              <a:effectLst/>
              <a:highlight>
                <a:srgbClr val="FFFFFF"/>
              </a:highlight>
              <a:latin typeface="+mn-lt"/>
            </a:endParaRPr>
          </a:p>
          <a:p>
            <a:pPr lvl="1"/>
            <a:endParaRPr lang="en-US" dirty="0">
              <a:solidFill>
                <a:srgbClr val="1C3898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D31D3-8610-56A7-7DD8-CBCE242DE4B9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  <a:latin typeface="Calibri" panose="020F0502020204030204"/>
              </a:rPr>
              <a:t>Module 4: LLM Integration for Reporting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1F8D820-A5B2-757A-C97B-F86790A5D11A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06CC1C7-912C-3C35-0D8E-39B757403B1C}"/>
              </a:ext>
            </a:extLst>
          </p:cNvPr>
          <p:cNvSpPr txBox="1"/>
          <p:nvPr/>
        </p:nvSpPr>
        <p:spPr>
          <a:xfrm>
            <a:off x="2395331" y="0"/>
            <a:ext cx="9640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1" dirty="0">
                <a:solidFill>
                  <a:srgbClr val="FFFFFF"/>
                </a:solidFill>
              </a:rPr>
              <a:t>Visual Intelligence for football : Deep learning based image analysis with automated reporting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586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C00B67-BE3D-F127-CA22-49A977F6F2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AC47033-EFC8-7015-D9F7-A0E17FBE77C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solidFill>
                <a:srgbClr val="5583D1"/>
              </a:solidFill>
              <a:latin typeface="+mn-lt"/>
            </a:endParaRPr>
          </a:p>
          <a:p>
            <a:r>
              <a:rPr lang="en-US" sz="2400" b="0" dirty="0" err="1">
                <a:solidFill>
                  <a:srgbClr val="242424"/>
                </a:solidFill>
                <a:latin typeface="+mn-lt"/>
              </a:rPr>
              <a:t>Streamlit</a:t>
            </a:r>
            <a:r>
              <a:rPr lang="en-US" sz="2400" b="0" dirty="0">
                <a:solidFill>
                  <a:srgbClr val="242424"/>
                </a:solidFill>
                <a:latin typeface="+mn-lt"/>
              </a:rPr>
              <a:t>-based user interface.</a:t>
            </a:r>
          </a:p>
          <a:p>
            <a:endParaRPr lang="en-US" sz="2400" b="0" dirty="0">
              <a:solidFill>
                <a:srgbClr val="242424"/>
              </a:solidFill>
              <a:latin typeface="+mn-lt"/>
            </a:endParaRPr>
          </a:p>
          <a:p>
            <a:r>
              <a:rPr lang="en-US" sz="2400" b="0" dirty="0">
                <a:solidFill>
                  <a:srgbClr val="242424"/>
                </a:solidFill>
                <a:latin typeface="+mn-lt"/>
              </a:rPr>
              <a:t>Display classified events (goals, fouls, passes) with images and timelines.</a:t>
            </a:r>
          </a:p>
          <a:p>
            <a:endParaRPr lang="en-US" sz="2400" b="0" dirty="0">
              <a:solidFill>
                <a:srgbClr val="242424"/>
              </a:solidFill>
              <a:latin typeface="+mn-lt"/>
            </a:endParaRPr>
          </a:p>
          <a:p>
            <a:r>
              <a:rPr lang="en-US" sz="2400" b="0" dirty="0">
                <a:solidFill>
                  <a:srgbClr val="242424"/>
                </a:solidFill>
                <a:latin typeface="+mn-lt"/>
              </a:rPr>
              <a:t>Show evaluation metrics (confusion matrix, performance graphs).</a:t>
            </a:r>
          </a:p>
          <a:p>
            <a:endParaRPr lang="en-US" sz="2400" b="0" dirty="0">
              <a:solidFill>
                <a:srgbClr val="242424"/>
              </a:solidFill>
              <a:latin typeface="+mn-lt"/>
            </a:endParaRPr>
          </a:p>
          <a:p>
            <a:r>
              <a:rPr lang="en-US" sz="2400" b="0" dirty="0">
                <a:solidFill>
                  <a:srgbClr val="242424"/>
                </a:solidFill>
                <a:latin typeface="+mn-lt"/>
              </a:rPr>
              <a:t>Generate LLM-based match reports within the UI.</a:t>
            </a:r>
            <a:endParaRPr lang="en-US" dirty="0">
              <a:solidFill>
                <a:srgbClr val="1C3898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D12918-35C9-0B1F-B963-B72FDF3AC977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Module 5: Visualization &amp; Insights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51C269B-83FE-12CC-4187-11C6BBCA8870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3D5D998-9B36-069C-0642-DB15A913FF0E}"/>
              </a:ext>
            </a:extLst>
          </p:cNvPr>
          <p:cNvSpPr txBox="1"/>
          <p:nvPr/>
        </p:nvSpPr>
        <p:spPr>
          <a:xfrm>
            <a:off x="2395331" y="0"/>
            <a:ext cx="9640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1" dirty="0">
                <a:solidFill>
                  <a:srgbClr val="FFFFFF"/>
                </a:solidFill>
              </a:rPr>
              <a:t>Visual Intelligence for football : Deep learning based image analysis with automated reporting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5043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E2D7CD-C158-6FC1-06C7-09444D2DE0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325C8EF-A5DD-AB22-0372-51B9ABE635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rgbClr val="5583D1"/>
                </a:solidFill>
                <a:latin typeface="+mn-lt"/>
              </a:rPr>
              <a:t>Dataset Preparation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0" dirty="0">
                <a:solidFill>
                  <a:srgbClr val="5583D1"/>
                </a:solidFill>
                <a:latin typeface="+mn-lt"/>
              </a:rPr>
              <a:t>Football Image Segmentation dataset from Kaggle.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0" dirty="0">
                <a:solidFill>
                  <a:srgbClr val="5583D1"/>
                </a:solidFill>
                <a:latin typeface="+mn-lt"/>
              </a:rPr>
              <a:t>Images annotated with masks for players, ball, and field regions.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rgbClr val="5583D1"/>
                </a:solidFill>
                <a:latin typeface="+mn-lt"/>
              </a:rPr>
              <a:t>Preprocessing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0" dirty="0">
                <a:solidFill>
                  <a:srgbClr val="5583D1"/>
                </a:solidFill>
                <a:latin typeface="+mn-lt"/>
              </a:rPr>
              <a:t>Image cleaning, resizing, normalization.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0" dirty="0">
                <a:solidFill>
                  <a:srgbClr val="5583D1"/>
                </a:solidFill>
                <a:latin typeface="+mn-lt"/>
              </a:rPr>
              <a:t>Data augmentation (flipping, rotation, brightness adjustments).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15F4B8-EED0-F7BE-96C7-D7AAE989A251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Methodology/Modeling Plan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…. Calibri body -36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A882B44-FCE4-BF93-E951-46CF2238FB74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CE164B1-01DD-BF3B-88E8-DF2DEDBFA9EB}"/>
              </a:ext>
            </a:extLst>
          </p:cNvPr>
          <p:cNvSpPr txBox="1"/>
          <p:nvPr/>
        </p:nvSpPr>
        <p:spPr>
          <a:xfrm>
            <a:off x="2633871" y="57036"/>
            <a:ext cx="9558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1" dirty="0">
                <a:solidFill>
                  <a:srgbClr val="FFFFFF"/>
                </a:solidFill>
              </a:rPr>
              <a:t>V</a:t>
            </a:r>
            <a:r>
              <a:rPr lang="en-US" sz="1800" b="1" i="1" dirty="0">
                <a:solidFill>
                  <a:srgbClr val="FFFFFF"/>
                </a:solidFill>
              </a:rPr>
              <a:t>isual Intelligence for football: Deep Learning based image analysis with automated reporting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681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773</Words>
  <Application>Microsoft Office PowerPoint</Application>
  <PresentationFormat>Widescreen</PresentationFormat>
  <Paragraphs>125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(Body)</vt:lpstr>
      <vt:lpstr>Calibri Light</vt:lpstr>
      <vt:lpstr>Frutiger 45 bold</vt:lpstr>
      <vt:lpstr>Frutiger LT Pro 45 Light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Anandam</dc:creator>
  <cp:lastModifiedBy>Anandam Paul</cp:lastModifiedBy>
  <cp:revision>15</cp:revision>
  <dcterms:created xsi:type="dcterms:W3CDTF">2024-05-13T10:33:11Z</dcterms:created>
  <dcterms:modified xsi:type="dcterms:W3CDTF">2025-09-28T12:08:07Z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c52bb50-aef2-4dc8-bb7f-e0da22648362_Enabled">
    <vt:lpwstr>true</vt:lpwstr>
  </property>
  <property fmtid="{D5CDD505-2E9C-101B-9397-08002B2CF9AE}" pid="3" name="MSIP_Label_ac52bb50-aef2-4dc8-bb7f-e0da22648362_SetDate">
    <vt:lpwstr>2025-08-25T08:11:33Z</vt:lpwstr>
  </property>
  <property fmtid="{D5CDD505-2E9C-101B-9397-08002B2CF9AE}" pid="4" name="MSIP_Label_ac52bb50-aef2-4dc8-bb7f-e0da22648362_Method">
    <vt:lpwstr>Standard</vt:lpwstr>
  </property>
  <property fmtid="{D5CDD505-2E9C-101B-9397-08002B2CF9AE}" pid="5" name="MSIP_Label_ac52bb50-aef2-4dc8-bb7f-e0da22648362_Name">
    <vt:lpwstr>ac52bb50-aef2-4dc8-bb7f-e0da22648362</vt:lpwstr>
  </property>
  <property fmtid="{D5CDD505-2E9C-101B-9397-08002B2CF9AE}" pid="6" name="MSIP_Label_ac52bb50-aef2-4dc8-bb7f-e0da22648362_SiteId">
    <vt:lpwstr>264b9899-fe1b-430b-9509-2154878d5774</vt:lpwstr>
  </property>
  <property fmtid="{D5CDD505-2E9C-101B-9397-08002B2CF9AE}" pid="7" name="MSIP_Label_ac52bb50-aef2-4dc8-bb7f-e0da22648362_ActionId">
    <vt:lpwstr>5a5317b9-6049-4f38-9ea6-5786aca62bc4</vt:lpwstr>
  </property>
  <property fmtid="{D5CDD505-2E9C-101B-9397-08002B2CF9AE}" pid="8" name="MSIP_Label_ac52bb50-aef2-4dc8-bb7f-e0da22648362_ContentBits">
    <vt:lpwstr>2</vt:lpwstr>
  </property>
  <property fmtid="{D5CDD505-2E9C-101B-9397-08002B2CF9AE}" pid="9" name="MSIP_Label_ac52bb50-aef2-4dc8-bb7f-e0da22648362_Tag">
    <vt:lpwstr>10, 3, 0, 1</vt:lpwstr>
  </property>
  <property fmtid="{D5CDD505-2E9C-101B-9397-08002B2CF9AE}" pid="10" name="ClassificationContentMarkingFooterLocations">
    <vt:lpwstr>1_Office Theme:8</vt:lpwstr>
  </property>
  <property fmtid="{D5CDD505-2E9C-101B-9397-08002B2CF9AE}" pid="11" name="ClassificationContentMarkingFooterText">
    <vt:lpwstr>Sensitivity: LNT Construction Internal Use</vt:lpwstr>
  </property>
</Properties>
</file>