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5" r:id="rId4"/>
    <p:sldId id="258" r:id="rId5"/>
    <p:sldId id="259" r:id="rId6"/>
    <p:sldId id="260" r:id="rId7"/>
    <p:sldId id="261" r:id="rId8"/>
    <p:sldId id="262" r:id="rId9"/>
    <p:sldId id="274" r:id="rId10"/>
    <p:sldId id="264" r:id="rId11"/>
    <p:sldId id="267" r:id="rId12"/>
    <p:sldId id="268" r:id="rId13"/>
    <p:sldId id="270" r:id="rId14"/>
    <p:sldId id="271" r:id="rId15"/>
    <p:sldId id="272" r:id="rId16"/>
    <p:sldId id="273" r:id="rId17"/>
    <p:sldId id="265"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2ED714-6C9E-436D-B4BF-3083F69E3C70}" type="datetimeFigureOut">
              <a:rPr lang="en-US" smtClean="0"/>
              <a:pPr/>
              <a:t>24-Aug-21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D9FA58-C09D-41A9-8933-46D679495D88}"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0D9FA58-C09D-41A9-8933-46D679495D88}" type="slidenum">
              <a:rPr lang="en-GB" smtClean="0"/>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0D9FA58-C09D-41A9-8933-46D679495D88}" type="slidenum">
              <a:rPr lang="en-GB" smtClean="0"/>
              <a:pPr/>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24-Aug-21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24-Aug-21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24-Aug-21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24-Aug-21</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04800"/>
            <a:ext cx="8229600" cy="6172200"/>
          </a:xfrm>
        </p:spPr>
        <p:txBody>
          <a:bodyPr>
            <a:normAutofit fontScale="85000" lnSpcReduction="20000"/>
          </a:bodyPr>
          <a:lstStyle/>
          <a:p>
            <a:pPr algn="ctr">
              <a:buNone/>
            </a:pPr>
            <a:endParaRPr lang="en-US" dirty="0" smtClean="0"/>
          </a:p>
          <a:p>
            <a:pPr algn="ctr">
              <a:buNone/>
            </a:pPr>
            <a:r>
              <a:rPr lang="en-US" sz="3300" b="1" u="sng" dirty="0" smtClean="0"/>
              <a:t>STAMFORD UNIVERSITY BANGLADESH</a:t>
            </a:r>
          </a:p>
          <a:p>
            <a:pPr algn="ctr">
              <a:buNone/>
            </a:pPr>
            <a:endParaRPr lang="en-US" b="1" u="sng" dirty="0" smtClean="0"/>
          </a:p>
          <a:p>
            <a:pPr algn="ctr">
              <a:buNone/>
            </a:pPr>
            <a:r>
              <a:rPr lang="en-US" dirty="0" smtClean="0"/>
              <a:t>Final </a:t>
            </a:r>
            <a:r>
              <a:rPr lang="en-US" dirty="0" smtClean="0"/>
              <a:t>Project Report </a:t>
            </a:r>
            <a:r>
              <a:rPr lang="en-US" dirty="0" smtClean="0"/>
              <a:t>On </a:t>
            </a:r>
            <a:r>
              <a:rPr lang="en-US" sz="3600" b="1" dirty="0" smtClean="0"/>
              <a:t>Scientific </a:t>
            </a:r>
            <a:r>
              <a:rPr lang="en-US" sz="3600" b="1" dirty="0" smtClean="0"/>
              <a:t>Calculator</a:t>
            </a:r>
          </a:p>
          <a:p>
            <a:pPr algn="ctr">
              <a:buNone/>
            </a:pPr>
            <a:endParaRPr lang="en-US" sz="3600" b="1" dirty="0" smtClean="0"/>
          </a:p>
          <a:p>
            <a:pPr algn="ctr">
              <a:buNone/>
            </a:pPr>
            <a:r>
              <a:rPr lang="en-US" sz="3600" dirty="0" smtClean="0"/>
              <a:t>By</a:t>
            </a:r>
          </a:p>
          <a:p>
            <a:pPr algn="ctr">
              <a:buNone/>
            </a:pPr>
            <a:r>
              <a:rPr lang="it-IT" dirty="0" smtClean="0"/>
              <a:t>Name: </a:t>
            </a:r>
            <a:r>
              <a:rPr lang="it-IT" b="1" dirty="0" smtClean="0"/>
              <a:t>Ananda Chandra Mondal</a:t>
            </a:r>
          </a:p>
          <a:p>
            <a:pPr algn="ctr">
              <a:buNone/>
            </a:pPr>
            <a:r>
              <a:rPr lang="it-IT" dirty="0" smtClean="0"/>
              <a:t>ID: CSE066 07813</a:t>
            </a:r>
          </a:p>
          <a:p>
            <a:pPr algn="ctr">
              <a:buNone/>
            </a:pPr>
            <a:r>
              <a:rPr lang="it-IT" dirty="0" smtClean="0"/>
              <a:t>Or</a:t>
            </a:r>
          </a:p>
          <a:p>
            <a:pPr algn="ctr">
              <a:buNone/>
            </a:pPr>
            <a:r>
              <a:rPr lang="it-IT" dirty="0" smtClean="0"/>
              <a:t>Name: </a:t>
            </a:r>
            <a:r>
              <a:rPr lang="it-IT" b="1" dirty="0" smtClean="0"/>
              <a:t>Nur Mohammad</a:t>
            </a:r>
          </a:p>
          <a:p>
            <a:pPr algn="ctr">
              <a:buNone/>
            </a:pPr>
            <a:r>
              <a:rPr lang="it-IT" dirty="0" smtClean="0"/>
              <a:t>ID: CSE067 07908</a:t>
            </a:r>
          </a:p>
          <a:p>
            <a:pPr algn="ctr">
              <a:buNone/>
            </a:pPr>
            <a:endParaRPr lang="it-IT" dirty="0" smtClean="0"/>
          </a:p>
          <a:p>
            <a:pPr algn="ctr">
              <a:buNone/>
            </a:pPr>
            <a:r>
              <a:rPr lang="it-IT" dirty="0" smtClean="0"/>
              <a:t>Supervised By</a:t>
            </a:r>
          </a:p>
          <a:p>
            <a:pPr algn="ctr">
              <a:buNone/>
            </a:pPr>
            <a:r>
              <a:rPr lang="it-IT" b="1" dirty="0" smtClean="0"/>
              <a:t>Dr</a:t>
            </a:r>
            <a:r>
              <a:rPr lang="it-IT" b="1" dirty="0" smtClean="0"/>
              <a:t>. Tauhid Bin </a:t>
            </a:r>
            <a:r>
              <a:rPr lang="it-IT" b="1" dirty="0" smtClean="0"/>
              <a:t>Iqbal</a:t>
            </a:r>
          </a:p>
          <a:p>
            <a:pPr algn="ctr">
              <a:buNone/>
            </a:pPr>
            <a:endParaRPr lang="it-IT" b="1" dirty="0" smtClean="0"/>
          </a:p>
          <a:p>
            <a:pPr algn="ctr">
              <a:buNone/>
            </a:pPr>
            <a:endParaRPr lang="it-IT" b="1" dirty="0" smtClean="0"/>
          </a:p>
          <a:p>
            <a:pPr algn="ctr">
              <a:buNone/>
            </a:pPr>
            <a:endParaRPr lang="en-GB"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838200"/>
          </a:xfrm>
        </p:spPr>
        <p:txBody>
          <a:bodyPr/>
          <a:lstStyle/>
          <a:p>
            <a:r>
              <a:rPr lang="en-US" u="sng" dirty="0" smtClean="0"/>
              <a:t>Code Properties</a:t>
            </a:r>
            <a:endParaRPr lang="en-GB" u="sng" dirty="0"/>
          </a:p>
        </p:txBody>
      </p:sp>
      <p:pic>
        <p:nvPicPr>
          <p:cNvPr id="6"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066800" y="1219200"/>
            <a:ext cx="7391400" cy="510539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85800" y="685800"/>
            <a:ext cx="7848599" cy="55626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33400" y="457200"/>
            <a:ext cx="8077200" cy="60198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7200" y="457201"/>
            <a:ext cx="8171668" cy="60118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4800" y="668740"/>
            <a:ext cx="8470710" cy="560357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1000" y="382136"/>
            <a:ext cx="8394510" cy="589036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5800" y="685800"/>
            <a:ext cx="7816754" cy="5638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style>
          <a:lnRef idx="2">
            <a:schemeClr val="dk1"/>
          </a:lnRef>
          <a:fillRef idx="1">
            <a:schemeClr val="lt1"/>
          </a:fillRef>
          <a:effectRef idx="0">
            <a:schemeClr val="dk1"/>
          </a:effectRef>
          <a:fontRef idx="minor">
            <a:schemeClr val="dk1"/>
          </a:fontRef>
        </p:style>
        <p:txBody>
          <a:bodyPr/>
          <a:lstStyle/>
          <a:p>
            <a:pPr algn="ctr">
              <a:buNone/>
            </a:pPr>
            <a:r>
              <a:rPr lang="en-US" b="1" u="sng" dirty="0" smtClean="0"/>
              <a:t>FLOWCHART</a:t>
            </a:r>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dirty="0" smtClean="0"/>
              <a:t>                                              </a:t>
            </a:r>
            <a:r>
              <a:rPr lang="en-US" sz="1600" dirty="0" smtClean="0"/>
              <a:t>Do your any task</a:t>
            </a:r>
            <a:r>
              <a:rPr lang="en-US" dirty="0" smtClean="0"/>
              <a:t>  </a:t>
            </a:r>
          </a:p>
          <a:p>
            <a:pPr>
              <a:buNone/>
            </a:pPr>
            <a:r>
              <a:rPr lang="en-US" sz="1600" dirty="0" smtClean="0"/>
              <a:t>                                     </a:t>
            </a:r>
          </a:p>
          <a:p>
            <a:pPr>
              <a:buNone/>
            </a:pPr>
            <a:r>
              <a:rPr lang="en-US" sz="1600" dirty="0" smtClean="0"/>
              <a:t>                                   </a:t>
            </a:r>
            <a:r>
              <a:rPr lang="en-US" sz="1600" dirty="0" err="1" smtClean="0"/>
              <a:t>Trignometry</a:t>
            </a:r>
            <a:r>
              <a:rPr lang="en-US" sz="1600" dirty="0" smtClean="0"/>
              <a:t> (</a:t>
            </a:r>
            <a:r>
              <a:rPr lang="en-US" sz="1600" dirty="0" err="1" smtClean="0"/>
              <a:t>sin,cos</a:t>
            </a:r>
            <a:r>
              <a:rPr lang="en-US" sz="1600" dirty="0" smtClean="0"/>
              <a:t>)                                                                         inverse (1/x)</a:t>
            </a:r>
            <a:endParaRPr lang="en-US" dirty="0" smtClean="0"/>
          </a:p>
          <a:p>
            <a:pPr>
              <a:buNone/>
            </a:pPr>
            <a:r>
              <a:rPr lang="en-US" sz="1800" dirty="0" smtClean="0"/>
              <a:t>            yes</a:t>
            </a:r>
            <a:r>
              <a:rPr lang="en-US" dirty="0" smtClean="0"/>
              <a:t>                             </a:t>
            </a:r>
            <a:endParaRPr lang="en-GB" dirty="0"/>
          </a:p>
        </p:txBody>
      </p:sp>
      <p:sp>
        <p:nvSpPr>
          <p:cNvPr id="4" name="Oval 3"/>
          <p:cNvSpPr/>
          <p:nvPr/>
        </p:nvSpPr>
        <p:spPr>
          <a:xfrm>
            <a:off x="3810000" y="609600"/>
            <a:ext cx="1447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GB" dirty="0">
              <a:solidFill>
                <a:schemeClr val="tx1"/>
              </a:solidFill>
            </a:endParaRPr>
          </a:p>
        </p:txBody>
      </p:sp>
      <p:sp>
        <p:nvSpPr>
          <p:cNvPr id="5" name="Rectangle 4"/>
          <p:cNvSpPr/>
          <p:nvPr/>
        </p:nvSpPr>
        <p:spPr>
          <a:xfrm>
            <a:off x="3276600" y="2819400"/>
            <a:ext cx="2590800" cy="3048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Rectangle 5"/>
          <p:cNvSpPr/>
          <p:nvPr/>
        </p:nvSpPr>
        <p:spPr>
          <a:xfrm>
            <a:off x="3124200" y="1447800"/>
            <a:ext cx="28194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Welcome to main menu</a:t>
            </a:r>
            <a:endParaRPr lang="en-GB" dirty="0">
              <a:solidFill>
                <a:schemeClr val="tx1"/>
              </a:solidFill>
            </a:endParaRPr>
          </a:p>
        </p:txBody>
      </p:sp>
      <p:sp>
        <p:nvSpPr>
          <p:cNvPr id="7" name="Flowchart: Decision 6"/>
          <p:cNvSpPr/>
          <p:nvPr/>
        </p:nvSpPr>
        <p:spPr>
          <a:xfrm>
            <a:off x="3429000" y="2209800"/>
            <a:ext cx="2286000" cy="83820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Enter your choice</a:t>
            </a:r>
          </a:p>
        </p:txBody>
      </p:sp>
      <p:cxnSp>
        <p:nvCxnSpPr>
          <p:cNvPr id="9" name="Straight Connector 8"/>
          <p:cNvCxnSpPr/>
          <p:nvPr/>
        </p:nvCxnSpPr>
        <p:spPr>
          <a:xfrm>
            <a:off x="2743200" y="3351213"/>
            <a:ext cx="396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2591595" y="3504407"/>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6553995" y="3504407"/>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6592095" y="3999707"/>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828800" y="3733800"/>
            <a:ext cx="18288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On calculator</a:t>
            </a:r>
          </a:p>
        </p:txBody>
      </p:sp>
      <p:sp>
        <p:nvSpPr>
          <p:cNvPr id="24" name="Rectangle 23"/>
          <p:cNvSpPr/>
          <p:nvPr/>
        </p:nvSpPr>
        <p:spPr>
          <a:xfrm>
            <a:off x="5791200" y="3733800"/>
            <a:ext cx="18288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Connector 25"/>
          <p:cNvCxnSpPr/>
          <p:nvPr/>
        </p:nvCxnSpPr>
        <p:spPr>
          <a:xfrm>
            <a:off x="2971800" y="4113213"/>
            <a:ext cx="464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2858294" y="4228306"/>
            <a:ext cx="227806" cy="7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7506495" y="4228307"/>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819400" y="4800600"/>
            <a:ext cx="1371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a:off x="4191001" y="4800600"/>
            <a:ext cx="3505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2705497" y="4685903"/>
            <a:ext cx="228600" cy="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flipH="1" flipV="1">
            <a:off x="7582695" y="4685506"/>
            <a:ext cx="228600" cy="1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Flowchart: Decision 47"/>
          <p:cNvSpPr/>
          <p:nvPr/>
        </p:nvSpPr>
        <p:spPr>
          <a:xfrm>
            <a:off x="2971800" y="5257800"/>
            <a:ext cx="2514600" cy="83820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 you want to continue</a:t>
            </a:r>
            <a:endParaRPr lang="en-GB" sz="1600" dirty="0">
              <a:solidFill>
                <a:schemeClr val="tx1"/>
              </a:solidFill>
            </a:endParaRPr>
          </a:p>
        </p:txBody>
      </p:sp>
      <p:sp>
        <p:nvSpPr>
          <p:cNvPr id="49" name="Oval 48"/>
          <p:cNvSpPr/>
          <p:nvPr/>
        </p:nvSpPr>
        <p:spPr>
          <a:xfrm>
            <a:off x="3429000" y="6400800"/>
            <a:ext cx="16002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GB" dirty="0">
              <a:solidFill>
                <a:schemeClr val="tx1"/>
              </a:solidFill>
            </a:endParaRPr>
          </a:p>
        </p:txBody>
      </p:sp>
      <p:cxnSp>
        <p:nvCxnSpPr>
          <p:cNvPr id="53" name="Straight Arrow Connector 52"/>
          <p:cNvCxnSpPr/>
          <p:nvPr/>
        </p:nvCxnSpPr>
        <p:spPr>
          <a:xfrm rot="5400000">
            <a:off x="4267200" y="12192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6" idx="2"/>
            <a:endCxn id="7" idx="0"/>
          </p:cNvCxnSpPr>
          <p:nvPr/>
        </p:nvCxnSpPr>
        <p:spPr>
          <a:xfrm rot="16200000" flipH="1">
            <a:off x="4324350" y="1962150"/>
            <a:ext cx="4572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7" idx="2"/>
          </p:cNvCxnSpPr>
          <p:nvPr/>
        </p:nvCxnSpPr>
        <p:spPr>
          <a:xfrm rot="5400000">
            <a:off x="4419600" y="32004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a:off x="3962400" y="50292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8" idx="2"/>
            <a:endCxn id="49" idx="0"/>
          </p:cNvCxnSpPr>
          <p:nvPr/>
        </p:nvCxnSpPr>
        <p:spPr>
          <a:xfrm rot="5400000">
            <a:off x="4076700" y="62484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endCxn id="7" idx="1"/>
          </p:cNvCxnSpPr>
          <p:nvPr/>
        </p:nvCxnSpPr>
        <p:spPr>
          <a:xfrm flipV="1">
            <a:off x="1295400" y="2628900"/>
            <a:ext cx="21336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189706" y="37719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1028700" y="5448300"/>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48" idx="1"/>
          </p:cNvCxnSpPr>
          <p:nvPr/>
        </p:nvCxnSpPr>
        <p:spPr>
          <a:xfrm rot="10800000" flipV="1">
            <a:off x="1295400" y="5676900"/>
            <a:ext cx="16764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fontScale="90000"/>
          </a:bodyPr>
          <a:lstStyle/>
          <a:p>
            <a:r>
              <a:rPr lang="en-US" sz="3600" b="1" u="sng" dirty="0" smtClean="0"/>
              <a:t/>
            </a:r>
            <a:br>
              <a:rPr lang="en-US" sz="3600" b="1" u="sng" dirty="0" smtClean="0"/>
            </a:br>
            <a:r>
              <a:rPr lang="en-US" sz="3600" b="1" u="sng" dirty="0" smtClean="0"/>
              <a:t>CONCLUSION(LIMITIONS AND FUTURE WORK)</a:t>
            </a:r>
            <a:r>
              <a:rPr lang="en-GB" b="1" u="sng" dirty="0" smtClean="0"/>
              <a:t/>
            </a:r>
            <a:br>
              <a:rPr lang="en-GB" b="1" u="sng" dirty="0" smtClean="0"/>
            </a:br>
            <a:endParaRPr lang="en-GB" dirty="0"/>
          </a:p>
        </p:txBody>
      </p:sp>
      <p:sp>
        <p:nvSpPr>
          <p:cNvPr id="3" name="Content Placeholder 2"/>
          <p:cNvSpPr>
            <a:spLocks noGrp="1"/>
          </p:cNvSpPr>
          <p:nvPr>
            <p:ph idx="1"/>
          </p:nvPr>
        </p:nvSpPr>
        <p:spPr>
          <a:xfrm>
            <a:off x="457200" y="1066800"/>
            <a:ext cx="8229600" cy="5059364"/>
          </a:xfrm>
        </p:spPr>
        <p:txBody>
          <a:bodyPr>
            <a:normAutofit fontScale="85000" lnSpcReduction="10000"/>
          </a:bodyPr>
          <a:lstStyle/>
          <a:p>
            <a:pPr>
              <a:buNone/>
            </a:pPr>
            <a:r>
              <a:rPr lang="en-US" b="1" dirty="0" smtClean="0"/>
              <a:t>     </a:t>
            </a:r>
            <a:r>
              <a:rPr lang="en-US" b="1" u="sng" dirty="0" smtClean="0"/>
              <a:t>LIMITATIONS</a:t>
            </a:r>
            <a:r>
              <a:rPr lang="en-US" b="1" u="sng" dirty="0" smtClean="0"/>
              <a:t>:</a:t>
            </a:r>
            <a:endParaRPr lang="en-US" u="sng" dirty="0" smtClean="0"/>
          </a:p>
          <a:p>
            <a:pPr>
              <a:buFont typeface="Wingdings" pitchFamily="2" charset="2"/>
              <a:buChar char="Ø"/>
            </a:pPr>
            <a:r>
              <a:rPr lang="en-US" dirty="0" smtClean="0"/>
              <a:t>This software has limited functionality like</a:t>
            </a:r>
          </a:p>
          <a:p>
            <a:pPr fontAlgn="base"/>
            <a:r>
              <a:rPr lang="en-US" smtClean="0"/>
              <a:t>Single </a:t>
            </a:r>
            <a:r>
              <a:rPr lang="en-US" smtClean="0"/>
              <a:t>user.</a:t>
            </a:r>
            <a:endParaRPr lang="en-US" dirty="0" smtClean="0"/>
          </a:p>
          <a:p>
            <a:pPr fontAlgn="base"/>
            <a:r>
              <a:rPr lang="en-US" dirty="0" smtClean="0"/>
              <a:t>Cannot be implemented on networks</a:t>
            </a:r>
            <a:r>
              <a:rPr lang="en-US" dirty="0" smtClean="0"/>
              <a:t>.</a:t>
            </a:r>
          </a:p>
          <a:p>
            <a:pPr fontAlgn="base">
              <a:buNone/>
            </a:pPr>
            <a:r>
              <a:rPr lang="en-US" dirty="0" smtClean="0"/>
              <a:t/>
            </a:r>
            <a:br>
              <a:rPr lang="en-US" dirty="0" smtClean="0"/>
            </a:br>
            <a:r>
              <a:rPr lang="en-US" b="1" u="sng" dirty="0" smtClean="0"/>
              <a:t>FUTURE WORK:</a:t>
            </a:r>
            <a:endParaRPr lang="en-US" dirty="0" smtClean="0"/>
          </a:p>
          <a:p>
            <a:pPr>
              <a:buFont typeface="Wingdings" pitchFamily="2" charset="2"/>
              <a:buChar char="Ø"/>
            </a:pPr>
            <a:r>
              <a:rPr lang="en-US" dirty="0" smtClean="0"/>
              <a:t>This software has lots of future scope like</a:t>
            </a:r>
          </a:p>
          <a:p>
            <a:pPr fontAlgn="base"/>
            <a:r>
              <a:rPr lang="en-US" dirty="0" smtClean="0"/>
              <a:t>Multi user.</a:t>
            </a:r>
          </a:p>
          <a:p>
            <a:pPr fontAlgn="base"/>
            <a:r>
              <a:rPr lang="en-US" dirty="0" smtClean="0"/>
              <a:t>Implementation on network.</a:t>
            </a:r>
          </a:p>
          <a:p>
            <a:pPr fontAlgn="base"/>
            <a:r>
              <a:rPr lang="en-US" dirty="0" smtClean="0"/>
              <a:t>Screen share with their classmates.</a:t>
            </a:r>
          </a:p>
          <a:p>
            <a:pPr fontAlgn="base"/>
            <a:r>
              <a:rPr lang="en-US" dirty="0" smtClean="0"/>
              <a:t>Store history like if anybody want previous calculations.</a:t>
            </a:r>
          </a:p>
          <a:p>
            <a:pPr>
              <a:buNone/>
            </a:pP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92500" lnSpcReduction="20000"/>
          </a:bodyPr>
          <a:lstStyle/>
          <a:p>
            <a:pPr algn="ctr">
              <a:buNone/>
            </a:pPr>
            <a:endParaRPr lang="en-US" b="1" u="sng" dirty="0" smtClean="0"/>
          </a:p>
          <a:p>
            <a:pPr algn="ctr">
              <a:buNone/>
            </a:pPr>
            <a:r>
              <a:rPr lang="en-US" b="1" u="sng" dirty="0" err="1" smtClean="0"/>
              <a:t>Abstruct</a:t>
            </a:r>
            <a:endParaRPr lang="en-US" sz="2400" b="1" u="sng" dirty="0" smtClean="0"/>
          </a:p>
          <a:p>
            <a:pPr>
              <a:buNone/>
            </a:pPr>
            <a:r>
              <a:rPr lang="en-US" sz="3000" dirty="0" smtClean="0"/>
              <a:t>     A </a:t>
            </a:r>
            <a:r>
              <a:rPr lang="en-US" sz="3000" b="1" dirty="0" smtClean="0"/>
              <a:t>scientific calculator</a:t>
            </a:r>
            <a:r>
              <a:rPr lang="en-US" sz="3000" dirty="0" smtClean="0"/>
              <a:t> is a type of electronic calculator, usually but now always handheld, designed to calculate problems in science, engineering, and mathematics. They have completely replaced slide rules in traditional applications, and are widely used in both education and professional </a:t>
            </a:r>
            <a:r>
              <a:rPr lang="en-US" sz="3000" dirty="0" err="1" smtClean="0"/>
              <a:t>settings.In</a:t>
            </a:r>
            <a:r>
              <a:rPr lang="en-US" sz="3000" dirty="0" smtClean="0"/>
              <a:t> certain contexts such as higher education, scientific calculators have been superseded by graphing calculators, which offer a superset of digital calculator functionality along with the ability to graph input data and write and store programs for the device. There is also some overlap with the financial calculator market.</a:t>
            </a:r>
          </a:p>
          <a:p>
            <a:pPr algn="ctr">
              <a:buNone/>
            </a:pPr>
            <a:endParaRPr lang="en-GB" sz="2400" b="1"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smtClean="0"/>
              <a:t>TABLE </a:t>
            </a:r>
            <a:r>
              <a:rPr lang="en-US" b="1" u="sng" dirty="0" smtClean="0"/>
              <a:t>OF CONTENTS</a:t>
            </a:r>
            <a:br>
              <a:rPr lang="en-US" b="1" u="sng" dirty="0" smtClean="0"/>
            </a:br>
            <a:endParaRPr lang="en-GB" dirty="0"/>
          </a:p>
        </p:txBody>
      </p:sp>
      <p:sp>
        <p:nvSpPr>
          <p:cNvPr id="3" name="Content Placeholder 2"/>
          <p:cNvSpPr>
            <a:spLocks noGrp="1"/>
          </p:cNvSpPr>
          <p:nvPr>
            <p:ph idx="1"/>
          </p:nvPr>
        </p:nvSpPr>
        <p:spPr/>
        <p:txBody>
          <a:bodyPr>
            <a:normAutofit fontScale="92500" lnSpcReduction="20000"/>
          </a:bodyPr>
          <a:lstStyle/>
          <a:p>
            <a:pPr>
              <a:buNone/>
            </a:pPr>
            <a:r>
              <a:rPr lang="en-US" sz="3500" dirty="0" smtClean="0"/>
              <a:t>ABSTRACT</a:t>
            </a:r>
            <a:r>
              <a:rPr lang="en-US" sz="3500" dirty="0" smtClean="0"/>
              <a:t>………………………………………………….</a:t>
            </a:r>
            <a:r>
              <a:rPr lang="en-US" sz="3500" dirty="0" smtClean="0"/>
              <a:t>2</a:t>
            </a:r>
          </a:p>
          <a:p>
            <a:pPr>
              <a:buNone/>
            </a:pPr>
            <a:r>
              <a:rPr lang="en-US" sz="3500" dirty="0" smtClean="0"/>
              <a:t>1. INTRODUCTION………………………………………4</a:t>
            </a:r>
          </a:p>
          <a:p>
            <a:pPr>
              <a:buNone/>
            </a:pPr>
            <a:r>
              <a:rPr lang="en-US" sz="3500" dirty="0" smtClean="0"/>
              <a:t>2. DESCRIPTION………………………………………….5</a:t>
            </a:r>
          </a:p>
          <a:p>
            <a:pPr>
              <a:buNone/>
            </a:pPr>
            <a:r>
              <a:rPr lang="en-US" sz="3500" dirty="0" smtClean="0"/>
              <a:t>                 a. System Requirements………………5</a:t>
            </a:r>
          </a:p>
          <a:p>
            <a:pPr>
              <a:buNone/>
            </a:pPr>
            <a:r>
              <a:rPr lang="en-US" sz="3500" dirty="0" smtClean="0"/>
              <a:t>                 b. Basic Function………………………….6</a:t>
            </a:r>
          </a:p>
          <a:p>
            <a:pPr>
              <a:buNone/>
            </a:pPr>
            <a:r>
              <a:rPr lang="en-US" sz="3500" dirty="0" smtClean="0"/>
              <a:t>3. Screenshots…………………………………………….8</a:t>
            </a:r>
          </a:p>
          <a:p>
            <a:pPr>
              <a:buNone/>
            </a:pPr>
            <a:r>
              <a:rPr lang="en-US" sz="3500" dirty="0" smtClean="0"/>
              <a:t>4. Code Properties</a:t>
            </a:r>
            <a:r>
              <a:rPr lang="en-US" sz="3500" dirty="0" smtClean="0"/>
              <a:t>……………………………………</a:t>
            </a:r>
            <a:r>
              <a:rPr lang="en-US" sz="3500" dirty="0" smtClean="0"/>
              <a:t>10</a:t>
            </a:r>
          </a:p>
          <a:p>
            <a:pPr>
              <a:buNone/>
            </a:pPr>
            <a:r>
              <a:rPr lang="en-US" sz="3500" dirty="0" smtClean="0"/>
              <a:t>5. Flowchart</a:t>
            </a:r>
            <a:r>
              <a:rPr lang="en-US" sz="3500" dirty="0" smtClean="0"/>
              <a:t>………………….………………………..</a:t>
            </a:r>
            <a:r>
              <a:rPr lang="en-US" sz="3500" dirty="0" smtClean="0"/>
              <a:t>17</a:t>
            </a:r>
          </a:p>
          <a:p>
            <a:pPr>
              <a:buNone/>
            </a:pPr>
            <a:r>
              <a:rPr lang="en-US" sz="3500" dirty="0" smtClean="0"/>
              <a:t>6. Conclusion (Limitations and future </a:t>
            </a:r>
            <a:r>
              <a:rPr lang="en-US" sz="3500" dirty="0" smtClean="0"/>
              <a:t>work)..18</a:t>
            </a:r>
            <a:endParaRPr lang="en-GB" sz="3500" dirty="0" smtClean="0"/>
          </a:p>
          <a:p>
            <a:pPr>
              <a:buNone/>
            </a:pP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1"/>
            <a:ext cx="8229600" cy="5516563"/>
          </a:xfrm>
        </p:spPr>
        <p:txBody>
          <a:bodyPr>
            <a:normAutofit fontScale="92500" lnSpcReduction="10000"/>
          </a:bodyPr>
          <a:lstStyle/>
          <a:p>
            <a:pPr algn="ctr">
              <a:buNone/>
            </a:pPr>
            <a:r>
              <a:rPr lang="en-US" b="1" u="sng" dirty="0" smtClean="0"/>
              <a:t>INTRODUCTION</a:t>
            </a:r>
            <a:r>
              <a:rPr lang="en-US" b="1" dirty="0" smtClean="0"/>
              <a:t> </a:t>
            </a:r>
          </a:p>
          <a:p>
            <a:pPr>
              <a:buNone/>
            </a:pPr>
            <a:r>
              <a:rPr lang="en-US" sz="3000" dirty="0" smtClean="0"/>
              <a:t>   The calculator was written by Rolf </a:t>
            </a:r>
            <a:r>
              <a:rPr lang="en-US" sz="3000" dirty="0" err="1" smtClean="0"/>
              <a:t>Howarth</a:t>
            </a:r>
            <a:r>
              <a:rPr lang="en-US" sz="3000" dirty="0" smtClean="0"/>
              <a:t> in early 1996. A fully featured scientific calculator with proper operator precedence is implemented, including trig functions and logarithms, factorials, 12 levels of parentheses, logs to base 2 (a handy function for information </a:t>
            </a:r>
            <a:r>
              <a:rPr lang="en-US" sz="3000" dirty="0" err="1" smtClean="0"/>
              <a:t>entropists</a:t>
            </a:r>
            <a:r>
              <a:rPr lang="en-US" sz="3000" dirty="0" smtClean="0"/>
              <a:t>!), bitwise logical operators, hex, octal, binary and ASCII display. The calculator is written in Java language and you are welcome to view the Java language source for personal educational purposes as long as you recognize that it is copyrighted and not in the public domain.</a:t>
            </a:r>
            <a:endParaRPr lang="en-GB"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7086600"/>
          </a:xfrm>
        </p:spPr>
        <p:txBody>
          <a:bodyPr>
            <a:normAutofit fontScale="25000" lnSpcReduction="20000"/>
          </a:bodyPr>
          <a:lstStyle/>
          <a:p>
            <a:pPr algn="ctr">
              <a:buNone/>
            </a:pPr>
            <a:r>
              <a:rPr lang="en-US" sz="11200" b="1" u="sng" dirty="0" smtClean="0"/>
              <a:t>DESCRIPTION</a:t>
            </a:r>
          </a:p>
          <a:p>
            <a:pPr>
              <a:buNone/>
            </a:pPr>
            <a:endParaRPr lang="en-US" dirty="0" smtClean="0"/>
          </a:p>
          <a:p>
            <a:pPr>
              <a:buNone/>
            </a:pPr>
            <a:r>
              <a:rPr lang="en-US" dirty="0" smtClean="0"/>
              <a:t> </a:t>
            </a:r>
            <a:r>
              <a:rPr lang="en-US" sz="8000" dirty="0" smtClean="0"/>
              <a:t>Before developing software we keep following things in mind that we can develop powerful and quality software</a:t>
            </a:r>
          </a:p>
          <a:p>
            <a:pPr>
              <a:buNone/>
            </a:pPr>
            <a:endParaRPr lang="en-US" sz="8000" dirty="0" smtClean="0"/>
          </a:p>
          <a:p>
            <a:pPr>
              <a:buNone/>
            </a:pPr>
            <a:r>
              <a:rPr lang="en-US" sz="8000" dirty="0" smtClean="0"/>
              <a:t> </a:t>
            </a:r>
            <a:r>
              <a:rPr lang="en-US" sz="8000" b="1" dirty="0" smtClean="0"/>
              <a:t>PROBLEM STATEMENT</a:t>
            </a:r>
          </a:p>
          <a:p>
            <a:pPr>
              <a:buFont typeface="Wingdings" pitchFamily="2" charset="2"/>
              <a:buChar char="§"/>
            </a:pPr>
            <a:r>
              <a:rPr lang="en-US" sz="8000" dirty="0" smtClean="0"/>
              <a:t> Problem statement was to design a module:</a:t>
            </a:r>
          </a:p>
          <a:p>
            <a:pPr>
              <a:buFont typeface="Wingdings" pitchFamily="2" charset="2"/>
              <a:buChar char="§"/>
            </a:pPr>
            <a:r>
              <a:rPr lang="en-US" sz="8000" dirty="0" smtClean="0"/>
              <a:t>  Which is user friendly</a:t>
            </a:r>
          </a:p>
          <a:p>
            <a:pPr>
              <a:buFont typeface="Wingdings" pitchFamily="2" charset="2"/>
              <a:buChar char="§"/>
            </a:pPr>
            <a:r>
              <a:rPr lang="en-US" sz="8000" dirty="0" smtClean="0"/>
              <a:t>  Which will restrict the user from accessing other user’s data.</a:t>
            </a:r>
          </a:p>
          <a:p>
            <a:pPr>
              <a:buFont typeface="Wingdings" pitchFamily="2" charset="2"/>
              <a:buChar char="§"/>
            </a:pPr>
            <a:r>
              <a:rPr lang="en-US" sz="8000" dirty="0" smtClean="0"/>
              <a:t> Which will help user in viewing his data and privileges. </a:t>
            </a:r>
          </a:p>
          <a:p>
            <a:pPr>
              <a:buFont typeface="Wingdings" pitchFamily="2" charset="2"/>
              <a:buChar char="§"/>
            </a:pPr>
            <a:r>
              <a:rPr lang="en-US" sz="8000" dirty="0" smtClean="0"/>
              <a:t> Which will help the administrator to handle all the changes. </a:t>
            </a:r>
          </a:p>
          <a:p>
            <a:pPr>
              <a:buNone/>
            </a:pPr>
            <a:endParaRPr lang="en-US" sz="8000" dirty="0" smtClean="0"/>
          </a:p>
          <a:p>
            <a:pPr>
              <a:buNone/>
            </a:pPr>
            <a:r>
              <a:rPr lang="en-US" sz="8000" b="1" dirty="0" smtClean="0"/>
              <a:t>FUNCTIONS TO BE PROVIDED: </a:t>
            </a:r>
          </a:p>
          <a:p>
            <a:pPr>
              <a:buNone/>
            </a:pPr>
            <a:r>
              <a:rPr lang="en-US" sz="8000" dirty="0" smtClean="0"/>
              <a:t>The system will be user friendly and completely menu driven so that the users shall have no problem in using all options. </a:t>
            </a:r>
          </a:p>
          <a:p>
            <a:pPr>
              <a:buFont typeface="Wingdings" pitchFamily="2" charset="2"/>
              <a:buChar char="v"/>
            </a:pPr>
            <a:r>
              <a:rPr lang="en-US" sz="8000" dirty="0" smtClean="0"/>
              <a:t> The system will be efficient and fast in response. </a:t>
            </a:r>
          </a:p>
          <a:p>
            <a:pPr>
              <a:buFont typeface="Wingdings" pitchFamily="2" charset="2"/>
              <a:buChar char="v"/>
            </a:pPr>
            <a:r>
              <a:rPr lang="en-US" sz="8000" dirty="0" smtClean="0"/>
              <a:t> The system will be customized according to needs. </a:t>
            </a:r>
          </a:p>
          <a:p>
            <a:pPr>
              <a:buNone/>
            </a:pPr>
            <a:endParaRPr lang="en-US" sz="8000" dirty="0" smtClean="0"/>
          </a:p>
          <a:p>
            <a:pPr>
              <a:buNone/>
            </a:pPr>
            <a:r>
              <a:rPr lang="en-US" sz="8000" b="1" dirty="0" smtClean="0"/>
              <a:t>SYSTEM REQUIRMENTS</a:t>
            </a:r>
          </a:p>
          <a:p>
            <a:pPr>
              <a:buFont typeface="Wingdings" pitchFamily="2" charset="2"/>
              <a:buChar char="Ø"/>
            </a:pPr>
            <a:r>
              <a:rPr lang="en-US" sz="8000" dirty="0" smtClean="0"/>
              <a:t> Operating system:  MS Windows XP or Windows 10</a:t>
            </a:r>
          </a:p>
          <a:p>
            <a:pPr>
              <a:buFont typeface="Wingdings" pitchFamily="2" charset="2"/>
              <a:buChar char="Ø"/>
            </a:pPr>
            <a:r>
              <a:rPr lang="en-US" sz="8000" dirty="0" smtClean="0"/>
              <a:t> Language: JAVA Language </a:t>
            </a:r>
          </a:p>
          <a:p>
            <a:pPr>
              <a:buFont typeface="Wingdings" pitchFamily="2" charset="2"/>
              <a:buChar char="Ø"/>
            </a:pPr>
            <a:r>
              <a:rPr lang="en-US" sz="8000" dirty="0" smtClean="0"/>
              <a:t>Processor: Pentium IV Processor  RAM: 512 MB  Hard disk: 2 GB</a:t>
            </a:r>
            <a:endParaRPr lang="en-GB" sz="8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28601"/>
            <a:ext cx="8229600" cy="5821363"/>
          </a:xfrm>
        </p:spPr>
        <p:txBody>
          <a:bodyPr>
            <a:normAutofit fontScale="62500" lnSpcReduction="20000"/>
          </a:bodyPr>
          <a:lstStyle/>
          <a:p>
            <a:pPr algn="ctr">
              <a:buNone/>
            </a:pPr>
            <a:r>
              <a:rPr lang="en-US" sz="4500" b="1" u="sng" dirty="0" smtClean="0"/>
              <a:t>BASIC FUNCTIONS</a:t>
            </a:r>
          </a:p>
          <a:p>
            <a:pPr>
              <a:buNone/>
            </a:pPr>
            <a:r>
              <a:rPr lang="en-US" dirty="0" smtClean="0"/>
              <a:t> </a:t>
            </a:r>
            <a:r>
              <a:rPr lang="en-US" b="1" dirty="0" smtClean="0"/>
              <a:t>Addition</a:t>
            </a:r>
          </a:p>
          <a:p>
            <a:pPr>
              <a:buNone/>
            </a:pPr>
            <a:r>
              <a:rPr lang="en-US" dirty="0" smtClean="0"/>
              <a:t>       The addition (sum function) is used by clicking on the "+" button or using the keyboard. The function results in </a:t>
            </a:r>
            <a:r>
              <a:rPr lang="en-US" dirty="0" err="1" smtClean="0"/>
              <a:t>a+b</a:t>
            </a:r>
            <a:r>
              <a:rPr lang="en-US" dirty="0" smtClean="0"/>
              <a:t>. </a:t>
            </a:r>
          </a:p>
          <a:p>
            <a:pPr>
              <a:buNone/>
            </a:pPr>
            <a:r>
              <a:rPr lang="en-US" b="1" dirty="0" smtClean="0"/>
              <a:t>Subtraction</a:t>
            </a:r>
            <a:r>
              <a:rPr lang="en-US" dirty="0" smtClean="0"/>
              <a:t> </a:t>
            </a:r>
          </a:p>
          <a:p>
            <a:pPr>
              <a:buNone/>
            </a:pPr>
            <a:r>
              <a:rPr lang="en-US" dirty="0" smtClean="0"/>
              <a:t>       The subtraction (minus function) is used by clicking on the "-" button or using the keyboard. The function results in a-b.</a:t>
            </a:r>
          </a:p>
          <a:p>
            <a:pPr>
              <a:buNone/>
            </a:pPr>
            <a:r>
              <a:rPr lang="en-US" dirty="0" smtClean="0"/>
              <a:t> </a:t>
            </a:r>
            <a:r>
              <a:rPr lang="en-US" b="1" dirty="0" smtClean="0"/>
              <a:t>Multiplication</a:t>
            </a:r>
            <a:r>
              <a:rPr lang="en-US" dirty="0" smtClean="0"/>
              <a:t> </a:t>
            </a:r>
          </a:p>
          <a:p>
            <a:pPr>
              <a:buNone/>
            </a:pPr>
            <a:r>
              <a:rPr lang="en-US" dirty="0" smtClean="0"/>
              <a:t>       The multiplication (times function) is used by clicking on the "x" button or using the keyboard "*" key. The function results in a*b. </a:t>
            </a:r>
          </a:p>
          <a:p>
            <a:pPr>
              <a:buNone/>
            </a:pPr>
            <a:r>
              <a:rPr lang="en-US" b="1" dirty="0" smtClean="0"/>
              <a:t>Division</a:t>
            </a:r>
          </a:p>
          <a:p>
            <a:pPr>
              <a:buNone/>
            </a:pPr>
            <a:r>
              <a:rPr lang="en-US" dirty="0" smtClean="0"/>
              <a:t>       The division (divide function) is used by clicking on the "/" button or using the keyboard "/" key. The function results in a/b.</a:t>
            </a:r>
          </a:p>
          <a:p>
            <a:pPr>
              <a:buNone/>
            </a:pPr>
            <a:r>
              <a:rPr lang="en-US" b="1" dirty="0" smtClean="0"/>
              <a:t>Sign</a:t>
            </a:r>
          </a:p>
          <a:p>
            <a:pPr>
              <a:buNone/>
            </a:pPr>
            <a:r>
              <a:rPr lang="en-US" dirty="0" smtClean="0"/>
              <a:t>       The sign key (negative key) is used by clicking on the "(-)" button. The function results in -1*x. </a:t>
            </a:r>
          </a:p>
          <a:p>
            <a:pPr>
              <a:buNone/>
            </a:pPr>
            <a:r>
              <a:rPr lang="en-US" b="1" dirty="0" smtClean="0"/>
              <a:t>Square</a:t>
            </a:r>
          </a:p>
          <a:p>
            <a:pPr>
              <a:buNone/>
            </a:pPr>
            <a:r>
              <a:rPr lang="en-US" dirty="0" smtClean="0"/>
              <a:t>       The square function is used by clicking on the "x^2" button or type "^2". The function results in x*x.</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70000" lnSpcReduction="20000"/>
          </a:bodyPr>
          <a:lstStyle/>
          <a:p>
            <a:pPr>
              <a:buNone/>
            </a:pPr>
            <a:r>
              <a:rPr lang="en-US" b="1" dirty="0" smtClean="0"/>
              <a:t>Square Root</a:t>
            </a:r>
          </a:p>
          <a:p>
            <a:pPr>
              <a:buNone/>
            </a:pPr>
            <a:r>
              <a:rPr lang="en-US" b="1" dirty="0" smtClean="0"/>
              <a:t>      </a:t>
            </a:r>
            <a:r>
              <a:rPr lang="en-US" dirty="0" smtClean="0"/>
              <a:t>The square root function is used by clicking on the "x" button or type "</a:t>
            </a:r>
            <a:r>
              <a:rPr lang="en-US" dirty="0" err="1" smtClean="0"/>
              <a:t>sqrt</a:t>
            </a:r>
            <a:r>
              <a:rPr lang="en-US" dirty="0" smtClean="0"/>
              <a:t>()". This function represents x^.5 where the result squared is equal to x.</a:t>
            </a:r>
          </a:p>
          <a:p>
            <a:pPr>
              <a:buNone/>
            </a:pPr>
            <a:r>
              <a:rPr lang="en-US" b="1" dirty="0" smtClean="0"/>
              <a:t> Raise to the Power</a:t>
            </a:r>
          </a:p>
          <a:p>
            <a:pPr>
              <a:buNone/>
            </a:pPr>
            <a:r>
              <a:rPr lang="en-US" dirty="0" smtClean="0"/>
              <a:t>      The raise to the power (y raised to the x function) is used by clicking on the "</a:t>
            </a:r>
            <a:r>
              <a:rPr lang="en-US" dirty="0" err="1" smtClean="0"/>
              <a:t>y^x</a:t>
            </a:r>
            <a:r>
              <a:rPr lang="en-US" dirty="0" smtClean="0"/>
              <a:t>" button or type "^".  </a:t>
            </a:r>
          </a:p>
          <a:p>
            <a:pPr>
              <a:buNone/>
            </a:pPr>
            <a:r>
              <a:rPr lang="en-US" b="1" dirty="0" smtClean="0"/>
              <a:t>Logarithm </a:t>
            </a:r>
          </a:p>
          <a:p>
            <a:pPr>
              <a:buNone/>
            </a:pPr>
            <a:r>
              <a:rPr lang="en-US" dirty="0" smtClean="0"/>
              <a:t>       The logarithm (LOG) is used by clicking on the "LOG" button or type "LOG()".</a:t>
            </a:r>
          </a:p>
          <a:p>
            <a:pPr>
              <a:buNone/>
            </a:pPr>
            <a:r>
              <a:rPr lang="en-US" b="1" dirty="0" smtClean="0"/>
              <a:t>Inverse</a:t>
            </a:r>
          </a:p>
          <a:p>
            <a:pPr>
              <a:buNone/>
            </a:pPr>
            <a:r>
              <a:rPr lang="en-US" dirty="0" smtClean="0"/>
              <a:t>       Multiplicative inverse (reciprocal function) is used by pressing the "1/x" button or typing "inv()". This function is the same as x^-1 or dividing 1 by the number.</a:t>
            </a:r>
          </a:p>
          <a:p>
            <a:pPr>
              <a:buNone/>
            </a:pPr>
            <a:r>
              <a:rPr lang="en-US" b="1" dirty="0" smtClean="0"/>
              <a:t>Factorial </a:t>
            </a:r>
          </a:p>
          <a:p>
            <a:pPr>
              <a:buNone/>
            </a:pPr>
            <a:r>
              <a:rPr lang="en-US" dirty="0" smtClean="0"/>
              <a:t>       The Factorial function is used by clicking the "!" button or type "!".</a:t>
            </a:r>
          </a:p>
          <a:p>
            <a:pPr>
              <a:buNone/>
            </a:pPr>
            <a:r>
              <a:rPr lang="en-US" b="1" dirty="0" smtClean="0"/>
              <a:t>PI </a:t>
            </a:r>
          </a:p>
          <a:p>
            <a:pPr>
              <a:buNone/>
            </a:pPr>
            <a:r>
              <a:rPr lang="en-US" dirty="0" smtClean="0"/>
              <a:t>      PI is a mathematical constant of the ratio of a circle's circumference to its diameter.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5592763"/>
          </a:xfrm>
        </p:spPr>
        <p:txBody>
          <a:bodyPr/>
          <a:lstStyle/>
          <a:p>
            <a:pPr algn="ctr">
              <a:buNone/>
            </a:pPr>
            <a:r>
              <a:rPr lang="en-US" b="1" u="sng" dirty="0" smtClean="0"/>
              <a:t>SCREENSHOTS</a:t>
            </a:r>
          </a:p>
          <a:p>
            <a:pPr algn="ctr">
              <a:buNone/>
            </a:pPr>
            <a:endParaRPr lang="en-GB" b="1" u="sng" dirty="0"/>
          </a:p>
        </p:txBody>
      </p:sp>
      <p:pic>
        <p:nvPicPr>
          <p:cNvPr id="4"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895600" y="1295400"/>
            <a:ext cx="3429000" cy="4114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362200" y="838200"/>
            <a:ext cx="4267200" cy="5486399"/>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731</Words>
  <Application>Microsoft Office PowerPoint</Application>
  <PresentationFormat>On-screen Show (4:3)</PresentationFormat>
  <Paragraphs>106</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 TABLE OF CONTENTS </vt:lpstr>
      <vt:lpstr>Slide 4</vt:lpstr>
      <vt:lpstr>Slide 5</vt:lpstr>
      <vt:lpstr>Slide 6</vt:lpstr>
      <vt:lpstr>Slide 7</vt:lpstr>
      <vt:lpstr>Slide 8</vt:lpstr>
      <vt:lpstr>Slide 9</vt:lpstr>
      <vt:lpstr>Code Properties</vt:lpstr>
      <vt:lpstr>Slide 11</vt:lpstr>
      <vt:lpstr>Slide 12</vt:lpstr>
      <vt:lpstr>Slide 13</vt:lpstr>
      <vt:lpstr>Slide 14</vt:lpstr>
      <vt:lpstr>Slide 15</vt:lpstr>
      <vt:lpstr>Slide 16</vt:lpstr>
      <vt:lpstr>Slide 17</vt:lpstr>
      <vt:lpstr> CONCLUSION(LIMITIONS AND FUTURE WORK)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Nur Mohammad</dc:creator>
  <cp:lastModifiedBy>Windows User</cp:lastModifiedBy>
  <cp:revision>29</cp:revision>
  <dcterms:created xsi:type="dcterms:W3CDTF">2006-08-16T00:00:00Z</dcterms:created>
  <dcterms:modified xsi:type="dcterms:W3CDTF">2021-08-24T18:16:09Z</dcterms:modified>
</cp:coreProperties>
</file>