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7" r:id="rId12"/>
    <p:sldId id="271" r:id="rId13"/>
    <p:sldId id="272" r:id="rId14"/>
    <p:sldId id="270" r:id="rId15"/>
    <p:sldId id="273" r:id="rId16"/>
    <p:sldId id="269" r:id="rId17"/>
    <p:sldId id="268" r:id="rId18"/>
    <p:sldId id="274" r:id="rId19"/>
    <p:sldId id="277" r:id="rId20"/>
    <p:sldId id="278"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6" d="100"/>
          <a:sy n="66"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Reactive Power Compensation using Vehicle-</a:t>
            </a:r>
            <a:r>
              <a:rPr lang="en-US" dirty="0" err="1"/>
              <a:t>toGrid</a:t>
            </a:r>
            <a:r>
              <a:rPr lang="en-US" dirty="0"/>
              <a:t> enabled Bidirectional Off-Board EV Battery Charger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3134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STRATEGY OF THE EV CHARGER</a:t>
            </a:r>
            <a:endParaRPr lang="en-IN" dirty="0"/>
          </a:p>
        </p:txBody>
      </p:sp>
      <p:sp>
        <p:nvSpPr>
          <p:cNvPr id="3" name="Content Placeholder 2"/>
          <p:cNvSpPr>
            <a:spLocks noGrp="1"/>
          </p:cNvSpPr>
          <p:nvPr>
            <p:ph idx="1"/>
          </p:nvPr>
        </p:nvSpPr>
        <p:spPr/>
        <p:txBody>
          <a:bodyPr/>
          <a:lstStyle/>
          <a:p>
            <a:pPr algn="just"/>
            <a:r>
              <a:rPr lang="en-US" dirty="0"/>
              <a:t>The controller designed in this paper serves two main objectives first, to charge the EV battery by taking active power from the grid (G2V) and send back active power when requested from the grid </a:t>
            </a:r>
            <a:r>
              <a:rPr lang="en-US" dirty="0" err="1"/>
              <a:t>i</a:t>
            </a:r>
            <a:r>
              <a:rPr lang="en-US" dirty="0"/>
              <a:t>. e. V2G operation.</a:t>
            </a:r>
          </a:p>
          <a:p>
            <a:pPr algn="just"/>
            <a:r>
              <a:rPr lang="en-US" dirty="0"/>
              <a:t> Second, it supplies the reactive power to the grid when requested from the utility grid operator.</a:t>
            </a:r>
          </a:p>
          <a:p>
            <a:pPr algn="just"/>
            <a:r>
              <a:rPr lang="en-US" dirty="0"/>
              <a:t> The detail controller structure is presented in Fig. 3. </a:t>
            </a:r>
          </a:p>
          <a:p>
            <a:pPr algn="just"/>
            <a:r>
              <a:rPr lang="en-US" dirty="0"/>
              <a:t>The proposed control algorithm uses ANF to maintain synchronization between the grid and the charger. </a:t>
            </a:r>
          </a:p>
          <a:p>
            <a:pPr algn="just"/>
            <a:r>
              <a:rPr lang="en-US" dirty="0"/>
              <a:t>The ANF for grid synchronization is first proposed in [14]. </a:t>
            </a:r>
          </a:p>
          <a:p>
            <a:pPr algn="just"/>
            <a:r>
              <a:rPr lang="en-US" dirty="0"/>
              <a:t>The ANF works effectively irrespective of the system disturbances and eliminates conventional PLL from the system controller.</a:t>
            </a:r>
            <a:endParaRPr lang="en-IN" dirty="0"/>
          </a:p>
        </p:txBody>
      </p:sp>
    </p:spTree>
    <p:extLst>
      <p:ext uri="{BB962C8B-B14F-4D97-AF65-F5344CB8AC3E}">
        <p14:creationId xmlns:p14="http://schemas.microsoft.com/office/powerpoint/2010/main" val="34166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Bidirectional EV charger controller block diagram </a:t>
            </a:r>
          </a:p>
        </p:txBody>
      </p:sp>
      <p:pic>
        <p:nvPicPr>
          <p:cNvPr id="4" name="Content Placeholder 3"/>
          <p:cNvPicPr>
            <a:picLocks noGrp="1" noChangeAspect="1"/>
          </p:cNvPicPr>
          <p:nvPr>
            <p:ph idx="1"/>
          </p:nvPr>
        </p:nvPicPr>
        <p:blipFill>
          <a:blip r:embed="rId2"/>
          <a:stretch>
            <a:fillRect/>
          </a:stretch>
        </p:blipFill>
        <p:spPr>
          <a:xfrm>
            <a:off x="1233089" y="2200929"/>
            <a:ext cx="7485157" cy="3881437"/>
          </a:xfrm>
          <a:prstGeom prst="rect">
            <a:avLst/>
          </a:prstGeom>
        </p:spPr>
      </p:pic>
    </p:spTree>
    <p:extLst>
      <p:ext uri="{BB962C8B-B14F-4D97-AF65-F5344CB8AC3E}">
        <p14:creationId xmlns:p14="http://schemas.microsoft.com/office/powerpoint/2010/main" val="218264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CHBDC CONTROL OPREATION</a:t>
            </a:r>
            <a:endParaRPr lang="en-IN" dirty="0"/>
          </a:p>
        </p:txBody>
      </p:sp>
      <p:sp>
        <p:nvSpPr>
          <p:cNvPr id="3" name="Content Placeholder 2"/>
          <p:cNvSpPr>
            <a:spLocks noGrp="1"/>
          </p:cNvSpPr>
          <p:nvPr>
            <p:ph idx="1"/>
          </p:nvPr>
        </p:nvSpPr>
        <p:spPr>
          <a:xfrm>
            <a:off x="677334" y="2160589"/>
            <a:ext cx="9838266" cy="3880773"/>
          </a:xfrm>
        </p:spPr>
        <p:txBody>
          <a:bodyPr>
            <a:normAutofit fontScale="85000" lnSpcReduction="20000"/>
          </a:bodyPr>
          <a:lstStyle/>
          <a:p>
            <a:pPr algn="just"/>
            <a:r>
              <a:rPr lang="en-US" dirty="0"/>
              <a:t>The three-phase grid voltages and currents are transferred to the </a:t>
            </a:r>
            <a:r>
              <a:rPr lang="en-US" dirty="0" err="1"/>
              <a:t>dq</a:t>
            </a:r>
            <a:r>
              <a:rPr lang="en-US" dirty="0"/>
              <a:t>- frame from </a:t>
            </a:r>
            <a:r>
              <a:rPr lang="en-US" dirty="0" err="1"/>
              <a:t>abc</a:t>
            </a:r>
            <a:r>
              <a:rPr lang="en-US" dirty="0"/>
              <a:t>-frame by using park transformation .</a:t>
            </a:r>
          </a:p>
          <a:p>
            <a:pPr algn="just"/>
            <a:r>
              <a:rPr lang="en-US" dirty="0"/>
              <a:t>Similarly, the corresponding </a:t>
            </a:r>
            <a:r>
              <a:rPr lang="en-US" dirty="0" err="1"/>
              <a:t>dq</a:t>
            </a:r>
            <a:r>
              <a:rPr lang="en-US" dirty="0"/>
              <a:t>-frame transformation of a three-phase source current can be estimated by using the transformation matrix.</a:t>
            </a:r>
          </a:p>
          <a:p>
            <a:pPr algn="just"/>
            <a:r>
              <a:rPr lang="en-US" dirty="0"/>
              <a:t>The reference active power (P ∗ ) and reactive power Q∗ ) are compared with the measured active and reactive power and the error signal is passed through a PI controller to estimate reference active current (/! ∗ ) and reactive current (/" ∗ ) as shown in Fig. 3. </a:t>
            </a:r>
          </a:p>
          <a:p>
            <a:pPr algn="just"/>
            <a:r>
              <a:rPr lang="en-US" dirty="0"/>
              <a:t>The P∗ is the active power command for battery charging or battery power delivery. </a:t>
            </a:r>
          </a:p>
          <a:p>
            <a:pPr algn="just"/>
            <a:r>
              <a:rPr lang="en-US" dirty="0"/>
              <a:t>Positive P ∗ refers to charging power that the charger has to draw from the grid and the negative sign represents the active power delivered to the grid from the battery. </a:t>
            </a:r>
          </a:p>
          <a:p>
            <a:pPr algn="just"/>
            <a:r>
              <a:rPr lang="en-US" dirty="0"/>
              <a:t>The Q∗ refers to the amount of reactive power requested by the grid from the charger. Positive Q∗ refers to the inductive reactive power requested by the grid from the charger, hence the charger is drawing reactive power from the grid. </a:t>
            </a:r>
          </a:p>
          <a:p>
            <a:pPr algn="just"/>
            <a:r>
              <a:rPr lang="en-US" dirty="0"/>
              <a:t>Negative Q∗ refers to capacitive reactive power requested by the grid from the charger, hence the charger supplies reactive power to the grid.</a:t>
            </a:r>
            <a:endParaRPr lang="en-IN" dirty="0"/>
          </a:p>
        </p:txBody>
      </p:sp>
    </p:spTree>
    <p:extLst>
      <p:ext uri="{BB962C8B-B14F-4D97-AF65-F5344CB8AC3E}">
        <p14:creationId xmlns:p14="http://schemas.microsoft.com/office/powerpoint/2010/main" val="405281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10235"/>
            <a:ext cx="8596668" cy="4831127"/>
          </a:xfrm>
        </p:spPr>
        <p:txBody>
          <a:bodyPr>
            <a:normAutofit lnSpcReduction="10000"/>
          </a:bodyPr>
          <a:lstStyle/>
          <a:p>
            <a:r>
              <a:rPr lang="en-US" dirty="0"/>
              <a:t>The DC link voltage is added to the active current component for generating the total active current component. After that, the reference active and reactive currents are compared with the measured grid current transferred to the </a:t>
            </a:r>
            <a:r>
              <a:rPr lang="en-US" dirty="0" err="1"/>
              <a:t>dq</a:t>
            </a:r>
            <a:r>
              <a:rPr lang="en-US" dirty="0"/>
              <a:t>-frame .</a:t>
            </a:r>
          </a:p>
          <a:p>
            <a:pPr algn="just"/>
            <a:r>
              <a:rPr lang="en-US" dirty="0"/>
              <a:t>The inner PI control loop output first summed with the corresponding measured grid voltage in the </a:t>
            </a:r>
            <a:r>
              <a:rPr lang="en-US" dirty="0" err="1"/>
              <a:t>dq</a:t>
            </a:r>
            <a:r>
              <a:rPr lang="en-US" dirty="0"/>
              <a:t>-frame then summed with decoupling terms to generate the reference voltage of CHBDC. The detail calculations are summarized as below:</a:t>
            </a:r>
          </a:p>
          <a:p>
            <a:pPr algn="just"/>
            <a:endParaRPr lang="en-US" dirty="0"/>
          </a:p>
          <a:p>
            <a:pPr algn="just"/>
            <a:endParaRPr lang="en-US" dirty="0"/>
          </a:p>
          <a:p>
            <a:pPr algn="just"/>
            <a:r>
              <a:rPr lang="en-US" dirty="0"/>
              <a:t>The inverse park transformation of the charger reference voltage in the </a:t>
            </a:r>
            <a:r>
              <a:rPr lang="en-US" dirty="0" err="1"/>
              <a:t>dq</a:t>
            </a:r>
            <a:r>
              <a:rPr lang="en-US" dirty="0"/>
              <a:t>-frame gives the charger reference voltage in the </a:t>
            </a:r>
            <a:r>
              <a:rPr lang="en-US" dirty="0" err="1"/>
              <a:t>abc</a:t>
            </a:r>
            <a:r>
              <a:rPr lang="en-US" dirty="0"/>
              <a:t>-frame.</a:t>
            </a:r>
          </a:p>
          <a:p>
            <a:pPr algn="just"/>
            <a:r>
              <a:rPr lang="en-US" dirty="0"/>
              <a:t>The charger reference voltage and the actual charger voltage are fed to the space vector modulation to generate the triggering pulses for CHBDC as shown in Fig. 3.</a:t>
            </a:r>
          </a:p>
          <a:p>
            <a:pPr algn="just"/>
            <a:endParaRPr lang="en-IN" dirty="0"/>
          </a:p>
        </p:txBody>
      </p:sp>
      <p:pic>
        <p:nvPicPr>
          <p:cNvPr id="4" name="Picture 3"/>
          <p:cNvPicPr>
            <a:picLocks noChangeAspect="1"/>
          </p:cNvPicPr>
          <p:nvPr/>
        </p:nvPicPr>
        <p:blipFill>
          <a:blip r:embed="rId2"/>
          <a:stretch>
            <a:fillRect/>
          </a:stretch>
        </p:blipFill>
        <p:spPr>
          <a:xfrm>
            <a:off x="3413592" y="3206485"/>
            <a:ext cx="2543455" cy="838626"/>
          </a:xfrm>
          <a:prstGeom prst="rect">
            <a:avLst/>
          </a:prstGeom>
        </p:spPr>
      </p:pic>
    </p:spTree>
    <p:extLst>
      <p:ext uri="{BB962C8B-B14F-4D97-AF65-F5344CB8AC3E}">
        <p14:creationId xmlns:p14="http://schemas.microsoft.com/office/powerpoint/2010/main" val="221580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MODES</a:t>
            </a:r>
            <a:endParaRPr lang="en-IN" dirty="0"/>
          </a:p>
        </p:txBody>
      </p:sp>
      <p:sp>
        <p:nvSpPr>
          <p:cNvPr id="3" name="Content Placeholder 2"/>
          <p:cNvSpPr>
            <a:spLocks noGrp="1"/>
          </p:cNvSpPr>
          <p:nvPr>
            <p:ph idx="1"/>
          </p:nvPr>
        </p:nvSpPr>
        <p:spPr/>
        <p:txBody>
          <a:bodyPr/>
          <a:lstStyle/>
          <a:p>
            <a:pPr algn="just"/>
            <a:r>
              <a:rPr lang="en-US" dirty="0"/>
              <a:t>In this paper, four operating modes of the charger are discussed and validated named as G2V, V2G, G2V with V4G, and V2G with V4G. Furthermore, the charger controller enables both inductive and capacitive reactive power support to the grid in V4G operating mode.</a:t>
            </a:r>
            <a:endParaRPr lang="en-IN" dirty="0"/>
          </a:p>
        </p:txBody>
      </p:sp>
    </p:spTree>
    <p:extLst>
      <p:ext uri="{BB962C8B-B14F-4D97-AF65-F5344CB8AC3E}">
        <p14:creationId xmlns:p14="http://schemas.microsoft.com/office/powerpoint/2010/main" val="94398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E8FE-E3AC-5831-D300-445E9B37ECF7}"/>
              </a:ext>
            </a:extLst>
          </p:cNvPr>
          <p:cNvSpPr>
            <a:spLocks noGrp="1"/>
          </p:cNvSpPr>
          <p:nvPr>
            <p:ph type="title"/>
          </p:nvPr>
        </p:nvSpPr>
        <p:spPr/>
        <p:txBody>
          <a:bodyPr/>
          <a:lstStyle/>
          <a:p>
            <a:r>
              <a:rPr lang="en-US" dirty="0"/>
              <a:t>SIMULATION RESULTS</a:t>
            </a:r>
          </a:p>
        </p:txBody>
      </p:sp>
      <p:sp>
        <p:nvSpPr>
          <p:cNvPr id="3" name="Content Placeholder 2">
            <a:extLst>
              <a:ext uri="{FF2B5EF4-FFF2-40B4-BE49-F238E27FC236}">
                <a16:creationId xmlns:a16="http://schemas.microsoft.com/office/drawing/2014/main" id="{3D735B7C-826D-9590-5D12-E7E6F83CED0D}"/>
              </a:ext>
            </a:extLst>
          </p:cNvPr>
          <p:cNvSpPr>
            <a:spLocks noGrp="1"/>
          </p:cNvSpPr>
          <p:nvPr>
            <p:ph idx="1"/>
          </p:nvPr>
        </p:nvSpPr>
        <p:spPr/>
        <p:txBody>
          <a:bodyPr/>
          <a:lstStyle/>
          <a:p>
            <a:pPr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MATLAB/Simulink model is created to validate the proposed EV battery charger controller performance during the charger's discussed operating modes. The charger first operates in G2V mode, charging the battery with the agreement that it will supply reactive power whenever it is requested from the utility grid. If the grid requests reactive power, the controller can operate with a different charging power.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473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AFD3228-0DC3-4079-FAA6-AD8372892DCD}"/>
              </a:ext>
            </a:extLst>
          </p:cNvPr>
          <p:cNvPicPr>
            <a:picLocks noGrp="1" noChangeAspect="1"/>
          </p:cNvPicPr>
          <p:nvPr>
            <p:ph idx="1"/>
          </p:nvPr>
        </p:nvPicPr>
        <p:blipFill>
          <a:blip r:embed="rId2"/>
          <a:stretch>
            <a:fillRect/>
          </a:stretch>
        </p:blipFill>
        <p:spPr>
          <a:xfrm>
            <a:off x="3643086" y="651103"/>
            <a:ext cx="4034971" cy="4385354"/>
          </a:xfrm>
        </p:spPr>
      </p:pic>
      <p:sp>
        <p:nvSpPr>
          <p:cNvPr id="12" name="TextBox 11">
            <a:extLst>
              <a:ext uri="{FF2B5EF4-FFF2-40B4-BE49-F238E27FC236}">
                <a16:creationId xmlns:a16="http://schemas.microsoft.com/office/drawing/2014/main" id="{12D190F3-C519-E7FE-2745-3CF302501FFE}"/>
              </a:ext>
            </a:extLst>
          </p:cNvPr>
          <p:cNvSpPr txBox="1"/>
          <p:nvPr/>
        </p:nvSpPr>
        <p:spPr>
          <a:xfrm>
            <a:off x="1959429" y="5646057"/>
            <a:ext cx="7474857" cy="390684"/>
          </a:xfrm>
          <a:prstGeom prst="rect">
            <a:avLst/>
          </a:prstGeom>
          <a:noFill/>
        </p:spPr>
        <p:txBody>
          <a:bodyPr wrap="square" rtlCol="0">
            <a:spAutoFit/>
          </a:bodyPr>
          <a:lstStyle/>
          <a:p>
            <a:pPr algn="ctr">
              <a:lnSpc>
                <a:spcPct val="115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Fig. 5. EV charger performance in G2V operating mode.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431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7678AA-4F76-F02F-DB17-E4BF19D5E532}"/>
              </a:ext>
            </a:extLst>
          </p:cNvPr>
          <p:cNvPicPr>
            <a:picLocks noGrp="1" noChangeAspect="1"/>
          </p:cNvPicPr>
          <p:nvPr>
            <p:ph idx="1"/>
          </p:nvPr>
        </p:nvPicPr>
        <p:blipFill>
          <a:blip r:embed="rId2"/>
          <a:stretch>
            <a:fillRect/>
          </a:stretch>
        </p:blipFill>
        <p:spPr>
          <a:xfrm>
            <a:off x="4866045" y="926874"/>
            <a:ext cx="2202412" cy="4530498"/>
          </a:xfrm>
        </p:spPr>
      </p:pic>
      <p:sp>
        <p:nvSpPr>
          <p:cNvPr id="6" name="TextBox 5">
            <a:extLst>
              <a:ext uri="{FF2B5EF4-FFF2-40B4-BE49-F238E27FC236}">
                <a16:creationId xmlns:a16="http://schemas.microsoft.com/office/drawing/2014/main" id="{A7DB9D6E-F1D3-E11E-43D5-392AF6A3C226}"/>
              </a:ext>
            </a:extLst>
          </p:cNvPr>
          <p:cNvSpPr txBox="1"/>
          <p:nvPr/>
        </p:nvSpPr>
        <p:spPr>
          <a:xfrm>
            <a:off x="3222171" y="5892800"/>
            <a:ext cx="5588000" cy="709233"/>
          </a:xfrm>
          <a:prstGeom prst="rect">
            <a:avLst/>
          </a:prstGeom>
          <a:noFill/>
        </p:spPr>
        <p:txBody>
          <a:bodyPr wrap="square" rtlCol="0">
            <a:spAutoFit/>
          </a:bodyPr>
          <a:lstStyle/>
          <a:p>
            <a:pPr algn="ctr">
              <a:lnSpc>
                <a:spcPct val="115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Fig. 6. Transition from G2V operating mode to G2V with V4G (inductive reactive power).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623885D-E24C-64C5-FE5F-0F3A662470A9}"/>
              </a:ext>
            </a:extLst>
          </p:cNvPr>
          <p:cNvPicPr>
            <a:picLocks noChangeAspect="1"/>
          </p:cNvPicPr>
          <p:nvPr/>
        </p:nvPicPr>
        <p:blipFill>
          <a:blip r:embed="rId3"/>
          <a:stretch>
            <a:fillRect/>
          </a:stretch>
        </p:blipFill>
        <p:spPr>
          <a:xfrm>
            <a:off x="5110025" y="837838"/>
            <a:ext cx="1971950" cy="5182323"/>
          </a:xfrm>
          <a:prstGeom prst="rect">
            <a:avLst/>
          </a:prstGeom>
        </p:spPr>
      </p:pic>
    </p:spTree>
    <p:extLst>
      <p:ext uri="{BB962C8B-B14F-4D97-AF65-F5344CB8AC3E}">
        <p14:creationId xmlns:p14="http://schemas.microsoft.com/office/powerpoint/2010/main" val="3889537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453B2B-5AC9-9AEB-D4BF-E90933021D45}"/>
              </a:ext>
            </a:extLst>
          </p:cNvPr>
          <p:cNvPicPr>
            <a:picLocks noGrp="1" noChangeAspect="1"/>
          </p:cNvPicPr>
          <p:nvPr>
            <p:ph idx="1"/>
          </p:nvPr>
        </p:nvPicPr>
        <p:blipFill>
          <a:blip r:embed="rId2"/>
          <a:stretch>
            <a:fillRect/>
          </a:stretch>
        </p:blipFill>
        <p:spPr>
          <a:xfrm>
            <a:off x="4493928" y="622073"/>
            <a:ext cx="3204143" cy="3881437"/>
          </a:xfrm>
        </p:spPr>
      </p:pic>
      <p:sp>
        <p:nvSpPr>
          <p:cNvPr id="6" name="TextBox 5">
            <a:extLst>
              <a:ext uri="{FF2B5EF4-FFF2-40B4-BE49-F238E27FC236}">
                <a16:creationId xmlns:a16="http://schemas.microsoft.com/office/drawing/2014/main" id="{1BF3FF4B-9A1A-7CE6-4C66-54CBCFC023B2}"/>
              </a:ext>
            </a:extLst>
          </p:cNvPr>
          <p:cNvSpPr txBox="1"/>
          <p:nvPr/>
        </p:nvSpPr>
        <p:spPr>
          <a:xfrm>
            <a:off x="2714171" y="4789714"/>
            <a:ext cx="7097486"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 7. Transition from G2V with V4G (inductive reactive power) operating mode to G2V with V4G (capacitive reactive power).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280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845AD7-075F-3278-6F7D-CDCC589AF312}"/>
              </a:ext>
            </a:extLst>
          </p:cNvPr>
          <p:cNvPicPr>
            <a:picLocks noGrp="1" noChangeAspect="1"/>
          </p:cNvPicPr>
          <p:nvPr>
            <p:ph idx="1"/>
          </p:nvPr>
        </p:nvPicPr>
        <p:blipFill>
          <a:blip r:embed="rId2"/>
          <a:stretch>
            <a:fillRect/>
          </a:stretch>
        </p:blipFill>
        <p:spPr>
          <a:xfrm>
            <a:off x="4909990" y="868816"/>
            <a:ext cx="2202010" cy="4530498"/>
          </a:xfrm>
        </p:spPr>
      </p:pic>
      <p:sp>
        <p:nvSpPr>
          <p:cNvPr id="6" name="TextBox 5">
            <a:extLst>
              <a:ext uri="{FF2B5EF4-FFF2-40B4-BE49-F238E27FC236}">
                <a16:creationId xmlns:a16="http://schemas.microsoft.com/office/drawing/2014/main" id="{74A06B7A-FE6D-3E21-0863-A8F181344A8D}"/>
              </a:ext>
            </a:extLst>
          </p:cNvPr>
          <p:cNvSpPr txBox="1"/>
          <p:nvPr/>
        </p:nvSpPr>
        <p:spPr>
          <a:xfrm>
            <a:off x="2191657" y="5660571"/>
            <a:ext cx="7779657"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 8.EV charger performance in V2G operating mode.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845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algn="just"/>
            <a:r>
              <a:rPr lang="en-US" dirty="0"/>
              <a:t>This paper investigates the application of a </a:t>
            </a:r>
            <a:r>
              <a:rPr lang="en-US" dirty="0" err="1"/>
              <a:t>gridconnected</a:t>
            </a:r>
            <a:r>
              <a:rPr lang="en-US" dirty="0"/>
              <a:t> off-board Electric vehicle (EV) battery charger on the reactive power compensation and simultaneously use as a battery charger (grid-to-vehicle (G2V)) and power generator (vehicle-to-grid (V2G)). </a:t>
            </a:r>
          </a:p>
          <a:p>
            <a:r>
              <a:rPr lang="en-US" dirty="0"/>
              <a:t>The topology of the charger consists of a grid facing front-end AC-DC cascaded H-bridge bidirectional converter, which controls the power flow between the grid and EV battery using a back-end DC-DC bidirectional converter. </a:t>
            </a:r>
          </a:p>
          <a:p>
            <a:r>
              <a:rPr lang="en-US" dirty="0"/>
              <a:t>The proposed control algorithm follows the active power command for G2V and V2G operation along with reactive power command from the utility grid when requested, by controlling EV current and battery current.</a:t>
            </a:r>
          </a:p>
          <a:p>
            <a:endParaRPr lang="en-IN" dirty="0"/>
          </a:p>
        </p:txBody>
      </p:sp>
    </p:spTree>
    <p:extLst>
      <p:ext uri="{BB962C8B-B14F-4D97-AF65-F5344CB8AC3E}">
        <p14:creationId xmlns:p14="http://schemas.microsoft.com/office/powerpoint/2010/main" val="2434948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DE28-E898-10FB-D29E-06CFF1B7A9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4E4816-5043-852C-E138-2692837526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104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7A6C-331B-C889-3E2A-34ECE14BA8B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9240C59-8A0A-D357-63C1-D707778FD8D0}"/>
              </a:ext>
            </a:extLst>
          </p:cNvPr>
          <p:cNvSpPr>
            <a:spLocks noGrp="1"/>
          </p:cNvSpPr>
          <p:nvPr>
            <p:ph idx="1"/>
          </p:nvPr>
        </p:nvSpPr>
        <p:spPr/>
        <p:txBody>
          <a:bodyPr>
            <a:normAutofit lnSpcReduction="10000"/>
          </a:bodyPr>
          <a:lstStyle/>
          <a:p>
            <a:pPr algn="just"/>
            <a:r>
              <a:rPr lang="en-US" dirty="0"/>
              <a:t>In this paper, an efficient control strategy is proposed by considering G2V and V2G mode along with reactive power compensation incorporating EVs as an active element that can store, consume, and provide energy. The charger configuration provides galvanic isolation at the user end for safety measures. The developed control algorithm operates satisfactorily in different operating states and the modes of operation are well executed following the power command. The charger has a good steady-state as well as dynamic performance. The off-board charger responds to the power command transition in less than two grid cycles time. The EV battery is not affected during reactive power operation, hence improves battery life. The simulation results validate the proposed controller performance successfully during different power command scenarios. The obtained results show the presented charger is a promising candidate for reactive power support services to be utilized by the utility grid. </a:t>
            </a:r>
          </a:p>
        </p:txBody>
      </p:sp>
    </p:spTree>
    <p:extLst>
      <p:ext uri="{BB962C8B-B14F-4D97-AF65-F5344CB8AC3E}">
        <p14:creationId xmlns:p14="http://schemas.microsoft.com/office/powerpoint/2010/main" val="2495900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D383-546E-CAB3-DC20-E298A3C239F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E6DE254-1CA8-8CB9-63EB-C56572C8A9FF}"/>
              </a:ext>
            </a:extLst>
          </p:cNvPr>
          <p:cNvSpPr>
            <a:spLocks noGrp="1"/>
          </p:cNvSpPr>
          <p:nvPr>
            <p:ph idx="1"/>
          </p:nvPr>
        </p:nvSpPr>
        <p:spPr/>
        <p:txBody>
          <a:bodyPr>
            <a:normAutofit fontScale="85000" lnSpcReduction="20000"/>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S. S. Williamson, A. K. Rathore and 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Musavi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"Industrial Electronics for Electric Transportation: Current State-of-the-Art and Future Challenges," in IEEE Transactions on Industrial Electronics, vol. 62, no. 5, pp. 3021-3032, May 2015.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Kuperman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 Levy, J. Goren,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Zafransky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Savernin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“Battery charger for electric vehicle traction battery switch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station,”IEEE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 Ind. Electron., vol. 60, no. 12, pp. 5391–5399, 2013.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M. Restrepo, J. Morris,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Kazerani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C.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Cañizares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"Modeling and Testing of a Bidirectional Smart Charger for Distribution System EV Integration," IEEE Transactions on Smart Grid, vol. 9, no. 1, pp. 152-162, Jan. 2018.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Khaligh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Dusmez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"Comprehensive Topological Analysis of Conductive and Inductive Charging Solutions for Plug-In Electric Vehicles," IEEE Transactions on Vehicular Technology, vol. 61, no. 8, pp. 3475-3489, Oct. 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S. 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Letendre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W. Kempton, “The V2G concept: a new model for power?” Public Utilities Fortnightly, pp. 16–26, Feb. 2002.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918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677333" y="1707777"/>
            <a:ext cx="9569325" cy="4333586"/>
          </a:xfrm>
        </p:spPr>
        <p:txBody>
          <a:bodyPr>
            <a:normAutofit fontScale="92500" lnSpcReduction="10000"/>
          </a:bodyPr>
          <a:lstStyle/>
          <a:p>
            <a:pPr algn="just"/>
            <a:r>
              <a:rPr lang="en-US" dirty="0"/>
              <a:t>In recent days, electric vehicles (EVs) have got great attention in developed countries because of reduced gasoline usage and greenhouse gas emissions [1].</a:t>
            </a:r>
          </a:p>
          <a:p>
            <a:pPr algn="just"/>
            <a:r>
              <a:rPr lang="en-US" dirty="0"/>
              <a:t> One of the key factors for the growing penetration of EVs is the increasing installation of Off-board fast-charging stations. </a:t>
            </a:r>
          </a:p>
          <a:p>
            <a:pPr algn="just"/>
            <a:r>
              <a:rPr lang="en-US" dirty="0"/>
              <a:t>The off-board charger power electronic circuitry can be unidirectional or bidirectional operated [2], [3]. </a:t>
            </a:r>
          </a:p>
          <a:p>
            <a:pPr algn="just"/>
            <a:r>
              <a:rPr lang="en-US" dirty="0"/>
              <a:t>The bidirectional operation stands for transfer of active power in two ways </a:t>
            </a:r>
            <a:r>
              <a:rPr lang="en-US" dirty="0" err="1"/>
              <a:t>i</a:t>
            </a:r>
            <a:r>
              <a:rPr lang="en-US" dirty="0"/>
              <a:t>. e. grid to vehicle (G2V) and vehicle to grid (V2G). The V2G operation is fascinating in the smart grid because of the stored energy of EV batteries [3], [4].</a:t>
            </a:r>
          </a:p>
          <a:p>
            <a:pPr algn="just"/>
            <a:r>
              <a:rPr lang="en-US" dirty="0"/>
              <a:t>In a conventional power system, the reactive current is supplied by the energy source. </a:t>
            </a:r>
          </a:p>
          <a:p>
            <a:pPr algn="just"/>
            <a:r>
              <a:rPr lang="en-US" dirty="0"/>
              <a:t>This causes additional losses in the reactance of the long transmission and distribution network, hence reduces the system efficiency. </a:t>
            </a:r>
          </a:p>
          <a:p>
            <a:pPr algn="just"/>
            <a:r>
              <a:rPr lang="en-US" dirty="0"/>
              <a:t>Further voltage drop at line reactance reduces the voltage quality of the system. Therefore, it is preferred to generate reactive load demand locally. </a:t>
            </a:r>
            <a:endParaRPr lang="en-IN" dirty="0"/>
          </a:p>
          <a:p>
            <a:pPr algn="just"/>
            <a:endParaRPr lang="en-IN" dirty="0"/>
          </a:p>
        </p:txBody>
      </p:sp>
    </p:spTree>
    <p:extLst>
      <p:ext uri="{BB962C8B-B14F-4D97-AF65-F5344CB8AC3E}">
        <p14:creationId xmlns:p14="http://schemas.microsoft.com/office/powerpoint/2010/main" val="201800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a:xfrm>
            <a:off x="677334" y="1425389"/>
            <a:ext cx="9582772" cy="4615974"/>
          </a:xfrm>
        </p:spPr>
        <p:txBody>
          <a:bodyPr>
            <a:normAutofit fontScale="92500" lnSpcReduction="10000"/>
          </a:bodyPr>
          <a:lstStyle/>
          <a:p>
            <a:pPr algn="just"/>
            <a:r>
              <a:rPr lang="en-US" dirty="0"/>
              <a:t>In [7] the proposed EV charger is designed to provide reactive power compensation to the grid. </a:t>
            </a:r>
          </a:p>
          <a:p>
            <a:pPr algn="just"/>
            <a:r>
              <a:rPr lang="en-US" dirty="0"/>
              <a:t>However, to achieve uninterruptible reactive power compensation, the DC link voltage is regulated by EV batteries that affect its life.</a:t>
            </a:r>
          </a:p>
          <a:p>
            <a:pPr algn="just"/>
            <a:r>
              <a:rPr lang="en-US" dirty="0"/>
              <a:t> Moreover, it goes under more charging and discharging cycles that reduce battery life. Further simultaneous operation of the charger in G2V and V2G with reactive power compensation is not discussed. </a:t>
            </a:r>
          </a:p>
          <a:p>
            <a:pPr algn="just"/>
            <a:r>
              <a:rPr lang="en-US" dirty="0"/>
              <a:t>Similarly, the charger is used to serve the grid with reactive power support. However, using EV batteries to regulate DC link voltage reduces its performance and life. The reactive power compensation operation of EV charger simultaneously with G2V operation is presented in [10], [11]. </a:t>
            </a:r>
          </a:p>
          <a:p>
            <a:pPr algn="just"/>
            <a:r>
              <a:rPr lang="en-US" dirty="0"/>
              <a:t>Whereas, the charger control strategy proposed regulates the DC link by using the EV batteries and reactive power operation with V2G is not discussed. </a:t>
            </a:r>
          </a:p>
          <a:p>
            <a:pPr algn="just"/>
            <a:r>
              <a:rPr lang="en-US" dirty="0"/>
              <a:t>A multifunctional EV battery charger is proposed in [12] with both reactive power compensation functions. Still, it does not explore the simultaneous operation of the charger in more than one operating mode at a single time. </a:t>
            </a:r>
            <a:endParaRPr lang="en-IN" dirty="0"/>
          </a:p>
        </p:txBody>
      </p:sp>
    </p:spTree>
    <p:extLst>
      <p:ext uri="{BB962C8B-B14F-4D97-AF65-F5344CB8AC3E}">
        <p14:creationId xmlns:p14="http://schemas.microsoft.com/office/powerpoint/2010/main" val="56697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a:xfrm>
            <a:off x="677334" y="1492625"/>
            <a:ext cx="9555878" cy="4548738"/>
          </a:xfrm>
        </p:spPr>
        <p:txBody>
          <a:bodyPr>
            <a:normAutofit lnSpcReduction="10000"/>
          </a:bodyPr>
          <a:lstStyle/>
          <a:p>
            <a:pPr algn="just"/>
            <a:r>
              <a:rPr lang="en-US" dirty="0"/>
              <a:t>In this paper, an efficient control strategy is developed for a bidirectional off-board EV battery charger, for achieving reactive power compensation when requested from the grid.</a:t>
            </a:r>
          </a:p>
          <a:p>
            <a:pPr algn="just"/>
            <a:r>
              <a:rPr lang="en-US" dirty="0"/>
              <a:t> The proposed charger controller also enables the reactive power compensation simultaneously with the G2V or V2G operating mode of the charger. In this paper, the reactive power compensation mode of the charger is named as vehicle for grid (V4G) operating mode. </a:t>
            </a:r>
          </a:p>
          <a:p>
            <a:pPr algn="just"/>
            <a:r>
              <a:rPr lang="en-US" dirty="0"/>
              <a:t>Further, the proposed charger topology provides galvanic isolation to make the EV charger highly reliable in practical applications.</a:t>
            </a:r>
          </a:p>
          <a:p>
            <a:pPr algn="just"/>
            <a:r>
              <a:rPr lang="en-US" dirty="0"/>
              <a:t> The EV charger controller ensures the unity power factor (UPF) during charging. </a:t>
            </a:r>
          </a:p>
          <a:p>
            <a:pPr algn="just"/>
            <a:r>
              <a:rPr lang="en-US" dirty="0"/>
              <a:t>The proposed charger control algorithm uses an adaptive notch filter (ANF) for grid synchronization by eliminating PLL from the controller. </a:t>
            </a:r>
          </a:p>
          <a:p>
            <a:pPr algn="just"/>
            <a:r>
              <a:rPr lang="en-US" dirty="0"/>
              <a:t>Hence the controller has improved dynamics and reduced complexity in implementation </a:t>
            </a:r>
            <a:endParaRPr lang="en-IN" dirty="0"/>
          </a:p>
        </p:txBody>
      </p:sp>
    </p:spTree>
    <p:extLst>
      <p:ext uri="{BB962C8B-B14F-4D97-AF65-F5344CB8AC3E}">
        <p14:creationId xmlns:p14="http://schemas.microsoft.com/office/powerpoint/2010/main" val="54591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CONFIGURATION</a:t>
            </a:r>
            <a:endParaRPr lang="en-IN" dirty="0"/>
          </a:p>
        </p:txBody>
      </p:sp>
      <p:sp>
        <p:nvSpPr>
          <p:cNvPr id="3" name="Content Placeholder 2"/>
          <p:cNvSpPr>
            <a:spLocks noGrp="1"/>
          </p:cNvSpPr>
          <p:nvPr>
            <p:ph idx="1"/>
          </p:nvPr>
        </p:nvSpPr>
        <p:spPr>
          <a:xfrm>
            <a:off x="677334" y="1465729"/>
            <a:ext cx="9717242" cy="4575634"/>
          </a:xfrm>
        </p:spPr>
        <p:txBody>
          <a:bodyPr>
            <a:normAutofit/>
          </a:bodyPr>
          <a:lstStyle/>
          <a:p>
            <a:pPr algn="just"/>
            <a:r>
              <a:rPr lang="en-US" dirty="0"/>
              <a:t>The off-board EV battery charging model configuration is depicted in Fig. 1. The developed EV charger is used to validate the reactive power compensation capability of the charger along with the G2V or V2G operating mode of the charger. </a:t>
            </a:r>
          </a:p>
          <a:p>
            <a:pPr algn="just"/>
            <a:r>
              <a:rPr lang="en-US" dirty="0"/>
              <a:t>The grid facing front-end AC-DC cascaded </a:t>
            </a:r>
            <a:r>
              <a:rPr lang="en-US" dirty="0" err="1"/>
              <a:t>Hbridge</a:t>
            </a:r>
            <a:r>
              <a:rPr lang="en-US" dirty="0"/>
              <a:t> bidirectional converter (CHBDC) is a single excited voltage source converter. </a:t>
            </a:r>
          </a:p>
          <a:p>
            <a:pPr algn="just"/>
            <a:r>
              <a:rPr lang="en-US" dirty="0"/>
              <a:t>The back-end DC-DC converter (BBDC) is used to charge/ discharge the EV batteries. The detailed circuit configuration of the BBDC is shown in Fig. 1.</a:t>
            </a:r>
          </a:p>
          <a:p>
            <a:pPr algn="just"/>
            <a:r>
              <a:rPr lang="en-US" dirty="0"/>
              <a:t> The presented configuration can operate in two modes (Buck and boost) by controlling the two switches (S1, S2). </a:t>
            </a:r>
          </a:p>
          <a:p>
            <a:pPr algn="just"/>
            <a:r>
              <a:rPr lang="en-US" dirty="0"/>
              <a:t>The control of switch S1 operates the BBDC as a buck converter and boost mode can be achieved by controlling S2.</a:t>
            </a:r>
          </a:p>
          <a:p>
            <a:pPr algn="just"/>
            <a:r>
              <a:rPr lang="en-US" dirty="0"/>
              <a:t> Hence, the charging and discharging of the EV batteries can be achieved by operating the BBDC in buck and boost mode. </a:t>
            </a:r>
            <a:endParaRPr lang="en-IN" dirty="0"/>
          </a:p>
        </p:txBody>
      </p:sp>
    </p:spTree>
    <p:extLst>
      <p:ext uri="{BB962C8B-B14F-4D97-AF65-F5344CB8AC3E}">
        <p14:creationId xmlns:p14="http://schemas.microsoft.com/office/powerpoint/2010/main" val="77593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BLOCK DIAGRAM</a:t>
            </a:r>
            <a:endParaRPr lang="en-IN" dirty="0"/>
          </a:p>
        </p:txBody>
      </p:sp>
      <p:pic>
        <p:nvPicPr>
          <p:cNvPr id="4" name="Content Placeholder 3"/>
          <p:cNvPicPr>
            <a:picLocks noGrp="1" noChangeAspect="1"/>
          </p:cNvPicPr>
          <p:nvPr>
            <p:ph idx="1"/>
          </p:nvPr>
        </p:nvPicPr>
        <p:blipFill>
          <a:blip r:embed="rId2"/>
          <a:stretch>
            <a:fillRect/>
          </a:stretch>
        </p:blipFill>
        <p:spPr>
          <a:xfrm>
            <a:off x="1285641" y="1930400"/>
            <a:ext cx="6600825" cy="2352675"/>
          </a:xfrm>
          <a:prstGeom prst="rect">
            <a:avLst/>
          </a:prstGeom>
        </p:spPr>
      </p:pic>
    </p:spTree>
    <p:extLst>
      <p:ext uri="{BB962C8B-B14F-4D97-AF65-F5344CB8AC3E}">
        <p14:creationId xmlns:p14="http://schemas.microsoft.com/office/powerpoint/2010/main" val="284628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Cascaded </a:t>
            </a:r>
            <a:r>
              <a:rPr lang="en-US" dirty="0" err="1"/>
              <a:t>Hbridge</a:t>
            </a:r>
            <a:r>
              <a:rPr lang="en-US" dirty="0"/>
              <a:t> bidirectional converter (CHBDC)</a:t>
            </a:r>
            <a:endParaRPr lang="en-IN" dirty="0"/>
          </a:p>
        </p:txBody>
      </p:sp>
      <p:sp>
        <p:nvSpPr>
          <p:cNvPr id="3" name="Content Placeholder 2"/>
          <p:cNvSpPr>
            <a:spLocks noGrp="1"/>
          </p:cNvSpPr>
          <p:nvPr>
            <p:ph idx="1"/>
          </p:nvPr>
        </p:nvSpPr>
        <p:spPr>
          <a:xfrm>
            <a:off x="677333" y="2160589"/>
            <a:ext cx="9623113" cy="4011611"/>
          </a:xfrm>
        </p:spPr>
        <p:txBody>
          <a:bodyPr>
            <a:normAutofit fontScale="85000" lnSpcReduction="10000"/>
          </a:bodyPr>
          <a:lstStyle/>
          <a:p>
            <a:pPr algn="just"/>
            <a:r>
              <a:rPr lang="en-US" dirty="0"/>
              <a:t>The detailed circuit configuration of the grid facing converter is shown in Fig. 2. The presented configuration of the converter contains three H-bridge modules per phase.</a:t>
            </a:r>
          </a:p>
          <a:p>
            <a:pPr algn="just"/>
            <a:r>
              <a:rPr lang="en-US" dirty="0"/>
              <a:t> Each H-bridge output is connected to the primary side of a single-phase </a:t>
            </a:r>
            <a:r>
              <a:rPr lang="en-US" dirty="0" err="1"/>
              <a:t>toroidal</a:t>
            </a:r>
            <a:r>
              <a:rPr lang="en-US" dirty="0"/>
              <a:t> core transformer. The secondary windings of three transformers are connected in the series, which added up the secondary voltage of each transformer to give per phase output voltage. As presented in Fig. 2, each H-bridge per phase contributes equally i.e. 33.33% of the output phase voltage. </a:t>
            </a:r>
          </a:p>
          <a:p>
            <a:pPr algn="just"/>
            <a:r>
              <a:rPr lang="en-US" dirty="0"/>
              <a:t>The use of the </a:t>
            </a:r>
            <a:r>
              <a:rPr lang="en-US" dirty="0" err="1"/>
              <a:t>toroidal</a:t>
            </a:r>
            <a:r>
              <a:rPr lang="en-US" dirty="0"/>
              <a:t> core transformer enables the converter to operate with a single DC excitation voltage.</a:t>
            </a:r>
          </a:p>
          <a:p>
            <a:pPr algn="just"/>
            <a:r>
              <a:rPr lang="en-US" dirty="0"/>
              <a:t> Furthermore, it eliminates the additional use of voltage matching sensors required to maintain equal power distribution among the modules [13]. </a:t>
            </a:r>
          </a:p>
          <a:p>
            <a:pPr algn="just"/>
            <a:r>
              <a:rPr lang="en-US" dirty="0"/>
              <a:t>The added advantages with the presented H-bridge configuration are very low charging current ripples, both current and voltage control capabilities, and provide galvanic isolation [13]. </a:t>
            </a:r>
          </a:p>
          <a:p>
            <a:pPr algn="just"/>
            <a:r>
              <a:rPr lang="en-US" dirty="0"/>
              <a:t>The grid facing CHBDC is coupled to the power grid through the L-filter as shown in Fig. 1 to improve the converter output voltage quality.</a:t>
            </a:r>
          </a:p>
          <a:p>
            <a:pPr algn="just"/>
            <a:r>
              <a:rPr lang="en-US" dirty="0"/>
              <a:t> Due to the multilevel structure, L-filter is sufficient to eliminate higher-order switching harmonics.</a:t>
            </a:r>
            <a:endParaRPr lang="en-IN" dirty="0"/>
          </a:p>
        </p:txBody>
      </p:sp>
    </p:spTree>
    <p:extLst>
      <p:ext uri="{BB962C8B-B14F-4D97-AF65-F5344CB8AC3E}">
        <p14:creationId xmlns:p14="http://schemas.microsoft.com/office/powerpoint/2010/main" val="216806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CHBDC Circuit configuration</a:t>
            </a:r>
          </a:p>
        </p:txBody>
      </p:sp>
      <p:pic>
        <p:nvPicPr>
          <p:cNvPr id="4" name="Content Placeholder 3"/>
          <p:cNvPicPr>
            <a:picLocks noGrp="1" noChangeAspect="1"/>
          </p:cNvPicPr>
          <p:nvPr>
            <p:ph idx="1"/>
          </p:nvPr>
        </p:nvPicPr>
        <p:blipFill>
          <a:blip r:embed="rId2"/>
          <a:stretch>
            <a:fillRect/>
          </a:stretch>
        </p:blipFill>
        <p:spPr>
          <a:xfrm>
            <a:off x="2956718" y="2030506"/>
            <a:ext cx="5017387" cy="3347150"/>
          </a:xfrm>
          <a:prstGeom prst="rect">
            <a:avLst/>
          </a:prstGeom>
        </p:spPr>
      </p:pic>
    </p:spTree>
    <p:extLst>
      <p:ext uri="{BB962C8B-B14F-4D97-AF65-F5344CB8AC3E}">
        <p14:creationId xmlns:p14="http://schemas.microsoft.com/office/powerpoint/2010/main" val="25927271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215</TotalTime>
  <Words>2124</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Trebuchet MS</vt:lpstr>
      <vt:lpstr>Wingdings 3</vt:lpstr>
      <vt:lpstr>Facet</vt:lpstr>
      <vt:lpstr>Reactive Power Compensation using Vehicle-toGrid enabled Bidirectional Off-Board EV Battery Charger </vt:lpstr>
      <vt:lpstr>ABSTRACT</vt:lpstr>
      <vt:lpstr>INTRODUCTION</vt:lpstr>
      <vt:lpstr>LITERATURE SURVEY</vt:lpstr>
      <vt:lpstr>PROPOSED SYSTEM</vt:lpstr>
      <vt:lpstr>SYSTEM CONFIGURATION</vt:lpstr>
      <vt:lpstr>PROPOSED BLOCK DIAGRAM</vt:lpstr>
      <vt:lpstr>Cascaded Hbridge bidirectional converter (CHBDC)</vt:lpstr>
      <vt:lpstr>CHBDC Circuit configuration</vt:lpstr>
      <vt:lpstr>CONTROL STRATEGY OF THE EV CHARGER</vt:lpstr>
      <vt:lpstr>. Bidirectional EV charger controller block diagram </vt:lpstr>
      <vt:lpstr>CHBDC CONTROL OPREATION</vt:lpstr>
      <vt:lpstr>PowerPoint Presentation</vt:lpstr>
      <vt:lpstr>OPERATIONAL MODES</vt:lpstr>
      <vt:lpstr>SIMULATION RESULTS</vt:lpstr>
      <vt:lpstr>PowerPoint Presentation</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Power Compensation using Vehicle-toGrid enabled Bidirectional Off-Board EV Battery Charger </dc:title>
  <dc:creator>Cyntexia</dc:creator>
  <cp:lastModifiedBy>gct eee</cp:lastModifiedBy>
  <cp:revision>51</cp:revision>
  <dcterms:created xsi:type="dcterms:W3CDTF">2022-03-08T07:04:34Z</dcterms:created>
  <dcterms:modified xsi:type="dcterms:W3CDTF">2022-12-04T05:33:05Z</dcterms:modified>
</cp:coreProperties>
</file>