
<file path=[Content_Types].xml><?xml version="1.0" encoding="utf-8"?>
<Types xmlns="http://schemas.openxmlformats.org/package/2006/content-types">
  <Default Extension="png" ContentType="image/png"/>
  <Default Extension="jpeg" ContentType="image/jpeg"/>
  <Default Extension="m4a" ContentType="audio/unknown"/>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56" r:id="rId5"/>
    <p:sldId id="257" r:id="rId6"/>
    <p:sldId id="272" r:id="rId7"/>
    <p:sldId id="258" r:id="rId8"/>
    <p:sldId id="260" r:id="rId9"/>
    <p:sldId id="273" r:id="rId10"/>
    <p:sldId id="262" r:id="rId11"/>
    <p:sldId id="271" r:id="rId12"/>
    <p:sldId id="274" r:id="rId13"/>
    <p:sldId id="275" r:id="rId14"/>
    <p:sldId id="276" r:id="rId15"/>
    <p:sldId id="264" r:id="rId16"/>
    <p:sldId id="266" r:id="rId17"/>
    <p:sldId id="270"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17AEFBD-B2A1-48A2-A468-A6198054B7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43540FE0-02F7-4D15-A0FB-C29A0DC650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666459-64FD-4327-890C-657931764539}" type="datetimeFigureOut">
              <a:rPr lang="en-IN" smtClean="0"/>
              <a:t>19-05-2022</a:t>
            </a:fld>
            <a:endParaRPr lang="en-IN"/>
          </a:p>
        </p:txBody>
      </p:sp>
      <p:sp>
        <p:nvSpPr>
          <p:cNvPr id="4" name="Footer Placeholder 3">
            <a:extLst>
              <a:ext uri="{FF2B5EF4-FFF2-40B4-BE49-F238E27FC236}">
                <a16:creationId xmlns:a16="http://schemas.microsoft.com/office/drawing/2014/main" xmlns="" id="{817D6200-5E6E-4CFA-9ECF-4CA329E2B2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AB94C2C-C9A4-4908-A583-B62E1AFB1B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3E8200-B971-45F1-9A85-C5EF1A1790A1}" type="slidenum">
              <a:rPr lang="en-IN" smtClean="0"/>
              <a:t>‹#›</a:t>
            </a:fld>
            <a:endParaRPr lang="en-IN"/>
          </a:p>
        </p:txBody>
      </p:sp>
    </p:spTree>
    <p:extLst>
      <p:ext uri="{BB962C8B-B14F-4D97-AF65-F5344CB8AC3E}">
        <p14:creationId xmlns:p14="http://schemas.microsoft.com/office/powerpoint/2010/main" val="25886102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86263-7112-4E05-BA9F-99C009403434}" type="datetimeFigureOut">
              <a:rPr lang="en-IN" smtClean="0"/>
              <a:t>19-05-2022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0C031-363D-4333-AAE1-F9B280BABEA2}" type="slidenum">
              <a:rPr lang="en-IN" smtClean="0"/>
              <a:t>‹#›</a:t>
            </a:fld>
            <a:endParaRPr lang="en-IN"/>
          </a:p>
        </p:txBody>
      </p:sp>
    </p:spTree>
    <p:extLst>
      <p:ext uri="{BB962C8B-B14F-4D97-AF65-F5344CB8AC3E}">
        <p14:creationId xmlns:p14="http://schemas.microsoft.com/office/powerpoint/2010/main" val="35198192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0C031-363D-4333-AAE1-F9B280BABEA2}" type="slidenum">
              <a:rPr lang="en-IN" smtClean="0"/>
              <a:t>4</a:t>
            </a:fld>
            <a:endParaRPr lang="en-IN"/>
          </a:p>
        </p:txBody>
      </p:sp>
    </p:spTree>
    <p:extLst>
      <p:ext uri="{BB962C8B-B14F-4D97-AF65-F5344CB8AC3E}">
        <p14:creationId xmlns:p14="http://schemas.microsoft.com/office/powerpoint/2010/main" val="62683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0C031-363D-4333-AAE1-F9B280BABEA2}" type="slidenum">
              <a:rPr lang="en-IN" smtClean="0"/>
              <a:t>6</a:t>
            </a:fld>
            <a:endParaRPr lang="en-IN"/>
          </a:p>
        </p:txBody>
      </p:sp>
    </p:spTree>
    <p:extLst>
      <p:ext uri="{BB962C8B-B14F-4D97-AF65-F5344CB8AC3E}">
        <p14:creationId xmlns:p14="http://schemas.microsoft.com/office/powerpoint/2010/main" val="383102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A70C031-363D-4333-AAE1-F9B280BABEA2}" type="slidenum">
              <a:rPr lang="en-IN" smtClean="0"/>
              <a:t>12</a:t>
            </a:fld>
            <a:endParaRPr lang="en-IN"/>
          </a:p>
        </p:txBody>
      </p:sp>
    </p:spTree>
    <p:extLst>
      <p:ext uri="{BB962C8B-B14F-4D97-AF65-F5344CB8AC3E}">
        <p14:creationId xmlns:p14="http://schemas.microsoft.com/office/powerpoint/2010/main" val="34925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76770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04925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79512" y="630932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2454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pPr algn="l"/>
            <a:endParaRPr lang="en-IN" dirty="0"/>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98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79512" y="630932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3209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79512" y="6309320"/>
            <a:ext cx="2133600" cy="365125"/>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23234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79512" y="6309320"/>
            <a:ext cx="2133600" cy="365125"/>
          </a:xfrm>
          <a:prstGeom prst="rect">
            <a:avLst/>
          </a:prstGeom>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58623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79512" y="6309320"/>
            <a:ext cx="2133600" cy="365125"/>
          </a:xfrm>
          <a:prstGeom prst="rect">
            <a:avLst/>
          </a:prstGeom>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38755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79512" y="6309320"/>
            <a:ext cx="2133600" cy="365125"/>
          </a:xfrm>
          <a:prstGeom prst="rect">
            <a:avLst/>
          </a:prstGeom>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245709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79512" y="6309320"/>
            <a:ext cx="2133600" cy="365125"/>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96499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79512" y="6309320"/>
            <a:ext cx="2133600" cy="365125"/>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F9FCF-0724-4784-8EBA-08E0C2E09EF8}" type="slidenum">
              <a:rPr lang="en-IN" smtClean="0"/>
              <a:t>‹#›</a:t>
            </a:fld>
            <a:endParaRPr lang="en-IN"/>
          </a:p>
        </p:txBody>
      </p:sp>
    </p:spTree>
    <p:extLst>
      <p:ext uri="{BB962C8B-B14F-4D97-AF65-F5344CB8AC3E}">
        <p14:creationId xmlns:p14="http://schemas.microsoft.com/office/powerpoint/2010/main" val="10501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188640"/>
            <a:ext cx="8229600" cy="93610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23528" y="126876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179512" y="6309320"/>
            <a:ext cx="48965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IN" dirty="0"/>
          </a:p>
        </p:txBody>
      </p:sp>
      <p:sp>
        <p:nvSpPr>
          <p:cNvPr id="6" name="Slide Number Placeholder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F9FCF-0724-4784-8EBA-08E0C2E09EF8}" type="slidenum">
              <a:rPr lang="en-IN" smtClean="0"/>
              <a:t>‹#›</a:t>
            </a:fld>
            <a:endParaRPr lang="en-IN" dirty="0"/>
          </a:p>
        </p:txBody>
      </p:sp>
    </p:spTree>
    <p:extLst>
      <p:ext uri="{BB962C8B-B14F-4D97-AF65-F5344CB8AC3E}">
        <p14:creationId xmlns:p14="http://schemas.microsoft.com/office/powerpoint/2010/main" val="411836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ircuitdigest.com/microcontroller-projects/arduino-based-driver-drowsiness-detection-and-alert-syst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eeexplore.ieee.org/document/8704263" TargetMode="External"/><Relationship Id="rId5" Type="http://schemas.openxmlformats.org/officeDocument/2006/relationships/hyperlink" Target="https://www.ijltemas.in/most-viewed-papers/a-survey-on-driver-drowsiness-detection-techniques.com" TargetMode="External"/><Relationship Id="rId4" Type="http://schemas.openxmlformats.org/officeDocument/2006/relationships/hyperlink" Target="https://youtu.be/xbbEEkKYY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ltemas.in/most-viewed-papers/a-survey-on-driver-drowsiness-detection-technique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eeexplore.ieee.org/document/870426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MCET logo (2019 t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 y="260648"/>
            <a:ext cx="8008109" cy="14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57094811"/>
              </p:ext>
            </p:extLst>
          </p:nvPr>
        </p:nvGraphicFramePr>
        <p:xfrm>
          <a:off x="863588" y="1988840"/>
          <a:ext cx="7416824" cy="4544080"/>
        </p:xfrm>
        <a:graphic>
          <a:graphicData uri="http://schemas.openxmlformats.org/drawingml/2006/table">
            <a:tbl>
              <a:tblPr firstRow="1" bandRow="1">
                <a:tableStyleId>{5C22544A-7EE6-4342-B048-85BDC9FD1C3A}</a:tableStyleId>
              </a:tblPr>
              <a:tblGrid>
                <a:gridCol w="1845863">
                  <a:extLst>
                    <a:ext uri="{9D8B030D-6E8A-4147-A177-3AD203B41FA5}">
                      <a16:colId xmlns:a16="http://schemas.microsoft.com/office/drawing/2014/main" xmlns="" val="20000"/>
                    </a:ext>
                  </a:extLst>
                </a:gridCol>
                <a:gridCol w="275560">
                  <a:extLst>
                    <a:ext uri="{9D8B030D-6E8A-4147-A177-3AD203B41FA5}">
                      <a16:colId xmlns:a16="http://schemas.microsoft.com/office/drawing/2014/main" xmlns="" val="20001"/>
                    </a:ext>
                  </a:extLst>
                </a:gridCol>
                <a:gridCol w="1301726">
                  <a:extLst>
                    <a:ext uri="{9D8B030D-6E8A-4147-A177-3AD203B41FA5}">
                      <a16:colId xmlns:a16="http://schemas.microsoft.com/office/drawing/2014/main" xmlns="" val="20002"/>
                    </a:ext>
                  </a:extLst>
                </a:gridCol>
                <a:gridCol w="407517">
                  <a:extLst>
                    <a:ext uri="{9D8B030D-6E8A-4147-A177-3AD203B41FA5}">
                      <a16:colId xmlns:a16="http://schemas.microsoft.com/office/drawing/2014/main" xmlns="" val="20003"/>
                    </a:ext>
                  </a:extLst>
                </a:gridCol>
                <a:gridCol w="3586158">
                  <a:extLst>
                    <a:ext uri="{9D8B030D-6E8A-4147-A177-3AD203B41FA5}">
                      <a16:colId xmlns:a16="http://schemas.microsoft.com/office/drawing/2014/main" xmlns="" val="20004"/>
                    </a:ext>
                  </a:extLst>
                </a:gridCol>
              </a:tblGrid>
              <a:tr h="488000">
                <a:tc>
                  <a:txBody>
                    <a:bodyPr/>
                    <a:lstStyle/>
                    <a:p>
                      <a:r>
                        <a:rPr lang="en-US" b="1" dirty="0">
                          <a:solidFill>
                            <a:schemeClr val="tx1"/>
                          </a:solidFill>
                        </a:rPr>
                        <a:t>Course</a:t>
                      </a:r>
                      <a:r>
                        <a:rPr lang="en-US" b="1" baseline="0" dirty="0">
                          <a:solidFill>
                            <a:schemeClr val="tx1"/>
                          </a:solidFill>
                        </a:rPr>
                        <a:t> Code</a:t>
                      </a:r>
                      <a:endParaRPr lang="en-IN"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chemeClr val="tx1"/>
                          </a:solidFill>
                          <a:latin typeface="+mn-lt"/>
                          <a:ea typeface="+mn-ea"/>
                          <a:cs typeface="+mn-cs"/>
                        </a:rPr>
                        <a:t>19CSPN6401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488000">
                <a:tc>
                  <a:txBody>
                    <a:bodyPr/>
                    <a:lstStyle/>
                    <a:p>
                      <a:r>
                        <a:rPr lang="en-US" b="1" dirty="0">
                          <a:solidFill>
                            <a:schemeClr val="tx1"/>
                          </a:solidFill>
                        </a:rPr>
                        <a:t>Course Title</a:t>
                      </a:r>
                      <a:endParaRPr lang="en-IN"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chemeClr val="tx1"/>
                          </a:solidFill>
                          <a:latin typeface="+mn-lt"/>
                          <a:ea typeface="+mn-ea"/>
                          <a:cs typeface="+mn-cs"/>
                        </a:rPr>
                        <a:t>MINI PROJECT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Team Number</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IN" sz="1800" b="1" kern="1200" dirty="0">
                          <a:solidFill>
                            <a:srgbClr val="FF0000"/>
                          </a:solidFill>
                          <a:latin typeface="+mn-lt"/>
                          <a:ea typeface="+mn-ea"/>
                          <a:cs typeface="+mn-cs"/>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2"/>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Domain</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US" sz="1800" b="1" kern="1200" dirty="0">
                          <a:solidFill>
                            <a:schemeClr val="tx1"/>
                          </a:solidFill>
                          <a:latin typeface="+mn-lt"/>
                          <a:ea typeface="+mn-ea"/>
                          <a:cs typeface="+mn-cs"/>
                        </a:rPr>
                        <a:t>IOT</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3"/>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Title</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US" sz="1800" b="1" kern="1200" dirty="0">
                          <a:solidFill>
                            <a:srgbClr val="FF0000"/>
                          </a:solidFill>
                          <a:latin typeface="+mn-lt"/>
                          <a:ea typeface="+mn-ea"/>
                          <a:cs typeface="+mn-cs"/>
                        </a:rPr>
                        <a:t>SMART ALERT SYSTEM FOR DROWSY DRIVER DETECTION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4"/>
                  </a:ext>
                </a:extLst>
              </a:tr>
              <a:tr h="488000">
                <a:tc>
                  <a:txBody>
                    <a:bodyPr/>
                    <a:lstStyle/>
                    <a:p>
                      <a:r>
                        <a:rPr lang="en-IN" sz="2000" b="1" dirty="0">
                          <a:solidFill>
                            <a:schemeClr val="tx1"/>
                          </a:solidFill>
                          <a:latin typeface="Calibri" pitchFamily="34" charset="0"/>
                          <a:ea typeface="Times New Roman"/>
                          <a:cs typeface="Calibri" pitchFamily="34" charset="0"/>
                          <a:sym typeface="Times New Roman"/>
                        </a:rPr>
                        <a:t>Guide</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l" defTabSz="914400" rtl="0" eaLnBrk="1" latinLnBrk="0" hangingPunct="1"/>
                      <a:r>
                        <a:rPr lang="en-US" sz="1800" b="1" kern="1200" dirty="0">
                          <a:solidFill>
                            <a:schemeClr val="tx1"/>
                          </a:solidFill>
                          <a:latin typeface="+mn-lt"/>
                          <a:ea typeface="+mn-ea"/>
                          <a:cs typeface="+mn-cs"/>
                        </a:rPr>
                        <a:t>Mr. T. </a:t>
                      </a:r>
                      <a:r>
                        <a:rPr lang="en-US" sz="1800" b="1" kern="1200" dirty="0" err="1">
                          <a:solidFill>
                            <a:schemeClr val="tx1"/>
                          </a:solidFill>
                          <a:latin typeface="+mn-lt"/>
                          <a:ea typeface="+mn-ea"/>
                          <a:cs typeface="+mn-cs"/>
                        </a:rPr>
                        <a:t>Kanagasabapathy</a:t>
                      </a:r>
                      <a:r>
                        <a:rPr lang="en-US" sz="1800" b="1" kern="1200" dirty="0">
                          <a:solidFill>
                            <a:schemeClr val="tx1"/>
                          </a:solidFill>
                          <a:latin typeface="+mn-lt"/>
                          <a:ea typeface="+mn-ea"/>
                          <a:cs typeface="+mn-cs"/>
                        </a:rPr>
                        <a:t>, AP/CSE</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5"/>
                  </a:ext>
                </a:extLst>
              </a:tr>
              <a:tr h="488000">
                <a:tc rowSpan="3">
                  <a:txBody>
                    <a:bodyPr/>
                    <a:lstStyle/>
                    <a:p>
                      <a:r>
                        <a:rPr lang="en-IN" sz="2000" b="1" dirty="0">
                          <a:solidFill>
                            <a:schemeClr val="tx1"/>
                          </a:solidFill>
                          <a:latin typeface="Calibri" pitchFamily="34" charset="0"/>
                          <a:ea typeface="Times New Roman"/>
                          <a:cs typeface="Calibri" pitchFamily="34" charset="0"/>
                          <a:sym typeface="Times New Roman"/>
                        </a:rPr>
                        <a:t>Team Members</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lang="en-US" sz="2000" b="1" dirty="0">
                          <a:solidFill>
                            <a:schemeClr val="tx1"/>
                          </a:solidFill>
                          <a:latin typeface="Calibri" pitchFamily="34" charset="0"/>
                          <a:cs typeface="Calibri" pitchFamily="34" charset="0"/>
                        </a:rPr>
                        <a:t>:</a:t>
                      </a:r>
                      <a:endParaRPr lang="en-IN" sz="2000" b="1" dirty="0">
                        <a:solidFill>
                          <a:schemeClr val="tx1"/>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800" b="1" kern="1200" dirty="0">
                          <a:solidFill>
                            <a:schemeClr val="tx1"/>
                          </a:solidFill>
                          <a:latin typeface="+mn-lt"/>
                          <a:ea typeface="+mn-ea"/>
                          <a:cs typeface="+mn-cs"/>
                        </a:rPr>
                        <a:t>20BCS067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800" b="1" kern="1200" dirty="0">
                          <a:solidFill>
                            <a:schemeClr val="tx1"/>
                          </a:solidFill>
                          <a:latin typeface="+mn-lt"/>
                          <a:ea typeface="+mn-ea"/>
                          <a:cs typeface="+mn-cs"/>
                        </a:rPr>
                        <a:t>-</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mn-lt"/>
                          <a:ea typeface="+mn-ea"/>
                          <a:cs typeface="+mn-cs"/>
                        </a:rPr>
                        <a:t>S.RAVIPRASATH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488000">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1" kern="1200" dirty="0">
                          <a:solidFill>
                            <a:schemeClr val="tx1"/>
                          </a:solidFill>
                          <a:latin typeface="+mn-lt"/>
                          <a:ea typeface="+mn-ea"/>
                          <a:cs typeface="+mn-cs"/>
                        </a:rPr>
                        <a:t>20BCS069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800" b="1" kern="1200" dirty="0">
                          <a:solidFill>
                            <a:schemeClr val="tx1"/>
                          </a:solidFill>
                          <a:latin typeface="+mn-lt"/>
                          <a:ea typeface="+mn-ea"/>
                          <a:cs typeface="+mn-cs"/>
                        </a:rPr>
                        <a:t>-</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mn-lt"/>
                          <a:ea typeface="+mn-ea"/>
                          <a:cs typeface="+mn-cs"/>
                        </a:rPr>
                        <a:t>R.AJATHAN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7"/>
                  </a:ext>
                </a:extLst>
              </a:tr>
              <a:tr h="488000">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2000" b="1"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1" kern="1200" dirty="0">
                          <a:solidFill>
                            <a:schemeClr val="tx1"/>
                          </a:solidFill>
                          <a:latin typeface="+mn-lt"/>
                          <a:ea typeface="+mn-ea"/>
                          <a:cs typeface="+mn-cs"/>
                        </a:rPr>
                        <a:t>20BCS071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800" b="1" kern="1200" dirty="0">
                          <a:solidFill>
                            <a:schemeClr val="tx1"/>
                          </a:solidFill>
                          <a:latin typeface="+mn-lt"/>
                          <a:ea typeface="+mn-ea"/>
                          <a:cs typeface="+mn-cs"/>
                        </a:rPr>
                        <a:t>-</a:t>
                      </a:r>
                      <a:endParaRPr lang="en-IN" sz="18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mn-lt"/>
                          <a:ea typeface="+mn-ea"/>
                          <a:cs typeface="+mn-cs"/>
                        </a:rPr>
                        <a:t>S.SUBHAANANDH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15381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6AA1B4-FEC8-4DBF-96AB-0D662C2F8DFD}"/>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xmlns="" id="{4B57147B-E280-48CB-9576-0CB8234D9381}"/>
              </a:ext>
            </a:extLst>
          </p:cNvPr>
          <p:cNvSpPr>
            <a:spLocks noGrp="1"/>
          </p:cNvSpPr>
          <p:nvPr>
            <p:ph idx="1"/>
          </p:nvPr>
        </p:nvSpPr>
        <p:spPr>
          <a:xfrm>
            <a:off x="323528" y="1166018"/>
            <a:ext cx="8229600" cy="4525963"/>
          </a:xfrm>
        </p:spPr>
        <p:txBody>
          <a:bodyPr>
            <a:normAutofit/>
          </a:bodyPr>
          <a:lstStyle/>
          <a:p>
            <a:pPr marL="0" indent="0">
              <a:buNone/>
            </a:pPr>
            <a:endParaRPr lang="en-IN" sz="2200" dirty="0"/>
          </a:p>
          <a:p>
            <a:r>
              <a:rPr lang="en-IN" sz="2200" b="0" dirty="0"/>
              <a:t>FIRST CONNECT </a:t>
            </a:r>
            <a:r>
              <a:rPr lang="en-IN" sz="2200" u="sng" dirty="0"/>
              <a:t>EYE BLINK SENSORS </a:t>
            </a:r>
            <a:r>
              <a:rPr lang="en-IN" sz="2200" b="0" dirty="0"/>
              <a:t>GROUND TO </a:t>
            </a:r>
            <a:r>
              <a:rPr lang="en-IN" sz="2200" u="sng" dirty="0"/>
              <a:t>NODE MCU’S  </a:t>
            </a:r>
            <a:r>
              <a:rPr lang="en-IN" sz="2200" b="0" u="sng" dirty="0"/>
              <a:t>GROUND        </a:t>
            </a:r>
            <a:r>
              <a:rPr lang="en-IN" sz="2200" b="0" dirty="0"/>
              <a:t>CONNECTION </a:t>
            </a:r>
            <a:endParaRPr lang="en-IN" sz="2200" dirty="0"/>
          </a:p>
          <a:p>
            <a:r>
              <a:rPr lang="en-IN" sz="2200" dirty="0"/>
              <a:t>CONNECT  A0 TO OUTPUT</a:t>
            </a:r>
          </a:p>
          <a:p>
            <a:r>
              <a:rPr lang="en-IN" sz="2200" dirty="0"/>
              <a:t> THEN,VCC PIN SHOULD BE CONNECTED  WITH POWER SUPPLY OF  3 VOLT</a:t>
            </a:r>
            <a:endParaRPr lang="en-IN" dirty="0"/>
          </a:p>
          <a:p>
            <a:r>
              <a:rPr lang="en-IN" sz="2200" dirty="0"/>
              <a:t> D2  SHOULD BE CONNECTED WITH BUZZER</a:t>
            </a:r>
          </a:p>
          <a:p>
            <a:r>
              <a:rPr lang="en-IN" dirty="0"/>
              <a:t>IF SENSOR DETECTS THE EYE IS CLOSED UPTO 5 SECONDS THEN THE BUZZER SOUNDS</a:t>
            </a:r>
            <a:r>
              <a:rPr lang="en-IN" sz="2200" dirty="0"/>
              <a:t/>
            </a:r>
            <a:br>
              <a:rPr lang="en-IN" sz="2200" dirty="0"/>
            </a:br>
            <a:r>
              <a:rPr lang="en-IN" sz="2200" dirty="0"/>
              <a:t/>
            </a:r>
            <a:br>
              <a:rPr lang="en-IN" sz="2200" dirty="0"/>
            </a:br>
            <a:endParaRPr lang="en-IN" dirty="0"/>
          </a:p>
        </p:txBody>
      </p:sp>
    </p:spTree>
    <p:extLst>
      <p:ext uri="{BB962C8B-B14F-4D97-AF65-F5344CB8AC3E}">
        <p14:creationId xmlns:p14="http://schemas.microsoft.com/office/powerpoint/2010/main" val="165381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B58-9F5C-4DE1-8BE7-6ED8FB2587DF}"/>
              </a:ext>
            </a:extLst>
          </p:cNvPr>
          <p:cNvSpPr>
            <a:spLocks noGrp="1"/>
          </p:cNvSpPr>
          <p:nvPr>
            <p:ph type="ctrTitle"/>
          </p:nvPr>
        </p:nvSpPr>
        <p:spPr>
          <a:xfrm>
            <a:off x="467544" y="0"/>
            <a:ext cx="7772400" cy="1470025"/>
          </a:xfrm>
        </p:spPr>
        <p:txBody>
          <a:bodyPr/>
          <a:lstStyle/>
          <a:p>
            <a:r>
              <a:rPr lang="en-IN" dirty="0"/>
              <a:t>PROGRAM</a:t>
            </a:r>
          </a:p>
        </p:txBody>
      </p:sp>
      <p:sp>
        <p:nvSpPr>
          <p:cNvPr id="9" name="Rectangle 3">
            <a:extLst>
              <a:ext uri="{FF2B5EF4-FFF2-40B4-BE49-F238E27FC236}">
                <a16:creationId xmlns:a16="http://schemas.microsoft.com/office/drawing/2014/main" xmlns="" id="{5A7997C0-1EF9-4056-AD8B-9D1E2F10A4D6}"/>
              </a:ext>
            </a:extLst>
          </p:cNvPr>
          <p:cNvSpPr>
            <a:spLocks noGrp="1" noChangeArrowheads="1"/>
          </p:cNvSpPr>
          <p:nvPr>
            <p:ph type="subTitle" idx="1"/>
          </p:nvPr>
        </p:nvSpPr>
        <p:spPr bwMode="auto">
          <a:xfrm>
            <a:off x="395536" y="1181945"/>
            <a:ext cx="7992888" cy="5575845"/>
          </a:xfrm>
          <a:prstGeom prst="rect">
            <a:avLst/>
          </a:prstGeom>
          <a:solidFill>
            <a:schemeClr val="bg1"/>
          </a:solidFill>
          <a:ln>
            <a:noFill/>
          </a:ln>
          <a:effec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int flag=0;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int 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Menlo"/>
              </a:rPr>
              <a:t>int</a:t>
            </a: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a:ln>
                  <a:noFill/>
                </a:ln>
                <a:solidFill>
                  <a:srgbClr val="333333"/>
                </a:solidFill>
                <a:effectLst/>
                <a:latin typeface="Menlo"/>
              </a:rPr>
              <a:t>t2=0;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void setup() {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Menlo"/>
              </a:rPr>
              <a:t>Serial.begin</a:t>
            </a:r>
            <a:r>
              <a:rPr kumimoji="0" lang="en-US" altLang="en-US" sz="1400" b="0" i="0" u="none" strike="noStrike" cap="none" normalizeH="0" baseline="0" dirty="0" smtClean="0">
                <a:ln>
                  <a:noFill/>
                </a:ln>
                <a:solidFill>
                  <a:srgbClr val="333333"/>
                </a:solidFill>
                <a:effectLst/>
                <a:latin typeface="Menlo"/>
              </a:rPr>
              <a:t>(9600</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333333"/>
                </a:solidFill>
                <a:effectLst/>
                <a:latin typeface="Menlo"/>
              </a:rPr>
              <a:t>pinMode</a:t>
            </a:r>
            <a:r>
              <a:rPr kumimoji="0" lang="en-US" altLang="en-US" sz="1400" b="0" i="0" u="none" strike="noStrike" cap="none" normalizeH="0" baseline="0" dirty="0">
                <a:ln>
                  <a:noFill/>
                </a:ln>
                <a:solidFill>
                  <a:srgbClr val="333333"/>
                </a:solidFill>
                <a:effectLst/>
                <a:latin typeface="Menlo"/>
              </a:rPr>
              <a:t>(2,OUTPUT);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void loop() {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Menlo"/>
              </a:rPr>
              <a:t>int</a:t>
            </a:r>
            <a:r>
              <a:rPr kumimoji="0" lang="en-US" altLang="en-US" sz="1400" b="0" i="0" u="none" strike="noStrike" cap="none" normalizeH="0" baseline="0" dirty="0" smtClean="0">
                <a:ln>
                  <a:noFill/>
                </a:ln>
                <a:solidFill>
                  <a:srgbClr val="333333"/>
                </a:solidFill>
                <a:effectLst/>
                <a:latin typeface="Menlo"/>
              </a:rPr>
              <a:t> </a:t>
            </a:r>
            <a:r>
              <a:rPr kumimoji="0" lang="en-US" altLang="en-US" sz="1400" b="0" i="0" u="none" strike="noStrike" cap="none" normalizeH="0" baseline="0" dirty="0">
                <a:ln>
                  <a:noFill/>
                </a:ln>
                <a:solidFill>
                  <a:srgbClr val="333333"/>
                </a:solidFill>
                <a:effectLst/>
                <a:latin typeface="Menlo"/>
              </a:rPr>
              <a:t>x=</a:t>
            </a:r>
            <a:r>
              <a:rPr kumimoji="0" lang="en-US" altLang="en-US" sz="1400" b="0" i="0" u="none" strike="noStrike" cap="none" normalizeH="0" baseline="0" dirty="0" err="1">
                <a:ln>
                  <a:noFill/>
                </a:ln>
                <a:solidFill>
                  <a:srgbClr val="333333"/>
                </a:solidFill>
                <a:effectLst/>
                <a:latin typeface="Menlo"/>
              </a:rPr>
              <a:t>analogRead</a:t>
            </a:r>
            <a:r>
              <a:rPr kumimoji="0" lang="en-US" altLang="en-US" sz="1400" b="0" i="0" u="none" strike="noStrike" cap="none" normalizeH="0" baseline="0" dirty="0">
                <a:ln>
                  <a:noFill/>
                </a:ln>
                <a:solidFill>
                  <a:srgbClr val="333333"/>
                </a:solidFill>
                <a:effectLst/>
                <a:latin typeface="Menlo"/>
              </a:rPr>
              <a:t>(A0);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enlo"/>
              </a:rPr>
              <a:t>if(x&lt;400 </a:t>
            </a:r>
            <a:r>
              <a:rPr kumimoji="0" lang="en-US" altLang="en-US" sz="1400" b="0" i="0" u="none" strike="noStrike" cap="none" normalizeH="0" baseline="0" dirty="0">
                <a:ln>
                  <a:noFill/>
                </a:ln>
                <a:solidFill>
                  <a:srgbClr val="333333"/>
                </a:solidFill>
                <a:effectLst/>
                <a:latin typeface="Menlo"/>
              </a:rPr>
              <a:t>&amp;&amp; flag==0) {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enlo"/>
              </a:rPr>
              <a:t>flag=1</a:t>
            </a:r>
            <a:r>
              <a:rPr kumimoji="0" lang="en-US" altLang="en-US" sz="1400" b="0" i="0" u="none" strike="noStrike" cap="none" normalizeH="0" baseline="0" dirty="0">
                <a:ln>
                  <a:noFill/>
                </a:ln>
                <a:solidFill>
                  <a:srgbClr val="333333"/>
                </a:solidFill>
                <a:effectLst/>
                <a:latin typeface="Menlo"/>
              </a:rPr>
              <a:t>; t1=</a:t>
            </a:r>
            <a:r>
              <a:rPr kumimoji="0" lang="en-US" altLang="en-US" sz="1400" b="0" i="0" u="none" strike="noStrike" cap="none" normalizeH="0" baseline="0" dirty="0" err="1">
                <a:ln>
                  <a:noFill/>
                </a:ln>
                <a:solidFill>
                  <a:srgbClr val="333333"/>
                </a:solidFill>
                <a:effectLst/>
                <a:latin typeface="Menlo"/>
              </a:rPr>
              <a:t>millis</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else if(x&gt;400 &amp;&amp; flag==1) {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enlo"/>
              </a:rPr>
              <a:t>flag=0</a:t>
            </a:r>
            <a:r>
              <a:rPr kumimoji="0" lang="en-US" altLang="en-US" sz="1400" b="0" i="0" u="none" strike="noStrike" cap="none" normalizeH="0" baseline="0" dirty="0">
                <a:ln>
                  <a:noFill/>
                </a:ln>
                <a:solidFill>
                  <a:srgbClr val="333333"/>
                </a:solidFill>
                <a:effectLst/>
                <a:latin typeface="Menlo"/>
              </a:rPr>
              <a:t>; t2=</a:t>
            </a:r>
            <a:r>
              <a:rPr kumimoji="0" lang="en-US" altLang="en-US" sz="1400" b="0" i="0" u="none" strike="noStrike" cap="none" normalizeH="0" baseline="0" dirty="0" err="1">
                <a:ln>
                  <a:noFill/>
                </a:ln>
                <a:solidFill>
                  <a:srgbClr val="333333"/>
                </a:solidFill>
                <a:effectLst/>
                <a:latin typeface="Menlo"/>
              </a:rPr>
              <a:t>millis</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333333"/>
                </a:solidFill>
                <a:effectLst/>
                <a:latin typeface="Menlo"/>
              </a:rPr>
              <a:t>Serial.println</a:t>
            </a:r>
            <a:r>
              <a:rPr kumimoji="0" lang="en-US" altLang="en-US" sz="1400" b="0" i="0" u="none" strike="noStrike" cap="none" normalizeH="0" baseline="0" dirty="0">
                <a:ln>
                  <a:noFill/>
                </a:ln>
                <a:solidFill>
                  <a:srgbClr val="333333"/>
                </a:solidFill>
                <a:effectLst/>
                <a:latin typeface="Menlo"/>
              </a:rPr>
              <a:t>(t2-t1);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if((t2-t1)&gt;1000) { </a:t>
            </a:r>
            <a:endParaRPr kumimoji="0" lang="en-US" altLang="en-US" sz="1400" b="0" i="0" u="none" strike="noStrike" cap="none" normalizeH="0" baseline="0" dirty="0" smtClean="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Menlo"/>
              </a:rPr>
              <a:t>digitalWrite</a:t>
            </a:r>
            <a:r>
              <a:rPr kumimoji="0" lang="en-US" altLang="en-US" sz="1400" b="0" i="0" u="none" strike="noStrike" cap="none" normalizeH="0" baseline="0" dirty="0" smtClean="0">
                <a:ln>
                  <a:noFill/>
                </a:ln>
                <a:solidFill>
                  <a:srgbClr val="333333"/>
                </a:solidFill>
                <a:effectLst/>
                <a:latin typeface="Menlo"/>
              </a:rPr>
              <a:t>(2,HIGH</a:t>
            </a:r>
            <a:r>
              <a:rPr kumimoji="0" lang="en-US" altLang="en-US" sz="1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333333"/>
                </a:solidFill>
                <a:effectLst/>
                <a:latin typeface="Menlo"/>
              </a:rPr>
              <a:t>Serial.println</a:t>
            </a:r>
            <a:r>
              <a:rPr kumimoji="0" lang="en-US" altLang="en-US" sz="1400" b="0" i="0" u="none" strike="noStrike" cap="none" normalizeH="0" baseline="0" dirty="0">
                <a:ln>
                  <a:noFill/>
                </a:ln>
                <a:solidFill>
                  <a:srgbClr val="333333"/>
                </a:solidFill>
                <a:effectLst/>
                <a:latin typeface="Menlo"/>
              </a:rPr>
              <a:t>("Alert2!!!!!!!!!!!!!!!!!");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delay(2000);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enlo"/>
              </a:rPr>
              <a:t>} </a:t>
            </a:r>
            <a:endParaRPr kumimoji="0" lang="en-US" altLang="en-US" sz="14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Menlo"/>
              </a:rPr>
              <a:t>e</a:t>
            </a:r>
            <a:r>
              <a:rPr kumimoji="0" lang="en-US" altLang="en-US" sz="1400" b="0" i="0" u="none" strike="noStrike" cap="none" normalizeH="0" baseline="0" dirty="0" smtClean="0">
                <a:ln>
                  <a:noFill/>
                </a:ln>
                <a:solidFill>
                  <a:srgbClr val="333333"/>
                </a:solidFill>
                <a:effectLst/>
                <a:latin typeface="Menlo"/>
              </a:rPr>
              <a:t>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333333"/>
                </a:solidFill>
                <a:latin typeface="Menlo"/>
              </a:rPr>
              <a:t>{</a:t>
            </a:r>
          </a:p>
          <a:p>
            <a:pPr algn="l" eaLnBrk="0" fontAlgn="base" hangingPunct="0">
              <a:spcBef>
                <a:spcPct val="0"/>
              </a:spcBef>
              <a:spcAft>
                <a:spcPct val="0"/>
              </a:spcAft>
            </a:pPr>
            <a:r>
              <a:rPr lang="en-US" altLang="en-US" sz="1400" dirty="0" err="1">
                <a:solidFill>
                  <a:srgbClr val="333333"/>
                </a:solidFill>
                <a:latin typeface="Menlo"/>
              </a:rPr>
              <a:t>digitalWrite</a:t>
            </a:r>
            <a:r>
              <a:rPr lang="en-US" altLang="en-US" sz="1400" dirty="0">
                <a:solidFill>
                  <a:srgbClr val="333333"/>
                </a:solidFill>
                <a:latin typeface="Menlo"/>
              </a:rPr>
              <a:t>(2,LOW); </a:t>
            </a:r>
            <a:r>
              <a:rPr lang="en-US" altLang="en-US" sz="1400" dirty="0" smtClean="0">
                <a:solidFill>
                  <a:srgbClr val="333333"/>
                </a:solidFill>
                <a:latin typeface="Menlo"/>
              </a:rPr>
              <a:t>}</a:t>
            </a:r>
            <a:endParaRPr lang="en-US" altLang="en-US" sz="1400" dirty="0">
              <a:solidFill>
                <a:srgbClr val="333333"/>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enlo"/>
              </a:rPr>
              <a:t> }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497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solidFill>
                  <a:srgbClr val="FF0000"/>
                </a:solidFill>
              </a:rPr>
              <a:t>References</a:t>
            </a:r>
          </a:p>
        </p:txBody>
      </p:sp>
      <p:sp>
        <p:nvSpPr>
          <p:cNvPr id="3" name="Content Placeholder 2"/>
          <p:cNvSpPr>
            <a:spLocks noGrp="1"/>
          </p:cNvSpPr>
          <p:nvPr>
            <p:ph idx="1"/>
          </p:nvPr>
        </p:nvSpPr>
        <p:spPr/>
        <p:txBody>
          <a:bodyPr/>
          <a:lstStyle/>
          <a:p>
            <a:r>
              <a:rPr lang="en-IN" dirty="0">
                <a:hlinkClick r:id="rId3"/>
              </a:rPr>
              <a:t>https://circuitdigest.com/microcontroller-projects/arduino-based-driver-drowsiness-detection-and-alert-system</a:t>
            </a:r>
            <a:endParaRPr lang="en-IN" dirty="0"/>
          </a:p>
          <a:p>
            <a:endParaRPr lang="en-IN" dirty="0"/>
          </a:p>
          <a:p>
            <a:r>
              <a:rPr lang="en-IN" dirty="0">
                <a:hlinkClick r:id="rId4"/>
              </a:rPr>
              <a:t>https://youtu.be/xbbEEkKYYss</a:t>
            </a:r>
            <a:endParaRPr lang="en-IN" dirty="0"/>
          </a:p>
          <a:p>
            <a:endParaRPr lang="en-IN" dirty="0"/>
          </a:p>
          <a:p>
            <a:r>
              <a:rPr lang="en-US" dirty="0">
                <a:hlinkClick r:id="rId5"/>
              </a:rPr>
              <a:t>https://www.ijltemas.in/most-viewed-papers/a-survey-on-driver-drowsiness-detection-techniques.com</a:t>
            </a:r>
            <a:endParaRPr lang="en-US" dirty="0"/>
          </a:p>
          <a:p>
            <a:endParaRPr lang="en-US" dirty="0"/>
          </a:p>
          <a:p>
            <a:r>
              <a:rPr lang="en-IN" dirty="0">
                <a:hlinkClick r:id="rId6"/>
              </a:rPr>
              <a:t>https://ieeexplore.ieee.org/document/8704263</a:t>
            </a:r>
            <a:endParaRPr lang="en-US" dirty="0">
              <a:latin typeface="Cambria" pitchFamily="18" charset="0"/>
            </a:endParaRPr>
          </a:p>
          <a:p>
            <a:endParaRPr lang="en-US" dirty="0">
              <a:latin typeface="Cambria" pitchFamily="18" charset="0"/>
            </a:endParaRPr>
          </a:p>
          <a:p>
            <a:endParaRPr lang="en-IN" dirty="0"/>
          </a:p>
        </p:txBody>
      </p:sp>
    </p:spTree>
    <p:extLst>
      <p:ext uri="{BB962C8B-B14F-4D97-AF65-F5344CB8AC3E}">
        <p14:creationId xmlns:p14="http://schemas.microsoft.com/office/powerpoint/2010/main" val="230601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Weekly Plan</a:t>
            </a:r>
          </a:p>
        </p:txBody>
      </p:sp>
      <p:graphicFrame>
        <p:nvGraphicFramePr>
          <p:cNvPr id="4" name="Table 3"/>
          <p:cNvGraphicFramePr>
            <a:graphicFrameLocks noGrp="1"/>
          </p:cNvGraphicFramePr>
          <p:nvPr>
            <p:extLst>
              <p:ext uri="{D42A27DB-BD31-4B8C-83A1-F6EECF244321}">
                <p14:modId xmlns:p14="http://schemas.microsoft.com/office/powerpoint/2010/main" val="633455770"/>
              </p:ext>
            </p:extLst>
          </p:nvPr>
        </p:nvGraphicFramePr>
        <p:xfrm>
          <a:off x="323850" y="1377184"/>
          <a:ext cx="8568630" cy="3708000"/>
        </p:xfrm>
        <a:graphic>
          <a:graphicData uri="http://schemas.openxmlformats.org/drawingml/2006/table">
            <a:tbl>
              <a:tblPr firstRow="1" bandRow="1">
                <a:tableStyleId>{5C22544A-7EE6-4342-B048-85BDC9FD1C3A}</a:tableStyleId>
              </a:tblPr>
              <a:tblGrid>
                <a:gridCol w="1871886">
                  <a:extLst>
                    <a:ext uri="{9D8B030D-6E8A-4147-A177-3AD203B41FA5}">
                      <a16:colId xmlns:a16="http://schemas.microsoft.com/office/drawing/2014/main" xmlns="" val="20000"/>
                    </a:ext>
                  </a:extLst>
                </a:gridCol>
                <a:gridCol w="432048">
                  <a:extLst>
                    <a:ext uri="{9D8B030D-6E8A-4147-A177-3AD203B41FA5}">
                      <a16:colId xmlns:a16="http://schemas.microsoft.com/office/drawing/2014/main" xmlns="" val="20001"/>
                    </a:ext>
                  </a:extLst>
                </a:gridCol>
                <a:gridCol w="6264696">
                  <a:extLst>
                    <a:ext uri="{9D8B030D-6E8A-4147-A177-3AD203B41FA5}">
                      <a16:colId xmlns:a16="http://schemas.microsoft.com/office/drawing/2014/main" xmlns="" val="20002"/>
                    </a:ext>
                  </a:extLst>
                </a:gridCol>
              </a:tblGrid>
              <a:tr h="618000">
                <a:tc>
                  <a:txBody>
                    <a:bodyPr/>
                    <a:lstStyle/>
                    <a:p>
                      <a:r>
                        <a:rPr lang="en-IN" sz="2400" b="0" dirty="0">
                          <a:solidFill>
                            <a:schemeClr val="tx1"/>
                          </a:solidFill>
                          <a:latin typeface="+mj-lt"/>
                          <a:ea typeface="Times New Roman"/>
                          <a:cs typeface="Times New Roman"/>
                          <a:sym typeface="Times New Roman"/>
                        </a:rPr>
                        <a:t>Week 1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400" b="0" kern="1200" dirty="0">
                          <a:solidFill>
                            <a:schemeClr val="tx1"/>
                          </a:solidFill>
                          <a:latin typeface="+mj-lt"/>
                          <a:ea typeface="Times New Roman"/>
                          <a:cs typeface="Times New Roman"/>
                          <a:sym typeface="Times New Roman"/>
                        </a:rPr>
                        <a:t>Survey of Existing System</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618000">
                <a:tc>
                  <a:txBody>
                    <a:bodyPr/>
                    <a:lstStyle/>
                    <a:p>
                      <a:r>
                        <a:rPr lang="en-IN" sz="2400" b="0" kern="1200" dirty="0">
                          <a:solidFill>
                            <a:schemeClr val="tx1"/>
                          </a:solidFill>
                          <a:latin typeface="+mj-lt"/>
                          <a:ea typeface="Times New Roman"/>
                          <a:cs typeface="Times New Roman"/>
                          <a:sym typeface="Times New Roman"/>
                        </a:rPr>
                        <a:t>Week  2 - 3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Block diagrams of Existing and Proposed Systems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18000">
                <a:tc>
                  <a:txBody>
                    <a:bodyPr/>
                    <a:lstStyle/>
                    <a:p>
                      <a:r>
                        <a:rPr lang="en-IN" sz="2400" b="0" kern="1200" dirty="0">
                          <a:solidFill>
                            <a:schemeClr val="tx1"/>
                          </a:solidFill>
                          <a:latin typeface="+mj-lt"/>
                          <a:ea typeface="Times New Roman"/>
                          <a:cs typeface="Times New Roman"/>
                          <a:sym typeface="Times New Roman"/>
                        </a:rPr>
                        <a:t>Week 4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Resource Set 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618000">
                <a:tc>
                  <a:txBody>
                    <a:bodyPr/>
                    <a:lstStyle/>
                    <a:p>
                      <a:r>
                        <a:rPr lang="en-IN" sz="2400" b="0" kern="1200" dirty="0">
                          <a:solidFill>
                            <a:schemeClr val="tx1"/>
                          </a:solidFill>
                          <a:latin typeface="+mj-lt"/>
                          <a:ea typeface="Times New Roman"/>
                          <a:cs typeface="Times New Roman"/>
                          <a:sym typeface="Times New Roman"/>
                        </a:rPr>
                        <a:t>Week 5  -  8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Implementation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18000">
                <a:tc>
                  <a:txBody>
                    <a:bodyPr/>
                    <a:lstStyle/>
                    <a:p>
                      <a:r>
                        <a:rPr lang="en-IN" sz="2400" b="0" kern="1200" dirty="0">
                          <a:solidFill>
                            <a:schemeClr val="tx1"/>
                          </a:solidFill>
                          <a:latin typeface="+mj-lt"/>
                          <a:ea typeface="Times New Roman"/>
                          <a:cs typeface="Times New Roman"/>
                          <a:sym typeface="Times New Roman"/>
                        </a:rPr>
                        <a:t>Week 9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kern="1200" dirty="0">
                          <a:solidFill>
                            <a:schemeClr val="dk1"/>
                          </a:solidFill>
                          <a:latin typeface="+mj-lt"/>
                          <a:ea typeface="Times New Roman"/>
                          <a:cs typeface="Times New Roman"/>
                          <a:sym typeface="Times New Roman"/>
                        </a:rPr>
                        <a:t>Result Analysis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618000">
                <a:tc>
                  <a:txBody>
                    <a:bodyPr/>
                    <a:lstStyle/>
                    <a:p>
                      <a:r>
                        <a:rPr lang="en-IN" sz="2400" b="0" dirty="0">
                          <a:solidFill>
                            <a:schemeClr val="tx1"/>
                          </a:solidFill>
                          <a:latin typeface="+mj-lt"/>
                          <a:ea typeface="Times New Roman"/>
                          <a:cs typeface="Times New Roman"/>
                          <a:sym typeface="Times New Roman"/>
                        </a:rPr>
                        <a:t>Week 10 -12 </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chemeClr val="tx1"/>
                          </a:solidFill>
                          <a:latin typeface="+mj-lt"/>
                        </a:rPr>
                        <a:t>:</a:t>
                      </a:r>
                      <a:endParaRPr lang="en-IN" sz="24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90" rtl="0" eaLnBrk="1" fontAlgn="auto" latinLnBrk="0" hangingPunct="1">
                        <a:lnSpc>
                          <a:spcPct val="100000"/>
                        </a:lnSpc>
                        <a:spcBef>
                          <a:spcPts val="0"/>
                        </a:spcBef>
                        <a:spcAft>
                          <a:spcPts val="0"/>
                        </a:spcAft>
                        <a:buClrTx/>
                        <a:buSzTx/>
                        <a:buFontTx/>
                        <a:buNone/>
                        <a:tabLst/>
                        <a:defRPr/>
                      </a:pPr>
                      <a:r>
                        <a:rPr lang="en-IN" sz="2400" dirty="0">
                          <a:latin typeface="+mj-lt"/>
                          <a:ea typeface="Times New Roman"/>
                          <a:cs typeface="Times New Roman"/>
                          <a:sym typeface="Times New Roman"/>
                        </a:rPr>
                        <a:t>Report Preparation</a:t>
                      </a:r>
                      <a:endParaRPr lang="en-IN" sz="2400" kern="1200" dirty="0">
                        <a:solidFill>
                          <a:schemeClr val="dk1"/>
                        </a:solidFill>
                        <a:latin typeface="+mj-lt"/>
                        <a:ea typeface="Times New Roman"/>
                        <a:cs typeface="Times New Roman"/>
                        <a:sym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8612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4" y="3867"/>
            <a:ext cx="8229600" cy="936104"/>
          </a:xfrm>
        </p:spPr>
        <p:txBody>
          <a:bodyPr>
            <a:normAutofit/>
          </a:bodyPr>
          <a:lstStyle/>
          <a:p>
            <a:r>
              <a:rPr lang="en-IN" dirty="0"/>
              <a:t>Online Certification Courses</a:t>
            </a:r>
          </a:p>
        </p:txBody>
      </p:sp>
      <p:graphicFrame>
        <p:nvGraphicFramePr>
          <p:cNvPr id="4" name="Table 3"/>
          <p:cNvGraphicFramePr>
            <a:graphicFrameLocks noGrp="1"/>
          </p:cNvGraphicFramePr>
          <p:nvPr>
            <p:extLst>
              <p:ext uri="{D42A27DB-BD31-4B8C-83A1-F6EECF244321}">
                <p14:modId xmlns:p14="http://schemas.microsoft.com/office/powerpoint/2010/main" val="2728891558"/>
              </p:ext>
            </p:extLst>
          </p:nvPr>
        </p:nvGraphicFramePr>
        <p:xfrm>
          <a:off x="107504" y="836712"/>
          <a:ext cx="8870855" cy="2906943"/>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xmlns="" val="20000"/>
                    </a:ext>
                  </a:extLst>
                </a:gridCol>
                <a:gridCol w="2376264">
                  <a:extLst>
                    <a:ext uri="{9D8B030D-6E8A-4147-A177-3AD203B41FA5}">
                      <a16:colId xmlns:a16="http://schemas.microsoft.com/office/drawing/2014/main" xmlns="" val="20001"/>
                    </a:ext>
                  </a:extLst>
                </a:gridCol>
                <a:gridCol w="2160240">
                  <a:extLst>
                    <a:ext uri="{9D8B030D-6E8A-4147-A177-3AD203B41FA5}">
                      <a16:colId xmlns:a16="http://schemas.microsoft.com/office/drawing/2014/main" xmlns="" val="20002"/>
                    </a:ext>
                  </a:extLst>
                </a:gridCol>
                <a:gridCol w="1368152">
                  <a:extLst>
                    <a:ext uri="{9D8B030D-6E8A-4147-A177-3AD203B41FA5}">
                      <a16:colId xmlns:a16="http://schemas.microsoft.com/office/drawing/2014/main" xmlns="" val="20003"/>
                    </a:ext>
                  </a:extLst>
                </a:gridCol>
                <a:gridCol w="877967">
                  <a:extLst>
                    <a:ext uri="{9D8B030D-6E8A-4147-A177-3AD203B41FA5}">
                      <a16:colId xmlns:a16="http://schemas.microsoft.com/office/drawing/2014/main" xmlns="" val="20004"/>
                    </a:ext>
                  </a:extLst>
                </a:gridCol>
              </a:tblGrid>
              <a:tr h="724017">
                <a:tc>
                  <a:txBody>
                    <a:bodyPr/>
                    <a:lstStyle/>
                    <a:p>
                      <a:r>
                        <a:rPr lang="en-US" dirty="0">
                          <a:solidFill>
                            <a:schemeClr val="tx1"/>
                          </a:solidFill>
                        </a:rPr>
                        <a:t>Name of the Student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Title of the Course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Organized By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Time Period</a:t>
                      </a:r>
                    </a:p>
                    <a:p>
                      <a:r>
                        <a:rPr lang="en-US" sz="1400" dirty="0">
                          <a:solidFill>
                            <a:schemeClr val="tx1"/>
                          </a:solidFill>
                        </a:rPr>
                        <a:t>(from – to)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Duration</a:t>
                      </a:r>
                    </a:p>
                    <a:p>
                      <a:r>
                        <a:rPr lang="en-US" sz="1200" dirty="0">
                          <a:solidFill>
                            <a:schemeClr val="tx1"/>
                          </a:solidFill>
                        </a:rPr>
                        <a:t>(Weeks)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694661">
                <a:tc>
                  <a:txBody>
                    <a:bodyPr/>
                    <a:lstStyle/>
                    <a:p>
                      <a:r>
                        <a:rPr lang="en-IN" sz="1800" kern="1200" dirty="0">
                          <a:solidFill>
                            <a:schemeClr val="dk1"/>
                          </a:solidFill>
                          <a:effectLst/>
                          <a:latin typeface="+mn-lt"/>
                          <a:ea typeface="+mn-ea"/>
                          <a:cs typeface="+mn-cs"/>
                        </a:rPr>
                        <a:t>S.RAVIPRASATH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ARDUINO VS RASPBERRY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GREAT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94661">
                <a:tc>
                  <a:txBody>
                    <a:bodyPr/>
                    <a:lstStyle/>
                    <a:p>
                      <a:r>
                        <a:rPr lang="en-IN" sz="1800" kern="1200" dirty="0">
                          <a:solidFill>
                            <a:schemeClr val="dk1"/>
                          </a:solidFill>
                          <a:effectLst/>
                          <a:latin typeface="+mn-lt"/>
                          <a:ea typeface="+mn-ea"/>
                          <a:cs typeface="+mn-cs"/>
                        </a:rPr>
                        <a:t>R.AJATHAN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WHAT IS IOT?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GREAT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694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S.SUBHANANDH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AI AND BIG DATA IN IOT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GREAT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90617488"/>
              </p:ext>
            </p:extLst>
          </p:nvPr>
        </p:nvGraphicFramePr>
        <p:xfrm>
          <a:off x="72007" y="3717032"/>
          <a:ext cx="8964489" cy="2952328"/>
        </p:xfrm>
        <a:graphic>
          <a:graphicData uri="http://schemas.openxmlformats.org/drawingml/2006/table">
            <a:tbl>
              <a:tblPr firstRow="1" bandRow="1">
                <a:tableStyleId>{5C22544A-7EE6-4342-B048-85BDC9FD1C3A}</a:tableStyleId>
              </a:tblPr>
              <a:tblGrid>
                <a:gridCol w="2988163">
                  <a:extLst>
                    <a:ext uri="{9D8B030D-6E8A-4147-A177-3AD203B41FA5}">
                      <a16:colId xmlns:a16="http://schemas.microsoft.com/office/drawing/2014/main" xmlns="" val="20000"/>
                    </a:ext>
                  </a:extLst>
                </a:gridCol>
                <a:gridCol w="2988163">
                  <a:extLst>
                    <a:ext uri="{9D8B030D-6E8A-4147-A177-3AD203B41FA5}">
                      <a16:colId xmlns:a16="http://schemas.microsoft.com/office/drawing/2014/main" xmlns="" val="20001"/>
                    </a:ext>
                  </a:extLst>
                </a:gridCol>
                <a:gridCol w="2988163">
                  <a:extLst>
                    <a:ext uri="{9D8B030D-6E8A-4147-A177-3AD203B41FA5}">
                      <a16:colId xmlns:a16="http://schemas.microsoft.com/office/drawing/2014/main" xmlns="" val="20002"/>
                    </a:ext>
                  </a:extLst>
                </a:gridCol>
              </a:tblGrid>
              <a:tr h="387285">
                <a:tc>
                  <a:txBody>
                    <a:bodyPr/>
                    <a:lstStyle/>
                    <a:p>
                      <a:r>
                        <a:rPr lang="en-US" dirty="0">
                          <a:solidFill>
                            <a:schemeClr val="tx1"/>
                          </a:solidFill>
                        </a:rPr>
                        <a:t>Team Member 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Member  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Member 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6504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94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Guide Meeting</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00030515"/>
              </p:ext>
            </p:extLst>
          </p:nvPr>
        </p:nvGraphicFramePr>
        <p:xfrm>
          <a:off x="611560" y="1556792"/>
          <a:ext cx="8064897" cy="3115637"/>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xmlns="" val="20000"/>
                    </a:ext>
                  </a:extLst>
                </a:gridCol>
                <a:gridCol w="3240360">
                  <a:extLst>
                    <a:ext uri="{9D8B030D-6E8A-4147-A177-3AD203B41FA5}">
                      <a16:colId xmlns:a16="http://schemas.microsoft.com/office/drawing/2014/main" xmlns="" val="20001"/>
                    </a:ext>
                  </a:extLst>
                </a:gridCol>
                <a:gridCol w="3384377">
                  <a:extLst>
                    <a:ext uri="{9D8B030D-6E8A-4147-A177-3AD203B41FA5}">
                      <a16:colId xmlns:a16="http://schemas.microsoft.com/office/drawing/2014/main" xmlns="" val="20002"/>
                    </a:ext>
                  </a:extLst>
                </a:gridCol>
              </a:tblGrid>
              <a:tr h="366545">
                <a:tc>
                  <a:txBody>
                    <a:bodyPr/>
                    <a:lstStyle/>
                    <a:p>
                      <a:pPr algn="ctr"/>
                      <a:r>
                        <a:rPr lang="en-US" dirty="0">
                          <a:solidFill>
                            <a:schemeClr val="tx1"/>
                          </a:solidFill>
                        </a:rPr>
                        <a:t>Date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Team</a:t>
                      </a:r>
                      <a:r>
                        <a:rPr lang="en-US" baseline="0" dirty="0">
                          <a:solidFill>
                            <a:schemeClr val="tx1"/>
                          </a:solidFill>
                        </a:rPr>
                        <a:t> Members Involved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Discussion</a:t>
                      </a:r>
                      <a:r>
                        <a:rPr lang="en-US" baseline="0" dirty="0">
                          <a:solidFill>
                            <a:schemeClr val="tx1"/>
                          </a:solidFill>
                        </a:rPr>
                        <a:t> Points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916364">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S.RAVIPRASATH/R.AJATHAN/</a:t>
                      </a:r>
                    </a:p>
                    <a:p>
                      <a:r>
                        <a:rPr lang="en-IN" dirty="0">
                          <a:solidFill>
                            <a:schemeClr val="tx1"/>
                          </a:solidFill>
                        </a:rPr>
                        <a:t>S.SUBHAANANDH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Wingdings" pitchFamily="2" charset="2"/>
                        <a:buNone/>
                      </a:pPr>
                      <a:endParaRPr lang="en-US" dirty="0">
                        <a:solidFill>
                          <a:schemeClr val="tx1"/>
                        </a:solidFill>
                      </a:endParaRPr>
                    </a:p>
                    <a:p>
                      <a:pPr marL="176213" indent="-176213">
                        <a:buFont typeface="Wingdings" pitchFamily="2" charset="2"/>
                        <a:buChar cha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916364">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S.RAVIPRASATH/R.AJATHAN/</a:t>
                      </a:r>
                    </a:p>
                    <a:p>
                      <a:r>
                        <a:rPr lang="en-IN" dirty="0">
                          <a:solidFill>
                            <a:schemeClr val="tx1"/>
                          </a:solidFill>
                        </a:rPr>
                        <a:t>S.SUBHAANANDH</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6213" indent="-176213"/>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916364">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S.RAVIPRASATH/R.AJATHAN/</a:t>
                      </a:r>
                    </a:p>
                    <a:p>
                      <a:r>
                        <a:rPr lang="en-IN" dirty="0">
                          <a:solidFill>
                            <a:schemeClr val="tx1"/>
                          </a:solidFill>
                        </a:rPr>
                        <a:t>S.SUBHAANANDH</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6213" indent="-176213"/>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5847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395536" y="1124744"/>
            <a:ext cx="8229600" cy="5112568"/>
          </a:xfrm>
        </p:spPr>
        <p:txBody>
          <a:bodyPr>
            <a:normAutofit/>
          </a:bodyPr>
          <a:lstStyle/>
          <a:p>
            <a:r>
              <a:rPr lang="en-IN" dirty="0"/>
              <a:t>Problem Statement</a:t>
            </a:r>
          </a:p>
          <a:p>
            <a:r>
              <a:rPr lang="en-IN" dirty="0"/>
              <a:t>Survey on Existing System ( Minimum 5 systems/application)</a:t>
            </a:r>
          </a:p>
          <a:p>
            <a:r>
              <a:rPr lang="en-IN" dirty="0"/>
              <a:t>Objective</a:t>
            </a:r>
          </a:p>
          <a:p>
            <a:r>
              <a:rPr lang="en-US" dirty="0"/>
              <a:t>Block Diagram of Proposed System</a:t>
            </a:r>
            <a:endParaRPr lang="en-IN" dirty="0"/>
          </a:p>
          <a:p>
            <a:r>
              <a:rPr lang="en-IN" dirty="0"/>
              <a:t>Software and Hardware Requirements</a:t>
            </a:r>
          </a:p>
          <a:p>
            <a:r>
              <a:rPr lang="en-IN" dirty="0"/>
              <a:t>References (minimum 7)</a:t>
            </a:r>
          </a:p>
          <a:p>
            <a:r>
              <a:rPr lang="en-IN" dirty="0"/>
              <a:t>Weekly Plan</a:t>
            </a:r>
          </a:p>
          <a:p>
            <a:r>
              <a:rPr lang="en-IN" dirty="0"/>
              <a:t>Online Certification Courses</a:t>
            </a:r>
          </a:p>
          <a:p>
            <a:pPr marL="0" indent="0">
              <a:buNone/>
            </a:pPr>
            <a:endParaRPr lang="en-IN" dirty="0"/>
          </a:p>
        </p:txBody>
      </p:sp>
    </p:spTree>
    <p:extLst>
      <p:ext uri="{BB962C8B-B14F-4D97-AF65-F5344CB8AC3E}">
        <p14:creationId xmlns:p14="http://schemas.microsoft.com/office/powerpoint/2010/main" val="73495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7384"/>
            <a:ext cx="7772400" cy="1108016"/>
          </a:xfrm>
        </p:spPr>
        <p:txBody>
          <a:bodyPr/>
          <a:lstStyle/>
          <a:p>
            <a:r>
              <a:rPr lang="en-US" dirty="0">
                <a:solidFill>
                  <a:srgbClr val="FF0000"/>
                </a:solidFill>
              </a:rPr>
              <a:t>                      WHY?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66" y="1340768"/>
            <a:ext cx="4572000" cy="257556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4509120"/>
            <a:ext cx="4197283" cy="19996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3692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Problem Statement</a:t>
            </a:r>
          </a:p>
        </p:txBody>
      </p:sp>
      <p:sp>
        <p:nvSpPr>
          <p:cNvPr id="3" name="Content Placeholder 2"/>
          <p:cNvSpPr>
            <a:spLocks noGrp="1"/>
          </p:cNvSpPr>
          <p:nvPr>
            <p:ph idx="1"/>
          </p:nvPr>
        </p:nvSpPr>
        <p:spPr>
          <a:xfrm>
            <a:off x="457200" y="1204078"/>
            <a:ext cx="8229600" cy="2520280"/>
          </a:xfrm>
        </p:spPr>
        <p:txBody>
          <a:bodyPr>
            <a:normAutofit/>
          </a:bodyPr>
          <a:lstStyle/>
          <a:p>
            <a:pPr marL="0" indent="0">
              <a:buNone/>
            </a:pPr>
            <a:r>
              <a:rPr lang="en-US" dirty="0"/>
              <a:t>The primary cause of accidents is due to the drowsiness of drivers in the nighttime. Fatigue and drowsiness are some of the leading causes of major accidents on Highways. The only solution to this problem is detecting the drowsiness and alerting the driver using buzzer.</a:t>
            </a:r>
            <a:endParaRPr lang="en-IN" dirty="0"/>
          </a:p>
        </p:txBody>
      </p:sp>
      <p:pic>
        <p:nvPicPr>
          <p:cNvPr id="9" name="Picture 8">
            <a:extLst>
              <a:ext uri="{FF2B5EF4-FFF2-40B4-BE49-F238E27FC236}">
                <a16:creationId xmlns:a16="http://schemas.microsoft.com/office/drawing/2014/main" xmlns="" id="{535B4EBC-1EEC-452D-AE4D-67E4FF895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461" y="3582470"/>
            <a:ext cx="2016224" cy="3230906"/>
          </a:xfrm>
          <a:prstGeom prst="rect">
            <a:avLst/>
          </a:prstGeom>
        </p:spPr>
      </p:pic>
    </p:spTree>
    <p:extLst>
      <p:ext uri="{BB962C8B-B14F-4D97-AF65-F5344CB8AC3E}">
        <p14:creationId xmlns:p14="http://schemas.microsoft.com/office/powerpoint/2010/main" val="192193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a:xfrm>
            <a:off x="323528" y="2132856"/>
            <a:ext cx="8229600" cy="2016224"/>
          </a:xfrm>
        </p:spPr>
        <p:txBody>
          <a:bodyPr>
            <a:normAutofit fontScale="92500" lnSpcReduction="10000"/>
          </a:bodyPr>
          <a:lstStyle/>
          <a:p>
            <a:pPr marL="0" indent="0">
              <a:buNone/>
            </a:pPr>
            <a:r>
              <a:rPr lang="en-US" dirty="0"/>
              <a:t>Drowsiness in driving causes the major road accidents. Now a day’s drowsiness due to drunken driving is increasing. If driver is found to be drowsiness in eyes more than 5 secs, then the eye blink sensor </a:t>
            </a:r>
          </a:p>
          <a:p>
            <a:pPr marL="0" indent="0">
              <a:buNone/>
            </a:pPr>
            <a:r>
              <a:rPr lang="en-US" dirty="0"/>
              <a:t>senses the blink rate. If the eyes are found to be closed, then the alarm sounds. Buzzer rings in case of drowsiness detection and speed of </a:t>
            </a:r>
          </a:p>
          <a:p>
            <a:pPr marL="0" indent="0">
              <a:buNone/>
            </a:pPr>
            <a:r>
              <a:rPr lang="en-US" dirty="0"/>
              <a:t>the car varies on detection of both cases.</a:t>
            </a:r>
          </a:p>
        </p:txBody>
      </p:sp>
    </p:spTree>
    <p:extLst>
      <p:ext uri="{BB962C8B-B14F-4D97-AF65-F5344CB8AC3E}">
        <p14:creationId xmlns:p14="http://schemas.microsoft.com/office/powerpoint/2010/main" val="267121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936104"/>
          </a:xfrm>
        </p:spPr>
        <p:txBody>
          <a:bodyPr>
            <a:normAutofit/>
          </a:bodyPr>
          <a:lstStyle/>
          <a:p>
            <a:r>
              <a:rPr lang="en-IN" dirty="0"/>
              <a:t>Survey on Existing System</a:t>
            </a:r>
          </a:p>
        </p:txBody>
      </p:sp>
      <p:graphicFrame>
        <p:nvGraphicFramePr>
          <p:cNvPr id="6" name="Table 5"/>
          <p:cNvGraphicFramePr>
            <a:graphicFrameLocks noGrp="1"/>
          </p:cNvGraphicFramePr>
          <p:nvPr>
            <p:extLst>
              <p:ext uri="{D42A27DB-BD31-4B8C-83A1-F6EECF244321}">
                <p14:modId xmlns:p14="http://schemas.microsoft.com/office/powerpoint/2010/main" val="102969764"/>
              </p:ext>
            </p:extLst>
          </p:nvPr>
        </p:nvGraphicFramePr>
        <p:xfrm>
          <a:off x="182880" y="980728"/>
          <a:ext cx="8961120" cy="5486400"/>
        </p:xfrm>
        <a:graphic>
          <a:graphicData uri="http://schemas.openxmlformats.org/drawingml/2006/table">
            <a:tbl>
              <a:tblPr firstRow="1" bandRow="1">
                <a:tableStyleId>{68D230F3-CF80-4859-8CE7-A43EE81993B5}</a:tableStyleId>
              </a:tblPr>
              <a:tblGrid>
                <a:gridCol w="1868840">
                  <a:extLst>
                    <a:ext uri="{9D8B030D-6E8A-4147-A177-3AD203B41FA5}">
                      <a16:colId xmlns:a16="http://schemas.microsoft.com/office/drawing/2014/main" xmlns="" val="20000"/>
                    </a:ext>
                  </a:extLst>
                </a:gridCol>
                <a:gridCol w="2091600">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gridCol w="3272488">
                  <a:extLst>
                    <a:ext uri="{9D8B030D-6E8A-4147-A177-3AD203B41FA5}">
                      <a16:colId xmlns:a16="http://schemas.microsoft.com/office/drawing/2014/main" xmlns="" val="20003"/>
                    </a:ext>
                  </a:extLst>
                </a:gridCol>
              </a:tblGrid>
              <a:tr h="293752">
                <a:tc>
                  <a:txBody>
                    <a:bodyPr/>
                    <a:lstStyle/>
                    <a:p>
                      <a:r>
                        <a:rPr lang="en-US" dirty="0"/>
                        <a:t>Title</a:t>
                      </a:r>
                      <a:endParaRPr lang="en-US" dirty="0">
                        <a:latin typeface="Cambria" pitchFamily="18" charset="0"/>
                      </a:endParaRPr>
                    </a:p>
                  </a:txBody>
                  <a:tcPr/>
                </a:tc>
                <a:tc>
                  <a:txBody>
                    <a:bodyPr/>
                    <a:lstStyle/>
                    <a:p>
                      <a:r>
                        <a:rPr lang="en-US" dirty="0"/>
                        <a:t>Source(Website)</a:t>
                      </a:r>
                      <a:endParaRPr lang="en-US" dirty="0">
                        <a:latin typeface="Cambria" pitchFamily="18" charset="0"/>
                      </a:endParaRPr>
                    </a:p>
                  </a:txBody>
                  <a:tcPr/>
                </a:tc>
                <a:tc>
                  <a:txBody>
                    <a:bodyPr/>
                    <a:lstStyle/>
                    <a:p>
                      <a:r>
                        <a:rPr lang="en-US" dirty="0"/>
                        <a:t>Year</a:t>
                      </a:r>
                      <a:endParaRPr lang="en-US" dirty="0">
                        <a:latin typeface="Cambria" pitchFamily="18" charset="0"/>
                      </a:endParaRPr>
                    </a:p>
                  </a:txBody>
                  <a:tcPr/>
                </a:tc>
                <a:tc>
                  <a:txBody>
                    <a:bodyPr/>
                    <a:lstStyle/>
                    <a:p>
                      <a:r>
                        <a:rPr lang="en-US" dirty="0"/>
                        <a:t>Inference</a:t>
                      </a:r>
                      <a:endParaRPr lang="en-US" dirty="0">
                        <a:latin typeface="Cambria" pitchFamily="18" charset="0"/>
                      </a:endParaRPr>
                    </a:p>
                  </a:txBody>
                  <a:tcPr/>
                </a:tc>
                <a:extLst>
                  <a:ext uri="{0D108BD9-81ED-4DB2-BD59-A6C34878D82A}">
                    <a16:rowId xmlns:a16="http://schemas.microsoft.com/office/drawing/2014/main" xmlns="" val="10000"/>
                  </a:ext>
                </a:extLst>
              </a:tr>
              <a:tr h="876030">
                <a:tc>
                  <a:txBody>
                    <a:bodyPr/>
                    <a:lstStyle/>
                    <a:p>
                      <a:r>
                        <a:rPr lang="it-IT" sz="1800" b="0" i="0" kern="1200" dirty="0">
                          <a:solidFill>
                            <a:schemeClr val="tx1"/>
                          </a:solidFill>
                          <a:effectLst/>
                          <a:latin typeface="+mn-lt"/>
                          <a:ea typeface="+mn-ea"/>
                          <a:cs typeface="+mn-cs"/>
                        </a:rPr>
                        <a:t>Vehicle position in lane monitoring</a:t>
                      </a:r>
                      <a:endParaRPr lang="en-US" dirty="0">
                        <a:latin typeface="Cambria" pitchFamily="18" charset="0"/>
                      </a:endParaRPr>
                    </a:p>
                  </a:txBody>
                  <a:tcPr/>
                </a:tc>
                <a:tc>
                  <a:txBody>
                    <a:bodyPr/>
                    <a:lstStyle/>
                    <a:p>
                      <a:r>
                        <a:rPr lang="en-US" dirty="0">
                          <a:hlinkClick r:id="rId3"/>
                        </a:rPr>
                        <a:t>https://www.ijltemas.in/most-viewed-papers/a-survey-on-driver-drowsiness-detection-techniques.com</a:t>
                      </a:r>
                      <a:endParaRPr lang="en-US" dirty="0">
                        <a:latin typeface="Cambria" pitchFamily="18" charset="0"/>
                      </a:endParaRPr>
                    </a:p>
                  </a:txBody>
                  <a:tcPr/>
                </a:tc>
                <a:tc>
                  <a:txBody>
                    <a:bodyPr/>
                    <a:lstStyle/>
                    <a:p>
                      <a:r>
                        <a:rPr lang="en-US" dirty="0">
                          <a:latin typeface="Cambria" pitchFamily="18" charset="0"/>
                        </a:rPr>
                        <a:t>2017</a:t>
                      </a:r>
                    </a:p>
                  </a:txBody>
                  <a:tcPr/>
                </a:tc>
                <a:tc>
                  <a:txBody>
                    <a:bodyPr/>
                    <a:lstStyle/>
                    <a:p>
                      <a:endParaRPr lang="en-US" dirty="0">
                        <a:latin typeface="Cambria" pitchFamily="18" charset="0"/>
                      </a:endParaRPr>
                    </a:p>
                    <a:p>
                      <a:endParaRPr lang="en-US" dirty="0">
                        <a:latin typeface="Cambria" pitchFamily="18" charset="0"/>
                      </a:endParaRPr>
                    </a:p>
                    <a:p>
                      <a:r>
                        <a:rPr lang="en-US" dirty="0">
                          <a:latin typeface="Cambria" pitchFamily="18" charset="0"/>
                        </a:rPr>
                        <a:t>Drowsiness</a:t>
                      </a:r>
                      <a:r>
                        <a:rPr lang="en-US" baseline="0" dirty="0">
                          <a:latin typeface="Cambria" pitchFamily="18" charset="0"/>
                        </a:rPr>
                        <a:t> can be detected by changing the lane</a:t>
                      </a:r>
                      <a:endParaRPr lang="en-US" dirty="0">
                        <a:latin typeface="Cambria" pitchFamily="18" charset="0"/>
                      </a:endParaRPr>
                    </a:p>
                  </a:txBody>
                  <a:tcPr/>
                </a:tc>
                <a:extLst>
                  <a:ext uri="{0D108BD9-81ED-4DB2-BD59-A6C34878D82A}">
                    <a16:rowId xmlns:a16="http://schemas.microsoft.com/office/drawing/2014/main" xmlns="" val="10001"/>
                  </a:ext>
                </a:extLst>
              </a:tr>
              <a:tr h="890918">
                <a:tc>
                  <a:txBody>
                    <a:bodyPr/>
                    <a:lstStyle/>
                    <a:p>
                      <a:r>
                        <a:rPr lang="en-US" sz="1800" b="0" i="0" kern="1200" dirty="0">
                          <a:solidFill>
                            <a:schemeClr val="tx1"/>
                          </a:solidFill>
                          <a:effectLst/>
                          <a:latin typeface="+mn-lt"/>
                          <a:ea typeface="+mn-ea"/>
                          <a:cs typeface="+mn-cs"/>
                        </a:rPr>
                        <a:t> Mouth and Yawning Analysis</a:t>
                      </a:r>
                    </a:p>
                  </a:txBody>
                  <a:tcPr/>
                </a:tc>
                <a:tc>
                  <a:txBody>
                    <a:bodyPr/>
                    <a:lstStyle/>
                    <a:p>
                      <a:r>
                        <a:rPr lang="en-IN" dirty="0">
                          <a:hlinkClick r:id="rId4"/>
                        </a:rPr>
                        <a:t>https://ieeexplore.ieee.org/document/8704263</a:t>
                      </a:r>
                      <a:endParaRPr lang="en-US" dirty="0">
                        <a:latin typeface="Cambria" pitchFamily="18" charset="0"/>
                      </a:endParaRPr>
                    </a:p>
                  </a:txBody>
                  <a:tcPr/>
                </a:tc>
                <a:tc>
                  <a:txBody>
                    <a:bodyPr/>
                    <a:lstStyle/>
                    <a:p>
                      <a:r>
                        <a:rPr lang="en-US" dirty="0">
                          <a:latin typeface="Cambria" pitchFamily="18" charset="0"/>
                        </a:rPr>
                        <a:t>2015</a:t>
                      </a:r>
                    </a:p>
                  </a:txBody>
                  <a:tcPr/>
                </a:tc>
                <a:tc>
                  <a:txBody>
                    <a:bodyPr/>
                    <a:lstStyle/>
                    <a:p>
                      <a:r>
                        <a:rPr lang="en-US" dirty="0">
                          <a:latin typeface="Cambria" pitchFamily="18" charset="0"/>
                        </a:rPr>
                        <a:t>Drowsiness</a:t>
                      </a:r>
                      <a:r>
                        <a:rPr lang="en-US" baseline="0" dirty="0">
                          <a:latin typeface="Cambria" pitchFamily="18" charset="0"/>
                        </a:rPr>
                        <a:t> can be detected when yawning</a:t>
                      </a:r>
                      <a:endParaRPr lang="en-US" dirty="0">
                        <a:latin typeface="Cambria" pitchFamily="18" charset="0"/>
                      </a:endParaRPr>
                    </a:p>
                  </a:txBody>
                  <a:tcPr/>
                </a:tc>
                <a:extLst>
                  <a:ext uri="{0D108BD9-81ED-4DB2-BD59-A6C34878D82A}">
                    <a16:rowId xmlns:a16="http://schemas.microsoft.com/office/drawing/2014/main" xmlns="" val="10002"/>
                  </a:ext>
                </a:extLst>
              </a:tr>
              <a:tr h="890918">
                <a:tc>
                  <a:txBody>
                    <a:bodyPr/>
                    <a:lstStyle/>
                    <a:p>
                      <a:r>
                        <a:rPr lang="en-US" dirty="0">
                          <a:latin typeface="Cambria" pitchFamily="18" charset="0"/>
                        </a:rPr>
                        <a:t>Head positioning </a:t>
                      </a:r>
                    </a:p>
                    <a:p>
                      <a:r>
                        <a:rPr lang="en-US" dirty="0">
                          <a:latin typeface="Cambria" pitchFamily="18" charset="0"/>
                        </a:rPr>
                        <a:t>and</a:t>
                      </a:r>
                      <a:r>
                        <a:rPr lang="en-US" baseline="0" dirty="0">
                          <a:latin typeface="Cambria" pitchFamily="18" charset="0"/>
                        </a:rPr>
                        <a:t> movement</a:t>
                      </a:r>
                      <a:endParaRPr lang="en-US" dirty="0">
                        <a:latin typeface="Cambria" pitchFamily="18" charset="0"/>
                      </a:endParaRPr>
                    </a:p>
                  </a:txBody>
                  <a:tcPr/>
                </a:tc>
                <a:tc>
                  <a:txBody>
                    <a:bodyPr/>
                    <a:lstStyle/>
                    <a:p>
                      <a:r>
                        <a:rPr lang="en-IN" dirty="0"/>
                        <a:t>https://citeseerx.ist.psu.edu.com</a:t>
                      </a:r>
                      <a:endParaRPr lang="en-US" dirty="0">
                        <a:latin typeface="Cambria" pitchFamily="18" charset="0"/>
                      </a:endParaRPr>
                    </a:p>
                  </a:txBody>
                  <a:tcPr/>
                </a:tc>
                <a:tc>
                  <a:txBody>
                    <a:bodyPr/>
                    <a:lstStyle/>
                    <a:p>
                      <a:r>
                        <a:rPr lang="en-US" dirty="0">
                          <a:latin typeface="Cambria" pitchFamily="18" charset="0"/>
                        </a:rPr>
                        <a:t>2016</a:t>
                      </a:r>
                    </a:p>
                  </a:txBody>
                  <a:tcPr/>
                </a:tc>
                <a:tc>
                  <a:txBody>
                    <a:bodyPr/>
                    <a:lstStyle/>
                    <a:p>
                      <a:r>
                        <a:rPr lang="en-US" dirty="0">
                          <a:latin typeface="Cambria" pitchFamily="18" charset="0"/>
                        </a:rPr>
                        <a:t>Drowsiness</a:t>
                      </a:r>
                      <a:r>
                        <a:rPr lang="en-US" baseline="0" dirty="0">
                          <a:latin typeface="Cambria" pitchFamily="18" charset="0"/>
                        </a:rPr>
                        <a:t> can be detected by</a:t>
                      </a:r>
                    </a:p>
                    <a:p>
                      <a:r>
                        <a:rPr lang="en-US" baseline="0" dirty="0">
                          <a:latin typeface="Cambria" pitchFamily="18" charset="0"/>
                        </a:rPr>
                        <a:t>the movement of head and head </a:t>
                      </a:r>
                      <a:r>
                        <a:rPr lang="en-US" baseline="0" dirty="0" err="1">
                          <a:latin typeface="Cambria" pitchFamily="18" charset="0"/>
                        </a:rPr>
                        <a:t>poitioning</a:t>
                      </a:r>
                      <a:r>
                        <a:rPr lang="en-US" baseline="0" dirty="0">
                          <a:latin typeface="Cambria" pitchFamily="18" charset="0"/>
                        </a:rPr>
                        <a:t> </a:t>
                      </a:r>
                      <a:endParaRPr lang="en-US" dirty="0">
                        <a:latin typeface="Cambria" pitchFamily="18" charset="0"/>
                      </a:endParaRPr>
                    </a:p>
                  </a:txBody>
                  <a:tcPr/>
                </a:tc>
                <a:extLst>
                  <a:ext uri="{0D108BD9-81ED-4DB2-BD59-A6C34878D82A}">
                    <a16:rowId xmlns:a16="http://schemas.microsoft.com/office/drawing/2014/main" xmlns="" val="10003"/>
                  </a:ext>
                </a:extLst>
              </a:tr>
              <a:tr h="890918">
                <a:tc>
                  <a:txBody>
                    <a:bodyPr/>
                    <a:lstStyle/>
                    <a:p>
                      <a:r>
                        <a:rPr lang="en-US" sz="1800" b="0" i="0" kern="1200" dirty="0">
                          <a:solidFill>
                            <a:schemeClr val="tx1"/>
                          </a:solidFill>
                          <a:effectLst/>
                          <a:latin typeface="+mn-lt"/>
                          <a:ea typeface="+mn-ea"/>
                          <a:cs typeface="+mn-cs"/>
                        </a:rPr>
                        <a:t>Automatic Detection of Driver Fatigue</a:t>
                      </a:r>
                    </a:p>
                    <a:p>
                      <a:endParaRPr lang="en-US" dirty="0">
                        <a:latin typeface="Cambria" pitchFamily="18" charset="0"/>
                      </a:endParaRPr>
                    </a:p>
                  </a:txBody>
                  <a:tcPr/>
                </a:tc>
                <a:tc>
                  <a:txBody>
                    <a:bodyPr/>
                    <a:lstStyle/>
                    <a:p>
                      <a:r>
                        <a:rPr lang="en-US" dirty="0">
                          <a:latin typeface="Cambria" pitchFamily="18" charset="0"/>
                        </a:rPr>
                        <a:t>https://ieeexplore.ieee.org</a:t>
                      </a:r>
                    </a:p>
                  </a:txBody>
                  <a:tcPr/>
                </a:tc>
                <a:tc>
                  <a:txBody>
                    <a:bodyPr/>
                    <a:lstStyle/>
                    <a:p>
                      <a:r>
                        <a:rPr lang="en-US" dirty="0">
                          <a:latin typeface="Cambria" pitchFamily="18" charset="0"/>
                        </a:rPr>
                        <a:t>2016</a:t>
                      </a:r>
                    </a:p>
                  </a:txBody>
                  <a:tcPr/>
                </a:tc>
                <a:tc>
                  <a:txBody>
                    <a:bodyPr/>
                    <a:lstStyle/>
                    <a:p>
                      <a:r>
                        <a:rPr lang="en-US" baseline="0" dirty="0">
                          <a:latin typeface="Cambria" pitchFamily="18" charset="0"/>
                        </a:rPr>
                        <a:t> </a:t>
                      </a:r>
                    </a:p>
                    <a:p>
                      <a:r>
                        <a:rPr lang="en-US" baseline="0" dirty="0">
                          <a:latin typeface="Cambria" pitchFamily="18" charset="0"/>
                        </a:rPr>
                        <a:t>Image processing</a:t>
                      </a:r>
                      <a:endParaRPr lang="en-US" dirty="0">
                        <a:latin typeface="Cambria" pitchFamily="18" charset="0"/>
                      </a:endParaRPr>
                    </a:p>
                  </a:txBody>
                  <a:tcPr/>
                </a:tc>
                <a:extLst>
                  <a:ext uri="{0D108BD9-81ED-4DB2-BD59-A6C34878D82A}">
                    <a16:rowId xmlns:a16="http://schemas.microsoft.com/office/drawing/2014/main" xmlns="" val="10004"/>
                  </a:ext>
                </a:extLst>
              </a:tr>
              <a:tr h="0">
                <a:tc>
                  <a:txBody>
                    <a:bodyPr/>
                    <a:lstStyle/>
                    <a:p>
                      <a:endParaRPr lang="en-US" dirty="0">
                        <a:latin typeface="Cambria" pitchFamily="18" charset="0"/>
                      </a:endParaRPr>
                    </a:p>
                  </a:txBody>
                  <a:tcPr/>
                </a:tc>
                <a:tc>
                  <a:txBody>
                    <a:bodyPr/>
                    <a:lstStyle/>
                    <a:p>
                      <a:endParaRPr lang="en-US" dirty="0">
                        <a:latin typeface="Cambria" pitchFamily="18" charset="0"/>
                      </a:endParaRPr>
                    </a:p>
                  </a:txBody>
                  <a:tcPr/>
                </a:tc>
                <a:tc>
                  <a:txBody>
                    <a:bodyPr/>
                    <a:lstStyle/>
                    <a:p>
                      <a:endParaRPr lang="en-US" dirty="0">
                        <a:latin typeface="Cambria" pitchFamily="18" charset="0"/>
                      </a:endParaRPr>
                    </a:p>
                  </a:txBody>
                  <a:tcPr/>
                </a:tc>
                <a:tc>
                  <a:txBody>
                    <a:bodyPr/>
                    <a:lstStyle/>
                    <a:p>
                      <a:endParaRPr lang="en-US" dirty="0">
                        <a:latin typeface="Cambria" pitchFamily="18" charset="0"/>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6730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and Hardware Requirements:</a:t>
            </a:r>
          </a:p>
        </p:txBody>
      </p:sp>
      <p:sp>
        <p:nvSpPr>
          <p:cNvPr id="3" name="Content Placeholder 2"/>
          <p:cNvSpPr>
            <a:spLocks noGrp="1"/>
          </p:cNvSpPr>
          <p:nvPr>
            <p:ph idx="1"/>
          </p:nvPr>
        </p:nvSpPr>
        <p:spPr>
          <a:xfrm>
            <a:off x="323528" y="1268760"/>
            <a:ext cx="8229600" cy="5040560"/>
          </a:xfrm>
        </p:spPr>
        <p:txBody>
          <a:bodyPr/>
          <a:lstStyle/>
          <a:p>
            <a:r>
              <a:rPr lang="en-US" sz="2400" dirty="0"/>
              <a:t>NODE MCU</a:t>
            </a:r>
          </a:p>
          <a:p>
            <a:r>
              <a:rPr lang="en-US" sz="2400" dirty="0"/>
              <a:t>IR BASED EYEBLINK SENSOR</a:t>
            </a:r>
          </a:p>
          <a:p>
            <a:r>
              <a:rPr lang="en-US" sz="2400" dirty="0"/>
              <a:t>BUZZAR</a:t>
            </a:r>
          </a:p>
          <a:p>
            <a:r>
              <a:rPr lang="en-US" sz="2400" dirty="0"/>
              <a:t>9V BATTERY</a:t>
            </a:r>
          </a:p>
          <a:p>
            <a:r>
              <a:rPr lang="en-US" sz="2400" dirty="0"/>
              <a:t>12V DC POWER SUPPLY</a:t>
            </a:r>
          </a:p>
        </p:txBody>
      </p:sp>
      <p:pic>
        <p:nvPicPr>
          <p:cNvPr id="7" name="Picture 6">
            <a:extLst>
              <a:ext uri="{FF2B5EF4-FFF2-40B4-BE49-F238E27FC236}">
                <a16:creationId xmlns:a16="http://schemas.microsoft.com/office/drawing/2014/main" xmlns="" id="{532C1375-BBF7-483D-BA98-06C6950C2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1391023"/>
            <a:ext cx="1856670" cy="1844252"/>
          </a:xfrm>
          <a:prstGeom prst="rect">
            <a:avLst/>
          </a:prstGeom>
        </p:spPr>
      </p:pic>
      <p:pic>
        <p:nvPicPr>
          <p:cNvPr id="9" name="Picture 8">
            <a:extLst>
              <a:ext uri="{FF2B5EF4-FFF2-40B4-BE49-F238E27FC236}">
                <a16:creationId xmlns:a16="http://schemas.microsoft.com/office/drawing/2014/main" xmlns="" id="{A9274F52-8D1D-411A-AA21-E22917525E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1412" y="3456384"/>
            <a:ext cx="2492896" cy="2492896"/>
          </a:xfrm>
          <a:prstGeom prst="rect">
            <a:avLst/>
          </a:prstGeom>
        </p:spPr>
      </p:pic>
      <p:pic>
        <p:nvPicPr>
          <p:cNvPr id="11" name="Picture 10">
            <a:extLst>
              <a:ext uri="{FF2B5EF4-FFF2-40B4-BE49-F238E27FC236}">
                <a16:creationId xmlns:a16="http://schemas.microsoft.com/office/drawing/2014/main" xmlns="" id="{EE0909F5-5AFE-4172-BDA2-60D336780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04" y="4509120"/>
            <a:ext cx="1853680" cy="1853680"/>
          </a:xfrm>
          <a:prstGeom prst="rect">
            <a:avLst/>
          </a:prstGeom>
        </p:spPr>
      </p:pic>
      <p:pic>
        <p:nvPicPr>
          <p:cNvPr id="13" name="Picture 12">
            <a:extLst>
              <a:ext uri="{FF2B5EF4-FFF2-40B4-BE49-F238E27FC236}">
                <a16:creationId xmlns:a16="http://schemas.microsoft.com/office/drawing/2014/main" xmlns="" id="{B2B7F952-A864-4665-BC8B-CB87B468F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8975" y="3767286"/>
            <a:ext cx="2686050" cy="2686050"/>
          </a:xfrm>
          <a:prstGeom prst="rect">
            <a:avLst/>
          </a:prstGeom>
        </p:spPr>
      </p:pic>
    </p:spTree>
    <p:extLst>
      <p:ext uri="{BB962C8B-B14F-4D97-AF65-F5344CB8AC3E}">
        <p14:creationId xmlns:p14="http://schemas.microsoft.com/office/powerpoint/2010/main" val="156728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Proposed System</a:t>
            </a:r>
            <a:br>
              <a:rPr lang="en-US" dirty="0"/>
            </a:br>
            <a:endParaRPr lang="en-US" dirty="0"/>
          </a:p>
        </p:txBody>
      </p:sp>
      <p:pic>
        <p:nvPicPr>
          <p:cNvPr id="3" name="beep">
            <a:hlinkClick r:id="" action="ppaction://media"/>
            <a:extLst>
              <a:ext uri="{FF2B5EF4-FFF2-40B4-BE49-F238E27FC236}">
                <a16:creationId xmlns:a16="http://schemas.microsoft.com/office/drawing/2014/main" xmlns="" id="{8924BDC1-F672-430E-A2F7-DF9D3198607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144000" y="-99392"/>
            <a:ext cx="406400" cy="406400"/>
          </a:xfrm>
          <a:prstGeom prst="rect">
            <a:avLst/>
          </a:prstGeom>
        </p:spPr>
      </p:pic>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331640" y="1484784"/>
            <a:ext cx="6335216" cy="4250308"/>
          </a:xfrm>
        </p:spPr>
      </p:pic>
    </p:spTree>
    <p:extLst>
      <p:ext uri="{BB962C8B-B14F-4D97-AF65-F5344CB8AC3E}">
        <p14:creationId xmlns:p14="http://schemas.microsoft.com/office/powerpoint/2010/main" val="1068284276"/>
      </p:ext>
    </p:extLst>
  </p:cSld>
  <p:clrMapOvr>
    <a:masterClrMapping/>
  </p:clrMapOvr>
  <mc:AlternateContent xmlns:mc="http://schemas.openxmlformats.org/markup-compatibility/2006" xmlns:p14="http://schemas.microsoft.com/office/powerpoint/2010/main">
    <mc:Choice Requires="p14">
      <p:transition spd="med" p14:dur="700" advTm="8811">
        <p:fade/>
      </p:transition>
    </mc:Choice>
    <mc:Fallback xmlns="">
      <p:transition spd="med" advTm="8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1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1808F0-E28F-41E9-88ED-FB0E1F678EA9}"/>
              </a:ext>
            </a:extLst>
          </p:cNvPr>
          <p:cNvSpPr>
            <a:spLocks noGrp="1"/>
          </p:cNvSpPr>
          <p:nvPr>
            <p:ph type="ctrTitle"/>
          </p:nvPr>
        </p:nvSpPr>
        <p:spPr>
          <a:xfrm>
            <a:off x="139552" y="188640"/>
            <a:ext cx="7632848" cy="1281385"/>
          </a:xfrm>
        </p:spPr>
        <p:txBody>
          <a:bodyPr/>
          <a:lstStyle/>
          <a:p>
            <a:r>
              <a:rPr lang="en-IN" dirty="0"/>
              <a:t>WORKING MODEL:</a:t>
            </a:r>
          </a:p>
        </p:txBody>
      </p:sp>
      <p:sp>
        <p:nvSpPr>
          <p:cNvPr id="3" name="Subtitle 2">
            <a:extLst>
              <a:ext uri="{FF2B5EF4-FFF2-40B4-BE49-F238E27FC236}">
                <a16:creationId xmlns:a16="http://schemas.microsoft.com/office/drawing/2014/main" xmlns="" id="{833DBACE-A739-4DDD-8DE9-40F96764E90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xmlns="" id="{A6D0FDAA-0C75-4F14-8228-C2A585493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403" y="1554312"/>
            <a:ext cx="4459331" cy="4874096"/>
          </a:xfrm>
          <a:prstGeom prst="rect">
            <a:avLst/>
          </a:prstGeom>
          <a:ln>
            <a:noFill/>
          </a:ln>
          <a:effectLst>
            <a:softEdge rad="112500"/>
          </a:effectLst>
        </p:spPr>
      </p:pic>
      <p:pic>
        <p:nvPicPr>
          <p:cNvPr id="7" name="Picture 6">
            <a:extLst>
              <a:ext uri="{FF2B5EF4-FFF2-40B4-BE49-F238E27FC236}">
                <a16:creationId xmlns:a16="http://schemas.microsoft.com/office/drawing/2014/main" xmlns="" id="{67D5B854-70A3-4E70-8050-B8C50D791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9240"/>
            <a:ext cx="4581973" cy="4874096"/>
          </a:xfrm>
          <a:prstGeom prst="rect">
            <a:avLst/>
          </a:prstGeom>
          <a:ln>
            <a:noFill/>
          </a:ln>
          <a:effectLst>
            <a:softEdge rad="112500"/>
          </a:effectLst>
        </p:spPr>
      </p:pic>
    </p:spTree>
    <p:extLst>
      <p:ext uri="{BB962C8B-B14F-4D97-AF65-F5344CB8AC3E}">
        <p14:creationId xmlns:p14="http://schemas.microsoft.com/office/powerpoint/2010/main" val="424965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8C00E42A26E54B98F15F25452760C6" ma:contentTypeVersion="5" ma:contentTypeDescription="Create a new document." ma:contentTypeScope="" ma:versionID="97ff1ca26665f96af7975baeaa494690">
  <xsd:schema xmlns:xsd="http://www.w3.org/2001/XMLSchema" xmlns:xs="http://www.w3.org/2001/XMLSchema" xmlns:p="http://schemas.microsoft.com/office/2006/metadata/properties" xmlns:ns2="021cedc2-09ad-45f9-9694-78c92e09e1fb" targetNamespace="http://schemas.microsoft.com/office/2006/metadata/properties" ma:root="true" ma:fieldsID="a43f6abd56fa8ee289910688b05a7a02" ns2:_="">
    <xsd:import namespace="021cedc2-09ad-45f9-9694-78c92e09e1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cedc2-09ad-45f9-9694-78c92e09e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C63DB2-ACEB-450D-B3D3-63D6AB64021C}">
  <ds:schemaRefs>
    <ds:schemaRef ds:uri="http://schemas.microsoft.com/sharepoint/v3/contenttype/forms"/>
  </ds:schemaRefs>
</ds:datastoreItem>
</file>

<file path=customXml/itemProps2.xml><?xml version="1.0" encoding="utf-8"?>
<ds:datastoreItem xmlns:ds="http://schemas.openxmlformats.org/officeDocument/2006/customXml" ds:itemID="{8A737C57-015D-42FA-987D-789CE17AB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cedc2-09ad-45f9-9694-78c92e09e1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7E16F3-3EB7-4BC9-A713-A6CC2BB90449}">
  <ds:schemaRefs>
    <ds:schemaRef ds:uri="021cedc2-09ad-45f9-9694-78c92e09e1fb"/>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465</TotalTime>
  <Words>564</Words>
  <Application>Microsoft Office PowerPoint</Application>
  <PresentationFormat>On-screen Show (4:3)</PresentationFormat>
  <Paragraphs>178</Paragraphs>
  <Slides>15</Slides>
  <Notes>3</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Contents</vt:lpstr>
      <vt:lpstr>                      WHY?</vt:lpstr>
      <vt:lpstr>Problem Statement</vt:lpstr>
      <vt:lpstr>Objective</vt:lpstr>
      <vt:lpstr>Survey on Existing System</vt:lpstr>
      <vt:lpstr>Software and Hardware Requirements:</vt:lpstr>
      <vt:lpstr>Block Diagram of Proposed System </vt:lpstr>
      <vt:lpstr>WORKING MODEL:</vt:lpstr>
      <vt:lpstr>PROCESS</vt:lpstr>
      <vt:lpstr>PROGRAM</vt:lpstr>
      <vt:lpstr>References</vt:lpstr>
      <vt:lpstr>Weekly Plan</vt:lpstr>
      <vt:lpstr>Online Certification Courses</vt:lpstr>
      <vt:lpstr>Guide Meeting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Harshini</cp:lastModifiedBy>
  <cp:revision>85</cp:revision>
  <dcterms:created xsi:type="dcterms:W3CDTF">2021-02-15T04:09:39Z</dcterms:created>
  <dcterms:modified xsi:type="dcterms:W3CDTF">2022-05-19T16:41:46Z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0x010100338C00E42A26E54B98F15F25452760C6</vt:lpwstr>
  </property>
</Properties>
</file>