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3" roundtripDataSignature="AMtx7mh5jd6L7qtEuKsojYW/3Hnr+sb1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9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4" name="Google Shape;24;p1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1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1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1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1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9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19"/>
          <p:cNvSpPr txBox="1"/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50"/>
              <a:buFont typeface="Trebuchet MS"/>
              <a:buNone/>
              <a:defRPr sz="405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subTitle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750"/>
              </a:spcBef>
              <a:spcAft>
                <a:spcPts val="0"/>
              </a:spcAft>
              <a:buSzPts val="108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75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9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8"/>
          <p:cNvSpPr txBox="1"/>
          <p:nvPr>
            <p:ph type="title"/>
          </p:nvPr>
        </p:nvSpPr>
        <p:spPr>
          <a:xfrm>
            <a:off x="508001" y="3600450"/>
            <a:ext cx="64475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8"/>
          <p:cNvSpPr/>
          <p:nvPr>
            <p:ph idx="2" type="pic"/>
          </p:nvPr>
        </p:nvSpPr>
        <p:spPr>
          <a:xfrm>
            <a:off x="508001" y="457200"/>
            <a:ext cx="6447501" cy="2884289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8"/>
          <p:cNvSpPr txBox="1"/>
          <p:nvPr>
            <p:ph idx="1" type="body"/>
          </p:nvPr>
        </p:nvSpPr>
        <p:spPr>
          <a:xfrm>
            <a:off x="508001" y="4025504"/>
            <a:ext cx="6447500" cy="505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91" name="Google Shape;91;p28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 txBox="1"/>
          <p:nvPr>
            <p:ph type="title"/>
          </p:nvPr>
        </p:nvSpPr>
        <p:spPr>
          <a:xfrm>
            <a:off x="508001" y="457200"/>
            <a:ext cx="6447501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9"/>
          <p:cNvSpPr txBox="1"/>
          <p:nvPr>
            <p:ph idx="1" type="body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29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0"/>
          <p:cNvSpPr txBox="1"/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0"/>
          <p:cNvSpPr txBox="1"/>
          <p:nvPr>
            <p:ph idx="1" type="body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30"/>
          <p:cNvSpPr txBox="1"/>
          <p:nvPr>
            <p:ph idx="2" type="body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30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0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0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30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30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35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1"/>
          <p:cNvSpPr txBox="1"/>
          <p:nvPr>
            <p:ph type="title"/>
          </p:nvPr>
        </p:nvSpPr>
        <p:spPr>
          <a:xfrm>
            <a:off x="508001" y="1448991"/>
            <a:ext cx="6447501" cy="1946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1"/>
          <p:cNvSpPr txBox="1"/>
          <p:nvPr>
            <p:ph idx="1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31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1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1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2"/>
          <p:cNvSpPr txBox="1"/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2"/>
          <p:cNvSpPr txBox="1"/>
          <p:nvPr>
            <p:ph idx="1" type="body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32"/>
          <p:cNvSpPr txBox="1"/>
          <p:nvPr>
            <p:ph idx="2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32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2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2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32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32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/>
          <p:nvPr>
            <p:ph type="title"/>
          </p:nvPr>
        </p:nvSpPr>
        <p:spPr>
          <a:xfrm>
            <a:off x="514350" y="457200"/>
            <a:ext cx="6441152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3"/>
          <p:cNvSpPr txBox="1"/>
          <p:nvPr>
            <p:ph idx="1" type="body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33"/>
          <p:cNvSpPr txBox="1"/>
          <p:nvPr>
            <p:ph idx="2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33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3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 rot="5400000">
            <a:off x="2276462" y="-148019"/>
            <a:ext cx="2910580" cy="6447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34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4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5"/>
          <p:cNvSpPr txBox="1"/>
          <p:nvPr>
            <p:ph type="title"/>
          </p:nvPr>
        </p:nvSpPr>
        <p:spPr>
          <a:xfrm rot="5400000">
            <a:off x="4495739" y="1937216"/>
            <a:ext cx="3938588" cy="978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5"/>
          <p:cNvSpPr txBox="1"/>
          <p:nvPr>
            <p:ph idx="1" type="body"/>
          </p:nvPr>
        </p:nvSpPr>
        <p:spPr>
          <a:xfrm rot="5400000">
            <a:off x="1186264" y="-221062"/>
            <a:ext cx="3938588" cy="529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35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5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5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" type="body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508001" y="2025651"/>
            <a:ext cx="6447501" cy="13699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" type="body"/>
          </p:nvPr>
        </p:nvSpPr>
        <p:spPr>
          <a:xfrm>
            <a:off x="508001" y="3395586"/>
            <a:ext cx="6447501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22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" type="body"/>
          </p:nvPr>
        </p:nvSpPr>
        <p:spPr>
          <a:xfrm>
            <a:off x="508001" y="1620442"/>
            <a:ext cx="3138026" cy="2910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2" type="body"/>
          </p:nvPr>
        </p:nvSpPr>
        <p:spPr>
          <a:xfrm>
            <a:off x="3817477" y="1620442"/>
            <a:ext cx="3138026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506809" y="1620737"/>
            <a:ext cx="3139217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65" name="Google Shape;65;p24"/>
          <p:cNvSpPr txBox="1"/>
          <p:nvPr>
            <p:ph idx="2" type="body"/>
          </p:nvPr>
        </p:nvSpPr>
        <p:spPr>
          <a:xfrm>
            <a:off x="506809" y="2052934"/>
            <a:ext cx="3139217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3" type="body"/>
          </p:nvPr>
        </p:nvSpPr>
        <p:spPr>
          <a:xfrm>
            <a:off x="3816287" y="1620737"/>
            <a:ext cx="313921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67" name="Google Shape;67;p24"/>
          <p:cNvSpPr txBox="1"/>
          <p:nvPr>
            <p:ph idx="4" type="body"/>
          </p:nvPr>
        </p:nvSpPr>
        <p:spPr>
          <a:xfrm>
            <a:off x="3816288" y="2052934"/>
            <a:ext cx="3139213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/>
          <p:nvPr>
            <p:ph type="title"/>
          </p:nvPr>
        </p:nvSpPr>
        <p:spPr>
          <a:xfrm>
            <a:off x="508001" y="1123953"/>
            <a:ext cx="2890896" cy="958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" type="body"/>
          </p:nvPr>
        </p:nvSpPr>
        <p:spPr>
          <a:xfrm>
            <a:off x="3570346" y="386193"/>
            <a:ext cx="3385156" cy="4144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2" type="body"/>
          </p:nvPr>
        </p:nvSpPr>
        <p:spPr>
          <a:xfrm>
            <a:off x="508001" y="2082802"/>
            <a:ext cx="2890896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9pPr>
          </a:lstStyle>
          <a:p/>
        </p:txBody>
      </p:sp>
      <p:sp>
        <p:nvSpPr>
          <p:cNvPr id="84" name="Google Shape;84;p27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8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7" name="Google Shape;7;p1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8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" type="body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►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8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8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3580"/>
              <a:t>Soccer Player Performance Analysis &amp; Business Case Applications</a:t>
            </a:r>
            <a:endParaRPr sz="358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Trebuchet MS"/>
              <a:buNone/>
            </a:pPr>
            <a:r>
              <a:t/>
            </a:r>
            <a:endParaRPr sz="3580"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11"/>
              <a:buFont typeface="Arial"/>
              <a:buNone/>
            </a:pPr>
            <a:r>
              <a:rPr lang="en-US"/>
              <a:t>Data-Driven Decision Making for Scouting, Transfers, and Financial Optimization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b="1" lang="en-US" sz="2500"/>
              <a:t>Business Use Case – Fan Engagement &amp; Marketing</a:t>
            </a:r>
            <a:endParaRPr sz="2500"/>
          </a:p>
        </p:txBody>
      </p:sp>
      <p:sp>
        <p:nvSpPr>
          <p:cNvPr id="207" name="Google Shape;207;p10"/>
          <p:cNvSpPr txBox="1"/>
          <p:nvPr>
            <p:ph idx="1" type="body"/>
          </p:nvPr>
        </p:nvSpPr>
        <p:spPr>
          <a:xfrm>
            <a:off x="311700" y="1152475"/>
            <a:ext cx="8520600" cy="36186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1800"/>
              <a:t>Objective:</a:t>
            </a:r>
            <a:r>
              <a:rPr lang="en-US" sz="1800"/>
              <a:t> Use player analytics to enhance fan engagement and increase revenue.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1800"/>
              <a:t>Insights from Power BI:</a:t>
            </a:r>
            <a:endParaRPr sz="1800"/>
          </a:p>
          <a:p>
            <a:pPr indent="-311150" lvl="1" marL="74295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1800"/>
              <a:t>Most Marketable Players:</a:t>
            </a:r>
            <a:r>
              <a:rPr lang="en-US" sz="1800"/>
              <a:t> High-performing players with social influence (Cristiano Ronaldo, Lionel Messi, Neymar).</a:t>
            </a:r>
            <a:endParaRPr sz="1800"/>
          </a:p>
          <a:p>
            <a:pPr indent="-311150" lvl="1" marL="74295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1800"/>
              <a:t>Emerging Stars:</a:t>
            </a:r>
            <a:r>
              <a:rPr lang="en-US" sz="1800"/>
              <a:t> Young talents with high potential can be used in branding strategies.</a:t>
            </a:r>
            <a:endParaRPr sz="1800"/>
          </a:p>
          <a:p>
            <a:pPr indent="-311150" lvl="1" marL="74295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1800"/>
              <a:t>Set-Piece Specialists:</a:t>
            </a:r>
            <a:r>
              <a:rPr lang="en-US" sz="1800"/>
              <a:t> Highlighted players with the best free-kick accuracy (Pirlo, Messi, Çalhanoğlu) for promotional campaigns.</a:t>
            </a:r>
            <a:endParaRPr sz="1800"/>
          </a:p>
          <a:p>
            <a:pPr indent="-311150" lvl="1" marL="74295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1800"/>
              <a:t>Engagement Strategies:</a:t>
            </a:r>
            <a:r>
              <a:rPr lang="en-US" sz="1800"/>
              <a:t> Leverage player data for sponsorships, merchandise sales, and targeted marketing campaigns.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226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213" name="Google Shape;213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14" name="Google Shape;21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662" y="0"/>
            <a:ext cx="88866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b="1" lang="en-US" sz="2500"/>
              <a:t> Business Use Case – Contract Negotiation</a:t>
            </a:r>
            <a:br>
              <a:rPr b="1" lang="en-US" sz="1600"/>
            </a:br>
            <a:endParaRPr sz="2500"/>
          </a:p>
        </p:txBody>
      </p:sp>
      <p:sp>
        <p:nvSpPr>
          <p:cNvPr id="220" name="Google Shape;220;p12"/>
          <p:cNvSpPr/>
          <p:nvPr/>
        </p:nvSpPr>
        <p:spPr>
          <a:xfrm>
            <a:off x="311700" y="885464"/>
            <a:ext cx="8389848" cy="3139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Optimize salary structures and retain high-value players efficiently.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Insights from Power BI: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Wage-to-Performance Ratio: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Identifies overpaid vs. underpaid players.</a:t>
            </a:r>
            <a:endParaRPr/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Highest Paying Leagues: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Premier League (€170K avg. wage), La Liga (€150K avg. wage), Bundesliga (€120K avg. wage).</a:t>
            </a:r>
            <a:endParaRPr/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Salary Efficiency by Position: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 and CM positions offer the best return on investment.</a:t>
            </a:r>
            <a:endParaRPr/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Recommendation: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Adjust salaries based on performance trends to optimize financial resources.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2"/>
          <p:cNvSpPr/>
          <p:nvPr/>
        </p:nvSpPr>
        <p:spPr>
          <a:xfrm>
            <a:off x="-188926" y="3000037"/>
            <a:ext cx="9644626" cy="4770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rebuchet MS"/>
              <a:buNone/>
            </a:pPr>
            <a:r>
              <a:t/>
            </a:r>
            <a:endParaRPr b="1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226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227" name="Google Shape;22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28" name="Google Shape;22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61" y="0"/>
            <a:ext cx="89858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7222"/>
              <a:buFont typeface="Trebuchet MS"/>
              <a:buNone/>
            </a:pPr>
            <a:r>
              <a:rPr b="1" lang="en-US" sz="3200"/>
              <a:t> Business Use Case - </a:t>
            </a:r>
            <a:r>
              <a:rPr b="1" lang="en-US"/>
              <a:t>Age Group Trends</a:t>
            </a:r>
            <a:br>
              <a:rPr b="1" lang="en-US"/>
            </a:br>
            <a:endParaRPr/>
          </a:p>
        </p:txBody>
      </p:sp>
      <p:sp>
        <p:nvSpPr>
          <p:cNvPr id="234" name="Google Shape;23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Arial"/>
              <a:buChar char="•"/>
            </a:pPr>
            <a:r>
              <a:rPr b="1" lang="en-US" sz="1650"/>
              <a:t>Objective:</a:t>
            </a:r>
            <a:r>
              <a:rPr lang="en-US" sz="1650"/>
              <a:t> Understand performance development across different age groups.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Arial"/>
              <a:buChar char="•"/>
            </a:pPr>
            <a:r>
              <a:rPr b="1" lang="en-US" sz="1650"/>
              <a:t>Insights from Power BI:</a:t>
            </a:r>
            <a:endParaRPr sz="1650"/>
          </a:p>
          <a:p>
            <a:pPr indent="-301625" lvl="1" marL="742950" rtl="0" algn="l">
              <a:spcBef>
                <a:spcPts val="0"/>
              </a:spcBef>
              <a:spcAft>
                <a:spcPts val="0"/>
              </a:spcAft>
              <a:buSzPts val="1650"/>
              <a:buFont typeface="Arial"/>
              <a:buChar char="•"/>
            </a:pPr>
            <a:r>
              <a:rPr b="1" lang="en-US" sz="1650"/>
              <a:t>Peak Performance Windows:</a:t>
            </a:r>
            <a:r>
              <a:rPr lang="en-US" sz="1650"/>
              <a:t> Prime-age players (24-30) have the highest market value (€15M).</a:t>
            </a:r>
            <a:endParaRPr sz="1650"/>
          </a:p>
          <a:p>
            <a:pPr indent="-301625" lvl="1" marL="742950" rtl="0" algn="l">
              <a:spcBef>
                <a:spcPts val="0"/>
              </a:spcBef>
              <a:spcAft>
                <a:spcPts val="0"/>
              </a:spcAft>
              <a:buSzPts val="1650"/>
              <a:buFont typeface="Arial"/>
              <a:buChar char="•"/>
            </a:pPr>
            <a:r>
              <a:rPr b="1" lang="en-US" sz="1650"/>
              <a:t>Young Player Development:</a:t>
            </a:r>
            <a:r>
              <a:rPr lang="en-US" sz="1650"/>
              <a:t> Players under 23 show the highest growth potential.</a:t>
            </a:r>
            <a:endParaRPr sz="1650"/>
          </a:p>
          <a:p>
            <a:pPr indent="-301625" lvl="1" marL="742950" rtl="0" algn="l">
              <a:spcBef>
                <a:spcPts val="0"/>
              </a:spcBef>
              <a:spcAft>
                <a:spcPts val="0"/>
              </a:spcAft>
              <a:buSzPts val="1650"/>
              <a:buFont typeface="Arial"/>
              <a:buChar char="•"/>
            </a:pPr>
            <a:r>
              <a:rPr b="1" lang="en-US" sz="1650"/>
              <a:t>Veteran Performance Sustainability:</a:t>
            </a:r>
            <a:r>
              <a:rPr lang="en-US" sz="1650"/>
              <a:t> Players over 30 remain valuable but require strategic usage.</a:t>
            </a:r>
            <a:endParaRPr sz="1650"/>
          </a:p>
          <a:p>
            <a:pPr indent="-301625" lvl="1" marL="742950" rtl="0" algn="l">
              <a:spcBef>
                <a:spcPts val="0"/>
              </a:spcBef>
              <a:spcAft>
                <a:spcPts val="0"/>
              </a:spcAft>
              <a:buSzPts val="1650"/>
              <a:buFont typeface="Arial"/>
              <a:buChar char="•"/>
            </a:pPr>
            <a:r>
              <a:rPr b="1" lang="en-US" sz="1650"/>
              <a:t>Strategic Recommendation:</a:t>
            </a:r>
            <a:r>
              <a:rPr lang="en-US" sz="1650"/>
              <a:t> Clubs should invest in younger players with high potential and manage veteran workload effectively.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Arial"/>
              <a:buChar char="•"/>
            </a:pPr>
            <a:r>
              <a:rPr b="1" lang="en-US" sz="1650"/>
              <a:t>Top Performing Players:</a:t>
            </a:r>
            <a:r>
              <a:rPr lang="en-US" sz="1650"/>
              <a:t> Cristiano Ronaldo (94), Lionel Messi (93), Luis Suárez (92).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Arial"/>
              <a:buChar char="•"/>
            </a:pPr>
            <a:r>
              <a:rPr b="1" lang="en-US" sz="1650"/>
              <a:t>Best Young Talents:</a:t>
            </a:r>
            <a:r>
              <a:rPr lang="en-US" sz="1650"/>
              <a:t> A. Gomes, C. Gregory with high growth potential.</a:t>
            </a:r>
            <a:endParaRPr sz="1650"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Font typeface="Arial"/>
              <a:buChar char="•"/>
            </a:pPr>
            <a:r>
              <a:rPr b="1" lang="en-US" sz="1650"/>
              <a:t>Market Value Trends:</a:t>
            </a:r>
            <a:r>
              <a:rPr lang="en-US" sz="1650"/>
              <a:t> Young players (&lt;23) with low market value and high potential are ideal scouting targets.</a:t>
            </a:r>
            <a:endParaRPr sz="1650"/>
          </a:p>
          <a:p>
            <a:pPr indent="-196850" lvl="1" marL="74295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650"/>
          </a:p>
          <a:p>
            <a:pPr indent="-196850" lvl="1" marL="74295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65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226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240" name="Google Shape;24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41" name="Google Shape;24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25" y="0"/>
            <a:ext cx="885454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/>
              <a:t> Business Recommendations for Clubs</a:t>
            </a:r>
            <a:endParaRPr b="1" sz="2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t/>
            </a:r>
            <a:endParaRPr sz="2500"/>
          </a:p>
        </p:txBody>
      </p:sp>
      <p:sp>
        <p:nvSpPr>
          <p:cNvPr id="247" name="Google Shape;24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Scouting Strategy:</a:t>
            </a:r>
            <a:r>
              <a:rPr lang="en-US" sz="1800">
                <a:solidFill>
                  <a:schemeClr val="dk1"/>
                </a:solidFill>
              </a:rPr>
              <a:t> Invest in undervalued high-performing young players.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Contract Negotiation:</a:t>
            </a:r>
            <a:r>
              <a:rPr lang="en-US" sz="1800">
                <a:solidFill>
                  <a:schemeClr val="dk1"/>
                </a:solidFill>
              </a:rPr>
              <a:t> Adjust salaries based on wage-to-performance efficiency.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Financial Planning:</a:t>
            </a:r>
            <a:r>
              <a:rPr lang="en-US" sz="1800">
                <a:solidFill>
                  <a:schemeClr val="dk1"/>
                </a:solidFill>
              </a:rPr>
              <a:t> Optimize wage budgets using data-driven insights.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Transfer Decision-Making:</a:t>
            </a:r>
            <a:r>
              <a:rPr lang="en-US" sz="1800">
                <a:solidFill>
                  <a:schemeClr val="dk1"/>
                </a:solidFill>
              </a:rPr>
              <a:t> Identify players who are overpaid or underperforming for potential transfers.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Fan Engagement Strategies:</a:t>
            </a:r>
            <a:r>
              <a:rPr lang="en-US" sz="1800">
                <a:solidFill>
                  <a:schemeClr val="dk1"/>
                </a:solidFill>
              </a:rPr>
              <a:t> Market emerging players to boost audience engagement and revenue.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/>
              <a:t>Conclusion &amp; Next Steps</a:t>
            </a:r>
            <a:endParaRPr b="1" sz="2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t/>
            </a:r>
            <a:endParaRPr sz="2500"/>
          </a:p>
        </p:txBody>
      </p:sp>
      <p:sp>
        <p:nvSpPr>
          <p:cNvPr id="253" name="Google Shape;25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>
                <a:solidFill>
                  <a:srgbClr val="000000"/>
                </a:solidFill>
              </a:rPr>
              <a:t>Utilize AI-driven forecasting for recruitment and contract decisions.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>
                <a:solidFill>
                  <a:srgbClr val="000000"/>
                </a:solidFill>
              </a:rPr>
              <a:t>Monitor wage efficiency and market value trends for better financial planning.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>
                <a:solidFill>
                  <a:srgbClr val="000000"/>
                </a:solidFill>
              </a:rPr>
              <a:t>Use performance insights to strengthen scouting, transfers, and sponsorship opportunities.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b="1" lang="en-US" sz="2500"/>
              <a:t>Overview</a:t>
            </a:r>
            <a:endParaRPr sz="2500"/>
          </a:p>
        </p:txBody>
      </p:sp>
      <p:sp>
        <p:nvSpPr>
          <p:cNvPr id="154" name="Google Shape;154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Key Metrics from the Dashboard: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Highest Overall Rating:</a:t>
            </a:r>
            <a:r>
              <a:rPr lang="en-US" sz="1800">
                <a:solidFill>
                  <a:schemeClr val="dk1"/>
                </a:solidFill>
              </a:rPr>
              <a:t> Cristiano Ronaldo (94), Lionel Messi (93), Luis Suárez (92).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Best Value-for-Money Players:</a:t>
            </a:r>
            <a:r>
              <a:rPr lang="en-US" sz="1800">
                <a:solidFill>
                  <a:schemeClr val="dk1"/>
                </a:solidFill>
              </a:rPr>
              <a:t> Marlos, Taison, D. Srna (Performance-to-Wage Ratio: 0.08).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Top Club Performance:</a:t>
            </a:r>
            <a:r>
              <a:rPr lang="en-US" sz="1800">
                <a:solidFill>
                  <a:schemeClr val="dk1"/>
                </a:solidFill>
              </a:rPr>
              <a:t> FC Barcelona leads with an average rating of 82.56.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Market Value Leaders:</a:t>
            </a:r>
            <a:r>
              <a:rPr lang="en-US" sz="1800">
                <a:solidFill>
                  <a:schemeClr val="dk1"/>
                </a:solidFill>
              </a:rPr>
              <a:t> Neymar (€123M), Messi (€105M), Suárez (€97M).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Transfer Risk Assessment:</a:t>
            </a:r>
            <a:r>
              <a:rPr lang="en-US" sz="1800">
                <a:solidFill>
                  <a:schemeClr val="dk1"/>
                </a:solidFill>
              </a:rPr>
              <a:t> Identifying high-wage, low-performance players for strategic transfers.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Age Group Trends:</a:t>
            </a:r>
            <a:r>
              <a:rPr lang="en-US" sz="1800">
                <a:solidFill>
                  <a:schemeClr val="dk1"/>
                </a:solidFill>
              </a:rPr>
              <a:t> Prime players (24-30) have the highest market value (€15M), while young players (&lt;23) show strong growth potential.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b="1" lang="en-US" sz="2500"/>
              <a:t>Data Methodology</a:t>
            </a:r>
            <a:endParaRPr b="1" sz="2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t/>
            </a:r>
            <a:endParaRPr sz="2500"/>
          </a:p>
        </p:txBody>
      </p:sp>
      <p:sp>
        <p:nvSpPr>
          <p:cNvPr id="160" name="Google Shape;160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Data Sources:</a:t>
            </a:r>
            <a:r>
              <a:rPr lang="en-US" sz="1800">
                <a:solidFill>
                  <a:schemeClr val="dk1"/>
                </a:solidFill>
              </a:rPr>
              <a:t> Player statistics from CSV files, SQL queries, and Power BI analysis.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Processing Steps: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Data cleaning and preparation in Excel.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SQL queries for key metrics (KPIs).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Power BI visualizations for interactive analysis.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2500"/>
              <a:t>Business Use Case – Player Scouting</a:t>
            </a:r>
            <a:endParaRPr b="1" sz="2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Trebuchet MS"/>
              <a:buNone/>
            </a:pPr>
            <a:r>
              <a:t/>
            </a:r>
            <a:endParaRPr sz="2500"/>
          </a:p>
        </p:txBody>
      </p:sp>
      <p:sp>
        <p:nvSpPr>
          <p:cNvPr id="166" name="Google Shape;16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1800"/>
              <a:t>Objective:</a:t>
            </a:r>
            <a:r>
              <a:rPr lang="en-US" sz="1800"/>
              <a:t> Identify high-potential players based on market value, performance, and future growth.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1800"/>
              <a:t>Insights from Power BI:</a:t>
            </a:r>
            <a:endParaRPr sz="1800"/>
          </a:p>
          <a:p>
            <a:pPr indent="-311150" lvl="1" marL="74295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1800"/>
              <a:t>Top Performing Players:</a:t>
            </a:r>
            <a:r>
              <a:rPr lang="en-US" sz="1800"/>
              <a:t> Cristiano Ronaldo (94), Lionel Messi (93), Luis Suárez (92).</a:t>
            </a:r>
            <a:endParaRPr sz="1800"/>
          </a:p>
          <a:p>
            <a:pPr indent="-311150" lvl="1" marL="74295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1800"/>
              <a:t>Best Young Talents:</a:t>
            </a:r>
            <a:r>
              <a:rPr lang="en-US" sz="1800"/>
              <a:t> A. Gomes, C. Gregory with high growth potential.</a:t>
            </a:r>
            <a:endParaRPr sz="1800"/>
          </a:p>
          <a:p>
            <a:pPr indent="-311150" lvl="1" marL="74295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1800"/>
              <a:t>Market Value Trends:</a:t>
            </a:r>
            <a:r>
              <a:rPr lang="en-US" sz="1800"/>
              <a:t> Young players (&lt;23) with low market value and high potential are ideal scouting targets.</a:t>
            </a:r>
            <a:endParaRPr sz="1800"/>
          </a:p>
          <a:p>
            <a:pPr indent="-311150" lvl="1" marL="74295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1800"/>
              <a:t>Key Metrics:</a:t>
            </a:r>
            <a:r>
              <a:rPr lang="en-US" sz="1800"/>
              <a:t> Growth potential, market value fluctuations, scouting recommendations.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226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72" name="Google Shape;172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3" name="Google Shape;17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67" y="0"/>
            <a:ext cx="894726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/>
              <a:t> Business Use Case – Performance Analysis</a:t>
            </a:r>
            <a:endParaRPr sz="2500"/>
          </a:p>
        </p:txBody>
      </p:sp>
      <p:sp>
        <p:nvSpPr>
          <p:cNvPr id="179" name="Google Shape;179;p6"/>
          <p:cNvSpPr/>
          <p:nvPr/>
        </p:nvSpPr>
        <p:spPr>
          <a:xfrm>
            <a:off x="0" y="0"/>
            <a:ext cx="9144000" cy="15875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0" y="1587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Trebuchet MS"/>
              <a:buNone/>
            </a:pPr>
            <a:r>
              <a:t/>
            </a:r>
            <a:endParaRPr b="1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6"/>
          <p:cNvSpPr txBox="1"/>
          <p:nvPr/>
        </p:nvSpPr>
        <p:spPr>
          <a:xfrm>
            <a:off x="427702" y="1282155"/>
            <a:ext cx="81705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Objective: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Optimize squad formations based on performance trends and positional efficiency.</a:t>
            </a:r>
            <a:endParaRPr sz="1800"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Insights from Power BI: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Most Effective Positions:</a:t>
            </a: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ST, CM, and LW/RW have highest impact.</a:t>
            </a:r>
            <a:endParaRPr sz="1800"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Physical Attributes &amp; Play Style:</a:t>
            </a: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Acceleration and agility correlate with dribbling ability (0.70 correlation score).</a:t>
            </a:r>
            <a:endParaRPr sz="1800"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Age-Based Performance Trends:</a:t>
            </a: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Midfielders peak early; defenders and goalkeepers have longer career longevity.</a:t>
            </a:r>
            <a:endParaRPr sz="1800"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Performance Score Trends:</a:t>
            </a: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Identifies consistency and peak performance levels by player.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226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87" name="Google Shape;18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8" name="Google Shape;18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874" y="0"/>
            <a:ext cx="89522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/>
              <a:t> Business Use Case – Injury Prevention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t/>
            </a:r>
            <a:endParaRPr sz="2500"/>
          </a:p>
        </p:txBody>
      </p:sp>
      <p:sp>
        <p:nvSpPr>
          <p:cNvPr id="194" name="Google Shape;194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1800"/>
              <a:t>Objective:</a:t>
            </a:r>
            <a:r>
              <a:rPr lang="en-US" sz="1800"/>
              <a:t> Reduce injury risks through data-driven player fitness assessments.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1800"/>
              <a:t>Insights from Power BI:</a:t>
            </a:r>
            <a:endParaRPr sz="1800"/>
          </a:p>
          <a:p>
            <a:pPr indent="-311150" lvl="1" marL="74295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1800"/>
              <a:t>Players with Highest Agility &amp; Acceleration:</a:t>
            </a:r>
            <a:r>
              <a:rPr lang="en-US" sz="1800"/>
              <a:t> Douglas Costa, Gelson Martins.</a:t>
            </a:r>
            <a:endParaRPr sz="1800"/>
          </a:p>
          <a:p>
            <a:pPr indent="-311150" lvl="1" marL="74295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1800"/>
              <a:t>Correlation Between Physical Attributes &amp; Injury Risk:</a:t>
            </a:r>
            <a:r>
              <a:rPr lang="en-US" sz="1800"/>
              <a:t> Tracking player endurance &amp; workload impact.</a:t>
            </a:r>
            <a:endParaRPr sz="1800"/>
          </a:p>
          <a:p>
            <a:pPr indent="-311150" lvl="1" marL="74295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1800"/>
              <a:t>Age-Based Injury Trends:</a:t>
            </a:r>
            <a:r>
              <a:rPr lang="en-US" sz="1800"/>
              <a:t> Older players require specialized recovery programs.</a:t>
            </a:r>
            <a:endParaRPr sz="1800"/>
          </a:p>
          <a:p>
            <a:pPr indent="-311150" lvl="1" marL="74295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b="1" lang="en-US" sz="1800"/>
              <a:t>Recommendation:</a:t>
            </a:r>
            <a:r>
              <a:rPr lang="en-US" sz="1800"/>
              <a:t> Clubs should implement load management strategies for players at risk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226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200" name="Google Shape;200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1" name="Google Shape;20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226" y="0"/>
            <a:ext cx="896554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Custom 1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Anandha lakshmi karnan</dc:creator>
</cp:coreProperties>
</file>