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76" r:id="rId2"/>
    <p:sldId id="256" r:id="rId3"/>
    <p:sldId id="298" r:id="rId4"/>
    <p:sldId id="257" r:id="rId5"/>
    <p:sldId id="280" r:id="rId6"/>
    <p:sldId id="282" r:id="rId7"/>
    <p:sldId id="278" r:id="rId8"/>
    <p:sldId id="279" r:id="rId9"/>
    <p:sldId id="284" r:id="rId10"/>
    <p:sldId id="260" r:id="rId11"/>
    <p:sldId id="285" r:id="rId12"/>
    <p:sldId id="267" r:id="rId13"/>
    <p:sldId id="289" r:id="rId14"/>
    <p:sldId id="264" r:id="rId15"/>
    <p:sldId id="286" r:id="rId16"/>
    <p:sldId id="262" r:id="rId17"/>
    <p:sldId id="293" r:id="rId18"/>
    <p:sldId id="271" r:id="rId19"/>
    <p:sldId id="294" r:id="rId20"/>
    <p:sldId id="272" r:id="rId21"/>
    <p:sldId id="295" r:id="rId22"/>
    <p:sldId id="296" r:id="rId23"/>
    <p:sldId id="287" r:id="rId24"/>
    <p:sldId id="292" r:id="rId25"/>
    <p:sldId id="290" r:id="rId26"/>
    <p:sldId id="265" r:id="rId27"/>
    <p:sldId id="269" r:id="rId28"/>
    <p:sldId id="291" r:id="rId29"/>
    <p:sldId id="277" r:id="rId30"/>
    <p:sldId id="270" r:id="rId31"/>
    <p:sldId id="297" r:id="rId32"/>
    <p:sldId id="275" r:id="rId33"/>
    <p:sldId id="300" r:id="rId34"/>
    <p:sldId id="29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B5E44C-5CDD-EB42-D103-5BC6044B235F}" v="205" dt="2024-10-06T16:36:39.452"/>
    <p1510:client id="{B6FA42A7-0C5B-BAD9-7223-60C9133BD603}" v="9" dt="2024-10-07T06:16:33.268"/>
    <p1510:client id="{CED18168-8576-6C46-2A5D-21D0C5A235C2}" v="1507" dt="2024-10-06T19:34:15.0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ata6.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1.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17.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16.pn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2.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sv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61.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17.svg"/><Relationship Id="rId2" Type="http://schemas.openxmlformats.org/officeDocument/2006/relationships/image" Target="../media/image52.svg"/><Relationship Id="rId1" Type="http://schemas.openxmlformats.org/officeDocument/2006/relationships/image" Target="../media/image51.png"/><Relationship Id="rId6" Type="http://schemas.openxmlformats.org/officeDocument/2006/relationships/image" Target="../media/image56.svg"/><Relationship Id="rId11" Type="http://schemas.openxmlformats.org/officeDocument/2006/relationships/image" Target="../media/image16.png"/><Relationship Id="rId5" Type="http://schemas.openxmlformats.org/officeDocument/2006/relationships/image" Target="../media/image55.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6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B748C2-DCD7-472E-B372-7EE1F321AC76}"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D8A4779-24E9-403C-A9F2-B87D02C08359}">
      <dgm:prSet/>
      <dgm:spPr/>
      <dgm:t>
        <a:bodyPr/>
        <a:lstStyle/>
        <a:p>
          <a:r>
            <a:rPr lang="en-IN"/>
            <a:t>Technology is central to Myntra’s innovative and differentiated shopping experience.</a:t>
          </a:r>
          <a:endParaRPr lang="en-US"/>
        </a:p>
      </dgm:t>
    </dgm:pt>
    <dgm:pt modelId="{4E88C844-D44A-4691-A9E5-AD2917ED7DA1}" type="parTrans" cxnId="{04B45F0A-3C85-4D69-AAE2-366424EAFC30}">
      <dgm:prSet/>
      <dgm:spPr/>
      <dgm:t>
        <a:bodyPr/>
        <a:lstStyle/>
        <a:p>
          <a:endParaRPr lang="en-US"/>
        </a:p>
      </dgm:t>
    </dgm:pt>
    <dgm:pt modelId="{2598F35A-C433-4840-BDB9-3D62B68E9F76}" type="sibTrans" cxnId="{04B45F0A-3C85-4D69-AAE2-366424EAFC30}">
      <dgm:prSet/>
      <dgm:spPr/>
      <dgm:t>
        <a:bodyPr/>
        <a:lstStyle/>
        <a:p>
          <a:endParaRPr lang="en-US"/>
        </a:p>
      </dgm:t>
    </dgm:pt>
    <dgm:pt modelId="{EE7887DE-E7CD-466F-BCA4-36755B965DD1}">
      <dgm:prSet/>
      <dgm:spPr/>
      <dgm:t>
        <a:bodyPr/>
        <a:lstStyle/>
        <a:p>
          <a:r>
            <a:rPr lang="en-IN"/>
            <a:t>Focus on enhancing customer satisfaction through technology-led innovations.</a:t>
          </a:r>
          <a:endParaRPr lang="en-US"/>
        </a:p>
      </dgm:t>
    </dgm:pt>
    <dgm:pt modelId="{33D2883B-7651-419C-B5E4-2F2AF963A2AB}" type="parTrans" cxnId="{5C5F9E8E-FC83-4630-8A65-A0355A611FAC}">
      <dgm:prSet/>
      <dgm:spPr/>
      <dgm:t>
        <a:bodyPr/>
        <a:lstStyle/>
        <a:p>
          <a:endParaRPr lang="en-US"/>
        </a:p>
      </dgm:t>
    </dgm:pt>
    <dgm:pt modelId="{EF599F91-425D-44F2-BCC1-F0EF36C9DDE8}" type="sibTrans" cxnId="{5C5F9E8E-FC83-4630-8A65-A0355A611FAC}">
      <dgm:prSet/>
      <dgm:spPr/>
      <dgm:t>
        <a:bodyPr/>
        <a:lstStyle/>
        <a:p>
          <a:endParaRPr lang="en-US"/>
        </a:p>
      </dgm:t>
    </dgm:pt>
    <dgm:pt modelId="{013289DC-B0D4-4587-B0F1-1F3820C27044}">
      <dgm:prSet/>
      <dgm:spPr/>
      <dgm:t>
        <a:bodyPr/>
        <a:lstStyle/>
        <a:p>
          <a:r>
            <a:rPr lang="en-IN"/>
            <a:t>Curated app-in-app experiences (FWD, Luxe, Beauty), personalized recommendation widgets, MyStylist, GenAI features like MyFashionGPT &amp; Maya.</a:t>
          </a:r>
          <a:endParaRPr lang="en-US"/>
        </a:p>
      </dgm:t>
    </dgm:pt>
    <dgm:pt modelId="{0FA89BF4-6ECB-4A0A-9783-09FAD8A7D62A}" type="parTrans" cxnId="{4068747B-57C7-47F9-975D-21A9B69B4B1A}">
      <dgm:prSet/>
      <dgm:spPr/>
      <dgm:t>
        <a:bodyPr/>
        <a:lstStyle/>
        <a:p>
          <a:endParaRPr lang="en-US"/>
        </a:p>
      </dgm:t>
    </dgm:pt>
    <dgm:pt modelId="{C297740C-8242-45F4-A189-819A1BA5CAD2}" type="sibTrans" cxnId="{4068747B-57C7-47F9-975D-21A9B69B4B1A}">
      <dgm:prSet/>
      <dgm:spPr/>
      <dgm:t>
        <a:bodyPr/>
        <a:lstStyle/>
        <a:p>
          <a:endParaRPr lang="en-US"/>
        </a:p>
      </dgm:t>
    </dgm:pt>
    <dgm:pt modelId="{9674CE38-E808-47B0-87FE-4D50C2FE2C5D}">
      <dgm:prSet/>
      <dgm:spPr/>
      <dgm:t>
        <a:bodyPr/>
        <a:lstStyle/>
        <a:p>
          <a:r>
            <a:rPr lang="en-IN"/>
            <a:t>Virtual try-ons for apparel/beauty, skin analyzer for product recommendations.</a:t>
          </a:r>
          <a:endParaRPr lang="en-US"/>
        </a:p>
      </dgm:t>
    </dgm:pt>
    <dgm:pt modelId="{F8C7400E-370E-4CC4-A16D-5868B455065A}" type="parTrans" cxnId="{EABDB1F2-7F02-4B2A-9017-08AC320292EE}">
      <dgm:prSet/>
      <dgm:spPr/>
      <dgm:t>
        <a:bodyPr/>
        <a:lstStyle/>
        <a:p>
          <a:endParaRPr lang="en-US"/>
        </a:p>
      </dgm:t>
    </dgm:pt>
    <dgm:pt modelId="{DD410E3B-88B7-4B67-80D9-4C174D47A988}" type="sibTrans" cxnId="{EABDB1F2-7F02-4B2A-9017-08AC320292EE}">
      <dgm:prSet/>
      <dgm:spPr/>
      <dgm:t>
        <a:bodyPr/>
        <a:lstStyle/>
        <a:p>
          <a:endParaRPr lang="en-US"/>
        </a:p>
      </dgm:t>
    </dgm:pt>
    <dgm:pt modelId="{414D4560-C88F-4BBD-86EC-DF79B06AF750}">
      <dgm:prSet/>
      <dgm:spPr/>
      <dgm:t>
        <a:bodyPr/>
        <a:lstStyle/>
        <a:p>
          <a:r>
            <a:rPr lang="en-IN"/>
            <a:t>Myntra Minis – short-form videos for fashion inspiration.</a:t>
          </a:r>
          <a:endParaRPr lang="en-US"/>
        </a:p>
      </dgm:t>
    </dgm:pt>
    <dgm:pt modelId="{510BCD77-05CF-4B90-B71E-B4C1F1E664D9}" type="parTrans" cxnId="{22D41C0A-E743-4003-A6D7-57DC120B3D70}">
      <dgm:prSet/>
      <dgm:spPr/>
      <dgm:t>
        <a:bodyPr/>
        <a:lstStyle/>
        <a:p>
          <a:endParaRPr lang="en-US"/>
        </a:p>
      </dgm:t>
    </dgm:pt>
    <dgm:pt modelId="{6547D766-8EC8-47DF-B431-77A448C06F14}" type="sibTrans" cxnId="{22D41C0A-E743-4003-A6D7-57DC120B3D70}">
      <dgm:prSet/>
      <dgm:spPr/>
      <dgm:t>
        <a:bodyPr/>
        <a:lstStyle/>
        <a:p>
          <a:endParaRPr lang="en-US"/>
        </a:p>
      </dgm:t>
    </dgm:pt>
    <dgm:pt modelId="{0B38D56C-F749-4BA8-8FFF-339BD34057E6}">
      <dgm:prSet/>
      <dgm:spPr/>
      <dgm:t>
        <a:bodyPr/>
        <a:lstStyle/>
        <a:p>
          <a:r>
            <a:rPr lang="en-IN"/>
            <a:t>UPI, BNPL, co-branded credit cards, and delayed payment options.</a:t>
          </a:r>
          <a:endParaRPr lang="en-US"/>
        </a:p>
      </dgm:t>
    </dgm:pt>
    <dgm:pt modelId="{F6DC8EEA-1A8A-4B28-A18B-064F0E26896B}" type="parTrans" cxnId="{30FDD2FA-DD35-46D9-A744-BA104956237B}">
      <dgm:prSet/>
      <dgm:spPr/>
      <dgm:t>
        <a:bodyPr/>
        <a:lstStyle/>
        <a:p>
          <a:endParaRPr lang="en-US"/>
        </a:p>
      </dgm:t>
    </dgm:pt>
    <dgm:pt modelId="{A6DB5D63-B7B2-4883-8592-C442D530A29C}" type="sibTrans" cxnId="{30FDD2FA-DD35-46D9-A744-BA104956237B}">
      <dgm:prSet/>
      <dgm:spPr/>
      <dgm:t>
        <a:bodyPr/>
        <a:lstStyle/>
        <a:p>
          <a:endParaRPr lang="en-US"/>
        </a:p>
      </dgm:t>
    </dgm:pt>
    <dgm:pt modelId="{183C6627-3B3D-4A6D-A511-CA36B2D05E01}">
      <dgm:prSet/>
      <dgm:spPr/>
      <dgm:t>
        <a:bodyPr/>
        <a:lstStyle/>
        <a:p>
          <a:r>
            <a:rPr lang="en-IN"/>
            <a:t>AI &amp; GenAI: Applied in fashion design, customer support, and creative automation.</a:t>
          </a:r>
          <a:endParaRPr lang="en-US"/>
        </a:p>
      </dgm:t>
    </dgm:pt>
    <dgm:pt modelId="{9ABCD4D0-1EFB-49F7-A530-5D89BE1BE669}" type="parTrans" cxnId="{658579B7-CA1B-4484-908F-3E8706C10035}">
      <dgm:prSet/>
      <dgm:spPr/>
      <dgm:t>
        <a:bodyPr/>
        <a:lstStyle/>
        <a:p>
          <a:endParaRPr lang="en-US"/>
        </a:p>
      </dgm:t>
    </dgm:pt>
    <dgm:pt modelId="{5E821A93-7D7F-429A-B827-04AD04392E64}" type="sibTrans" cxnId="{658579B7-CA1B-4484-908F-3E8706C10035}">
      <dgm:prSet/>
      <dgm:spPr/>
      <dgm:t>
        <a:bodyPr/>
        <a:lstStyle/>
        <a:p>
          <a:endParaRPr lang="en-US"/>
        </a:p>
      </dgm:t>
    </dgm:pt>
    <dgm:pt modelId="{C8FA31A5-4983-4A55-9351-A6AF2ED54EA3}">
      <dgm:prSet/>
      <dgm:spPr/>
      <dgm:t>
        <a:bodyPr/>
        <a:lstStyle/>
        <a:p>
          <a:r>
            <a:rPr lang="en-IN"/>
            <a:t>AR/VR: Virtual try-ons, enhanced product visualization.</a:t>
          </a:r>
          <a:endParaRPr lang="en-US"/>
        </a:p>
      </dgm:t>
    </dgm:pt>
    <dgm:pt modelId="{4765C662-BD1D-4F67-A4EA-BE6AF5CFC55A}" type="parTrans" cxnId="{71B65850-4FEA-4736-91C2-1456A0A746FA}">
      <dgm:prSet/>
      <dgm:spPr/>
      <dgm:t>
        <a:bodyPr/>
        <a:lstStyle/>
        <a:p>
          <a:endParaRPr lang="en-US"/>
        </a:p>
      </dgm:t>
    </dgm:pt>
    <dgm:pt modelId="{05059F68-77F9-48AB-94E1-CBF94735D6A8}" type="sibTrans" cxnId="{71B65850-4FEA-4736-91C2-1456A0A746FA}">
      <dgm:prSet/>
      <dgm:spPr/>
      <dgm:t>
        <a:bodyPr/>
        <a:lstStyle/>
        <a:p>
          <a:endParaRPr lang="en-US"/>
        </a:p>
      </dgm:t>
    </dgm:pt>
    <dgm:pt modelId="{B3120C83-BC49-47A2-B204-AD05CCA13CE4}">
      <dgm:prSet/>
      <dgm:spPr/>
      <dgm:t>
        <a:bodyPr/>
        <a:lstStyle/>
        <a:p>
          <a:r>
            <a:rPr lang="en-IN"/>
            <a:t>Blockchain: Transparency and trust-building in the supply chain.</a:t>
          </a:r>
          <a:endParaRPr lang="en-US"/>
        </a:p>
      </dgm:t>
    </dgm:pt>
    <dgm:pt modelId="{991A4A7C-5C2D-40A1-901E-272F29D149B2}" type="parTrans" cxnId="{BCC376CC-F68E-48F6-BAEF-0E78E5767630}">
      <dgm:prSet/>
      <dgm:spPr/>
      <dgm:t>
        <a:bodyPr/>
        <a:lstStyle/>
        <a:p>
          <a:endParaRPr lang="en-US"/>
        </a:p>
      </dgm:t>
    </dgm:pt>
    <dgm:pt modelId="{754A7D68-1DC7-4688-B516-A65FCDE73188}" type="sibTrans" cxnId="{BCC376CC-F68E-48F6-BAEF-0E78E5767630}">
      <dgm:prSet/>
      <dgm:spPr/>
      <dgm:t>
        <a:bodyPr/>
        <a:lstStyle/>
        <a:p>
          <a:endParaRPr lang="en-US"/>
        </a:p>
      </dgm:t>
    </dgm:pt>
    <dgm:pt modelId="{2494733A-1BF8-4F99-91E9-12BBD1041567}" type="pres">
      <dgm:prSet presAssocID="{7BB748C2-DCD7-472E-B372-7EE1F321AC76}" presName="diagram" presStyleCnt="0">
        <dgm:presLayoutVars>
          <dgm:dir/>
          <dgm:resizeHandles val="exact"/>
        </dgm:presLayoutVars>
      </dgm:prSet>
      <dgm:spPr/>
    </dgm:pt>
    <dgm:pt modelId="{B40DA5C6-47C0-48D9-9ECF-2E074DAE07A4}" type="pres">
      <dgm:prSet presAssocID="{8D8A4779-24E9-403C-A9F2-B87D02C08359}" presName="node" presStyleLbl="node1" presStyleIdx="0" presStyleCnt="9">
        <dgm:presLayoutVars>
          <dgm:bulletEnabled val="1"/>
        </dgm:presLayoutVars>
      </dgm:prSet>
      <dgm:spPr/>
    </dgm:pt>
    <dgm:pt modelId="{0FDDD0E7-EF29-41A9-A32A-632D6B896281}" type="pres">
      <dgm:prSet presAssocID="{2598F35A-C433-4840-BDB9-3D62B68E9F76}" presName="sibTrans" presStyleCnt="0"/>
      <dgm:spPr/>
    </dgm:pt>
    <dgm:pt modelId="{E375DCD8-2FA9-4A61-9CBE-9B20B36EB37F}" type="pres">
      <dgm:prSet presAssocID="{EE7887DE-E7CD-466F-BCA4-36755B965DD1}" presName="node" presStyleLbl="node1" presStyleIdx="1" presStyleCnt="9">
        <dgm:presLayoutVars>
          <dgm:bulletEnabled val="1"/>
        </dgm:presLayoutVars>
      </dgm:prSet>
      <dgm:spPr/>
    </dgm:pt>
    <dgm:pt modelId="{D42B848A-7255-4B46-AB24-087CB035D491}" type="pres">
      <dgm:prSet presAssocID="{EF599F91-425D-44F2-BCC1-F0EF36C9DDE8}" presName="sibTrans" presStyleCnt="0"/>
      <dgm:spPr/>
    </dgm:pt>
    <dgm:pt modelId="{10667199-6370-4F4C-B6E9-8AC04C47CD7B}" type="pres">
      <dgm:prSet presAssocID="{013289DC-B0D4-4587-B0F1-1F3820C27044}" presName="node" presStyleLbl="node1" presStyleIdx="2" presStyleCnt="9">
        <dgm:presLayoutVars>
          <dgm:bulletEnabled val="1"/>
        </dgm:presLayoutVars>
      </dgm:prSet>
      <dgm:spPr/>
    </dgm:pt>
    <dgm:pt modelId="{7133FA18-6D21-42E0-910D-B7BCBAE1DBE5}" type="pres">
      <dgm:prSet presAssocID="{C297740C-8242-45F4-A189-819A1BA5CAD2}" presName="sibTrans" presStyleCnt="0"/>
      <dgm:spPr/>
    </dgm:pt>
    <dgm:pt modelId="{B7F5A521-33AA-496C-B794-50AE123CE41F}" type="pres">
      <dgm:prSet presAssocID="{9674CE38-E808-47B0-87FE-4D50C2FE2C5D}" presName="node" presStyleLbl="node1" presStyleIdx="3" presStyleCnt="9">
        <dgm:presLayoutVars>
          <dgm:bulletEnabled val="1"/>
        </dgm:presLayoutVars>
      </dgm:prSet>
      <dgm:spPr/>
    </dgm:pt>
    <dgm:pt modelId="{6D935250-120F-4FEF-9AD1-D77DFD0CE12C}" type="pres">
      <dgm:prSet presAssocID="{DD410E3B-88B7-4B67-80D9-4C174D47A988}" presName="sibTrans" presStyleCnt="0"/>
      <dgm:spPr/>
    </dgm:pt>
    <dgm:pt modelId="{1AD765D0-726C-4D97-B8CE-8111E4B04185}" type="pres">
      <dgm:prSet presAssocID="{414D4560-C88F-4BBD-86EC-DF79B06AF750}" presName="node" presStyleLbl="node1" presStyleIdx="4" presStyleCnt="9">
        <dgm:presLayoutVars>
          <dgm:bulletEnabled val="1"/>
        </dgm:presLayoutVars>
      </dgm:prSet>
      <dgm:spPr/>
    </dgm:pt>
    <dgm:pt modelId="{F40CA79B-F69F-42FA-89C7-283DBE55F083}" type="pres">
      <dgm:prSet presAssocID="{6547D766-8EC8-47DF-B431-77A448C06F14}" presName="sibTrans" presStyleCnt="0"/>
      <dgm:spPr/>
    </dgm:pt>
    <dgm:pt modelId="{20E2D797-624D-444B-AF26-89FE29188F2E}" type="pres">
      <dgm:prSet presAssocID="{0B38D56C-F749-4BA8-8FFF-339BD34057E6}" presName="node" presStyleLbl="node1" presStyleIdx="5" presStyleCnt="9">
        <dgm:presLayoutVars>
          <dgm:bulletEnabled val="1"/>
        </dgm:presLayoutVars>
      </dgm:prSet>
      <dgm:spPr/>
    </dgm:pt>
    <dgm:pt modelId="{B0C3447A-504A-4AC9-B73C-CD0FC0F374D9}" type="pres">
      <dgm:prSet presAssocID="{A6DB5D63-B7B2-4883-8592-C442D530A29C}" presName="sibTrans" presStyleCnt="0"/>
      <dgm:spPr/>
    </dgm:pt>
    <dgm:pt modelId="{378C8279-6811-498D-BDE2-1306F12CE090}" type="pres">
      <dgm:prSet presAssocID="{183C6627-3B3D-4A6D-A511-CA36B2D05E01}" presName="node" presStyleLbl="node1" presStyleIdx="6" presStyleCnt="9">
        <dgm:presLayoutVars>
          <dgm:bulletEnabled val="1"/>
        </dgm:presLayoutVars>
      </dgm:prSet>
      <dgm:spPr/>
    </dgm:pt>
    <dgm:pt modelId="{FECF9CAD-1220-4DF4-BE60-F310BAD82C26}" type="pres">
      <dgm:prSet presAssocID="{5E821A93-7D7F-429A-B827-04AD04392E64}" presName="sibTrans" presStyleCnt="0"/>
      <dgm:spPr/>
    </dgm:pt>
    <dgm:pt modelId="{782CEEB5-D062-4DFB-B670-5E84F399F1C2}" type="pres">
      <dgm:prSet presAssocID="{C8FA31A5-4983-4A55-9351-A6AF2ED54EA3}" presName="node" presStyleLbl="node1" presStyleIdx="7" presStyleCnt="9">
        <dgm:presLayoutVars>
          <dgm:bulletEnabled val="1"/>
        </dgm:presLayoutVars>
      </dgm:prSet>
      <dgm:spPr/>
    </dgm:pt>
    <dgm:pt modelId="{58F20972-9B0C-4579-8112-6D4431903326}" type="pres">
      <dgm:prSet presAssocID="{05059F68-77F9-48AB-94E1-CBF94735D6A8}" presName="sibTrans" presStyleCnt="0"/>
      <dgm:spPr/>
    </dgm:pt>
    <dgm:pt modelId="{34E1E878-5940-4995-B15B-EFF65BEEBB91}" type="pres">
      <dgm:prSet presAssocID="{B3120C83-BC49-47A2-B204-AD05CCA13CE4}" presName="node" presStyleLbl="node1" presStyleIdx="8" presStyleCnt="9">
        <dgm:presLayoutVars>
          <dgm:bulletEnabled val="1"/>
        </dgm:presLayoutVars>
      </dgm:prSet>
      <dgm:spPr/>
    </dgm:pt>
  </dgm:ptLst>
  <dgm:cxnLst>
    <dgm:cxn modelId="{8DA7BA04-45A3-43CB-9660-2A4FAA3BC657}" type="presOf" srcId="{B3120C83-BC49-47A2-B204-AD05CCA13CE4}" destId="{34E1E878-5940-4995-B15B-EFF65BEEBB91}" srcOrd="0" destOrd="0" presId="urn:microsoft.com/office/officeart/2005/8/layout/default"/>
    <dgm:cxn modelId="{22D41C0A-E743-4003-A6D7-57DC120B3D70}" srcId="{7BB748C2-DCD7-472E-B372-7EE1F321AC76}" destId="{414D4560-C88F-4BBD-86EC-DF79B06AF750}" srcOrd="4" destOrd="0" parTransId="{510BCD77-05CF-4B90-B71E-B4C1F1E664D9}" sibTransId="{6547D766-8EC8-47DF-B431-77A448C06F14}"/>
    <dgm:cxn modelId="{04B45F0A-3C85-4D69-AAE2-366424EAFC30}" srcId="{7BB748C2-DCD7-472E-B372-7EE1F321AC76}" destId="{8D8A4779-24E9-403C-A9F2-B87D02C08359}" srcOrd="0" destOrd="0" parTransId="{4E88C844-D44A-4691-A9E5-AD2917ED7DA1}" sibTransId="{2598F35A-C433-4840-BDB9-3D62B68E9F76}"/>
    <dgm:cxn modelId="{21276013-49FD-461A-8E66-9F5CD4D3381E}" type="presOf" srcId="{9674CE38-E808-47B0-87FE-4D50C2FE2C5D}" destId="{B7F5A521-33AA-496C-B794-50AE123CE41F}" srcOrd="0" destOrd="0" presId="urn:microsoft.com/office/officeart/2005/8/layout/default"/>
    <dgm:cxn modelId="{13035D1E-0D00-465F-9E3A-AFD5514D4FA0}" type="presOf" srcId="{EE7887DE-E7CD-466F-BCA4-36755B965DD1}" destId="{E375DCD8-2FA9-4A61-9CBE-9B20B36EB37F}" srcOrd="0" destOrd="0" presId="urn:microsoft.com/office/officeart/2005/8/layout/default"/>
    <dgm:cxn modelId="{71B65850-4FEA-4736-91C2-1456A0A746FA}" srcId="{7BB748C2-DCD7-472E-B372-7EE1F321AC76}" destId="{C8FA31A5-4983-4A55-9351-A6AF2ED54EA3}" srcOrd="7" destOrd="0" parTransId="{4765C662-BD1D-4F67-A4EA-BE6AF5CFC55A}" sibTransId="{05059F68-77F9-48AB-94E1-CBF94735D6A8}"/>
    <dgm:cxn modelId="{0EF7EE78-2C20-489D-B764-5CCBA0492405}" type="presOf" srcId="{414D4560-C88F-4BBD-86EC-DF79B06AF750}" destId="{1AD765D0-726C-4D97-B8CE-8111E4B04185}" srcOrd="0" destOrd="0" presId="urn:microsoft.com/office/officeart/2005/8/layout/default"/>
    <dgm:cxn modelId="{4068747B-57C7-47F9-975D-21A9B69B4B1A}" srcId="{7BB748C2-DCD7-472E-B372-7EE1F321AC76}" destId="{013289DC-B0D4-4587-B0F1-1F3820C27044}" srcOrd="2" destOrd="0" parTransId="{0FA89BF4-6ECB-4A0A-9783-09FAD8A7D62A}" sibTransId="{C297740C-8242-45F4-A189-819A1BA5CAD2}"/>
    <dgm:cxn modelId="{5C5F9E8E-FC83-4630-8A65-A0355A611FAC}" srcId="{7BB748C2-DCD7-472E-B372-7EE1F321AC76}" destId="{EE7887DE-E7CD-466F-BCA4-36755B965DD1}" srcOrd="1" destOrd="0" parTransId="{33D2883B-7651-419C-B5E4-2F2AF963A2AB}" sibTransId="{EF599F91-425D-44F2-BCC1-F0EF36C9DDE8}"/>
    <dgm:cxn modelId="{39FEEA96-75B7-4585-8BB1-B6C5A2A4C0B0}" type="presOf" srcId="{183C6627-3B3D-4A6D-A511-CA36B2D05E01}" destId="{378C8279-6811-498D-BDE2-1306F12CE090}" srcOrd="0" destOrd="0" presId="urn:microsoft.com/office/officeart/2005/8/layout/default"/>
    <dgm:cxn modelId="{5B556B9A-0512-4E81-A447-E5134E294BF9}" type="presOf" srcId="{7BB748C2-DCD7-472E-B372-7EE1F321AC76}" destId="{2494733A-1BF8-4F99-91E9-12BBD1041567}" srcOrd="0" destOrd="0" presId="urn:microsoft.com/office/officeart/2005/8/layout/default"/>
    <dgm:cxn modelId="{D737D0AE-72BC-425F-8125-4BE19AC2925D}" type="presOf" srcId="{0B38D56C-F749-4BA8-8FFF-339BD34057E6}" destId="{20E2D797-624D-444B-AF26-89FE29188F2E}" srcOrd="0" destOrd="0" presId="urn:microsoft.com/office/officeart/2005/8/layout/default"/>
    <dgm:cxn modelId="{E629EFB5-6F1F-4516-B532-A90A29A8170D}" type="presOf" srcId="{8D8A4779-24E9-403C-A9F2-B87D02C08359}" destId="{B40DA5C6-47C0-48D9-9ECF-2E074DAE07A4}" srcOrd="0" destOrd="0" presId="urn:microsoft.com/office/officeart/2005/8/layout/default"/>
    <dgm:cxn modelId="{658579B7-CA1B-4484-908F-3E8706C10035}" srcId="{7BB748C2-DCD7-472E-B372-7EE1F321AC76}" destId="{183C6627-3B3D-4A6D-A511-CA36B2D05E01}" srcOrd="6" destOrd="0" parTransId="{9ABCD4D0-1EFB-49F7-A530-5D89BE1BE669}" sibTransId="{5E821A93-7D7F-429A-B827-04AD04392E64}"/>
    <dgm:cxn modelId="{BCC376CC-F68E-48F6-BAEF-0E78E5767630}" srcId="{7BB748C2-DCD7-472E-B372-7EE1F321AC76}" destId="{B3120C83-BC49-47A2-B204-AD05CCA13CE4}" srcOrd="8" destOrd="0" parTransId="{991A4A7C-5C2D-40A1-901E-272F29D149B2}" sibTransId="{754A7D68-1DC7-4688-B516-A65FCDE73188}"/>
    <dgm:cxn modelId="{7F8267E4-5E23-482F-AF1C-AD091049266C}" type="presOf" srcId="{C8FA31A5-4983-4A55-9351-A6AF2ED54EA3}" destId="{782CEEB5-D062-4DFB-B670-5E84F399F1C2}" srcOrd="0" destOrd="0" presId="urn:microsoft.com/office/officeart/2005/8/layout/default"/>
    <dgm:cxn modelId="{EABDB1F2-7F02-4B2A-9017-08AC320292EE}" srcId="{7BB748C2-DCD7-472E-B372-7EE1F321AC76}" destId="{9674CE38-E808-47B0-87FE-4D50C2FE2C5D}" srcOrd="3" destOrd="0" parTransId="{F8C7400E-370E-4CC4-A16D-5868B455065A}" sibTransId="{DD410E3B-88B7-4B67-80D9-4C174D47A988}"/>
    <dgm:cxn modelId="{792E5EF3-477C-4996-BAD1-0783F36F8BFD}" type="presOf" srcId="{013289DC-B0D4-4587-B0F1-1F3820C27044}" destId="{10667199-6370-4F4C-B6E9-8AC04C47CD7B}" srcOrd="0" destOrd="0" presId="urn:microsoft.com/office/officeart/2005/8/layout/default"/>
    <dgm:cxn modelId="{30FDD2FA-DD35-46D9-A744-BA104956237B}" srcId="{7BB748C2-DCD7-472E-B372-7EE1F321AC76}" destId="{0B38D56C-F749-4BA8-8FFF-339BD34057E6}" srcOrd="5" destOrd="0" parTransId="{F6DC8EEA-1A8A-4B28-A18B-064F0E26896B}" sibTransId="{A6DB5D63-B7B2-4883-8592-C442D530A29C}"/>
    <dgm:cxn modelId="{26A6150C-F638-4E10-820D-9CD91577F152}" type="presParOf" srcId="{2494733A-1BF8-4F99-91E9-12BBD1041567}" destId="{B40DA5C6-47C0-48D9-9ECF-2E074DAE07A4}" srcOrd="0" destOrd="0" presId="urn:microsoft.com/office/officeart/2005/8/layout/default"/>
    <dgm:cxn modelId="{FFD6E493-91BE-4E43-9CA5-B7C7214FFA74}" type="presParOf" srcId="{2494733A-1BF8-4F99-91E9-12BBD1041567}" destId="{0FDDD0E7-EF29-41A9-A32A-632D6B896281}" srcOrd="1" destOrd="0" presId="urn:microsoft.com/office/officeart/2005/8/layout/default"/>
    <dgm:cxn modelId="{206B9E6B-85DF-41B0-BF3B-1DD290586382}" type="presParOf" srcId="{2494733A-1BF8-4F99-91E9-12BBD1041567}" destId="{E375DCD8-2FA9-4A61-9CBE-9B20B36EB37F}" srcOrd="2" destOrd="0" presId="urn:microsoft.com/office/officeart/2005/8/layout/default"/>
    <dgm:cxn modelId="{A8407B9C-67F2-4881-898F-C69DD5D779DD}" type="presParOf" srcId="{2494733A-1BF8-4F99-91E9-12BBD1041567}" destId="{D42B848A-7255-4B46-AB24-087CB035D491}" srcOrd="3" destOrd="0" presId="urn:microsoft.com/office/officeart/2005/8/layout/default"/>
    <dgm:cxn modelId="{156DE8C2-732D-4EF2-8F66-6391E729A069}" type="presParOf" srcId="{2494733A-1BF8-4F99-91E9-12BBD1041567}" destId="{10667199-6370-4F4C-B6E9-8AC04C47CD7B}" srcOrd="4" destOrd="0" presId="urn:microsoft.com/office/officeart/2005/8/layout/default"/>
    <dgm:cxn modelId="{241BECB5-B728-43C8-8C37-5D5F95C2C315}" type="presParOf" srcId="{2494733A-1BF8-4F99-91E9-12BBD1041567}" destId="{7133FA18-6D21-42E0-910D-B7BCBAE1DBE5}" srcOrd="5" destOrd="0" presId="urn:microsoft.com/office/officeart/2005/8/layout/default"/>
    <dgm:cxn modelId="{5B735DA9-EE1D-412B-B186-7666D7861A77}" type="presParOf" srcId="{2494733A-1BF8-4F99-91E9-12BBD1041567}" destId="{B7F5A521-33AA-496C-B794-50AE123CE41F}" srcOrd="6" destOrd="0" presId="urn:microsoft.com/office/officeart/2005/8/layout/default"/>
    <dgm:cxn modelId="{94472198-B107-42DF-AC69-EA9E7C31041D}" type="presParOf" srcId="{2494733A-1BF8-4F99-91E9-12BBD1041567}" destId="{6D935250-120F-4FEF-9AD1-D77DFD0CE12C}" srcOrd="7" destOrd="0" presId="urn:microsoft.com/office/officeart/2005/8/layout/default"/>
    <dgm:cxn modelId="{120FF495-25B1-4D7D-8232-A4A8D77E2D7E}" type="presParOf" srcId="{2494733A-1BF8-4F99-91E9-12BBD1041567}" destId="{1AD765D0-726C-4D97-B8CE-8111E4B04185}" srcOrd="8" destOrd="0" presId="urn:microsoft.com/office/officeart/2005/8/layout/default"/>
    <dgm:cxn modelId="{BEAED4D1-2558-4496-91D9-1BB986EC166C}" type="presParOf" srcId="{2494733A-1BF8-4F99-91E9-12BBD1041567}" destId="{F40CA79B-F69F-42FA-89C7-283DBE55F083}" srcOrd="9" destOrd="0" presId="urn:microsoft.com/office/officeart/2005/8/layout/default"/>
    <dgm:cxn modelId="{6699ACD8-CB37-4035-9249-969593C16CCB}" type="presParOf" srcId="{2494733A-1BF8-4F99-91E9-12BBD1041567}" destId="{20E2D797-624D-444B-AF26-89FE29188F2E}" srcOrd="10" destOrd="0" presId="urn:microsoft.com/office/officeart/2005/8/layout/default"/>
    <dgm:cxn modelId="{CB0BBA83-4331-43F3-90A6-A313FEDF0655}" type="presParOf" srcId="{2494733A-1BF8-4F99-91E9-12BBD1041567}" destId="{B0C3447A-504A-4AC9-B73C-CD0FC0F374D9}" srcOrd="11" destOrd="0" presId="urn:microsoft.com/office/officeart/2005/8/layout/default"/>
    <dgm:cxn modelId="{FF33F9D7-DA1B-4725-A587-FF71E30D21FC}" type="presParOf" srcId="{2494733A-1BF8-4F99-91E9-12BBD1041567}" destId="{378C8279-6811-498D-BDE2-1306F12CE090}" srcOrd="12" destOrd="0" presId="urn:microsoft.com/office/officeart/2005/8/layout/default"/>
    <dgm:cxn modelId="{EE39DCC3-253C-47DD-A506-2B74BF21B179}" type="presParOf" srcId="{2494733A-1BF8-4F99-91E9-12BBD1041567}" destId="{FECF9CAD-1220-4DF4-BE60-F310BAD82C26}" srcOrd="13" destOrd="0" presId="urn:microsoft.com/office/officeart/2005/8/layout/default"/>
    <dgm:cxn modelId="{DB9E89C5-2501-471E-ABB0-EEC3BC5EAA57}" type="presParOf" srcId="{2494733A-1BF8-4F99-91E9-12BBD1041567}" destId="{782CEEB5-D062-4DFB-B670-5E84F399F1C2}" srcOrd="14" destOrd="0" presId="urn:microsoft.com/office/officeart/2005/8/layout/default"/>
    <dgm:cxn modelId="{7DBA19ED-B02E-47AF-95B2-01B2DAFC940F}" type="presParOf" srcId="{2494733A-1BF8-4F99-91E9-12BBD1041567}" destId="{58F20972-9B0C-4579-8112-6D4431903326}" srcOrd="15" destOrd="0" presId="urn:microsoft.com/office/officeart/2005/8/layout/default"/>
    <dgm:cxn modelId="{3ABED471-71B5-4F6E-95AF-ADE0E025B035}" type="presParOf" srcId="{2494733A-1BF8-4F99-91E9-12BBD1041567}" destId="{34E1E878-5940-4995-B15B-EFF65BEEBB91}" srcOrd="1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8A4422-1004-4621-A7DD-AF56A8EA850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2F98D86-D912-4430-9CCE-3324EE88B8B0}">
      <dgm:prSet/>
      <dgm:spPr/>
      <dgm:t>
        <a:bodyPr/>
        <a:lstStyle/>
        <a:p>
          <a:pPr>
            <a:lnSpc>
              <a:spcPct val="100000"/>
            </a:lnSpc>
          </a:pPr>
          <a:r>
            <a:rPr lang="en-US" b="1" dirty="0"/>
            <a:t>Limited Product Selection: </a:t>
          </a:r>
          <a:endParaRPr lang="en-US" dirty="0"/>
        </a:p>
      </dgm:t>
    </dgm:pt>
    <dgm:pt modelId="{37AC41B9-CE7E-42F9-944D-86312FEE8661}" type="parTrans" cxnId="{B3D91B51-C088-4632-AA82-996E432B00B9}">
      <dgm:prSet/>
      <dgm:spPr/>
      <dgm:t>
        <a:bodyPr/>
        <a:lstStyle/>
        <a:p>
          <a:endParaRPr lang="en-US"/>
        </a:p>
      </dgm:t>
    </dgm:pt>
    <dgm:pt modelId="{A19DA4E6-66B7-49CD-BB56-51688E77C147}" type="sibTrans" cxnId="{B3D91B51-C088-4632-AA82-996E432B00B9}">
      <dgm:prSet/>
      <dgm:spPr/>
      <dgm:t>
        <a:bodyPr/>
        <a:lstStyle/>
        <a:p>
          <a:endParaRPr lang="en-US"/>
        </a:p>
      </dgm:t>
    </dgm:pt>
    <dgm:pt modelId="{45277BCE-D79A-4BA6-BACC-6ACB28E5EDF8}">
      <dgm:prSet/>
      <dgm:spPr/>
      <dgm:t>
        <a:bodyPr/>
        <a:lstStyle/>
        <a:p>
          <a:pPr>
            <a:lnSpc>
              <a:spcPct val="100000"/>
            </a:lnSpc>
          </a:pPr>
          <a:r>
            <a:rPr lang="en-US"/>
            <a:t>Conduct market research to identify customer preferences and expand product offerings accordingly.</a:t>
          </a:r>
        </a:p>
      </dgm:t>
    </dgm:pt>
    <dgm:pt modelId="{092E8A67-DC94-4BA1-91C8-AC24CAC6A65C}" type="parTrans" cxnId="{CF60BF8D-B183-4ED0-BEA5-57E8A281F910}">
      <dgm:prSet/>
      <dgm:spPr/>
      <dgm:t>
        <a:bodyPr/>
        <a:lstStyle/>
        <a:p>
          <a:endParaRPr lang="en-US"/>
        </a:p>
      </dgm:t>
    </dgm:pt>
    <dgm:pt modelId="{4E52A967-EEEB-4DE4-991A-4E4A4BCE121C}" type="sibTrans" cxnId="{CF60BF8D-B183-4ED0-BEA5-57E8A281F910}">
      <dgm:prSet/>
      <dgm:spPr/>
      <dgm:t>
        <a:bodyPr/>
        <a:lstStyle/>
        <a:p>
          <a:endParaRPr lang="en-US"/>
        </a:p>
      </dgm:t>
    </dgm:pt>
    <dgm:pt modelId="{BF79765B-B217-486C-89D2-528C5B229458}">
      <dgm:prSet/>
      <dgm:spPr/>
      <dgm:t>
        <a:bodyPr/>
        <a:lstStyle/>
        <a:p>
          <a:pPr>
            <a:lnSpc>
              <a:spcPct val="100000"/>
            </a:lnSpc>
          </a:pPr>
          <a:r>
            <a:rPr lang="en-US"/>
            <a:t>Partner with more brands and suppliers to increase product variety.</a:t>
          </a:r>
        </a:p>
      </dgm:t>
    </dgm:pt>
    <dgm:pt modelId="{28EACE90-8D38-4137-AE87-F66C923F24C6}" type="parTrans" cxnId="{1D65423B-721E-45D0-B8A0-1308EE3CF902}">
      <dgm:prSet/>
      <dgm:spPr/>
      <dgm:t>
        <a:bodyPr/>
        <a:lstStyle/>
        <a:p>
          <a:endParaRPr lang="en-US"/>
        </a:p>
      </dgm:t>
    </dgm:pt>
    <dgm:pt modelId="{1B0AC42C-775F-4643-9FDA-EB1AE2EADA49}" type="sibTrans" cxnId="{1D65423B-721E-45D0-B8A0-1308EE3CF902}">
      <dgm:prSet/>
      <dgm:spPr/>
      <dgm:t>
        <a:bodyPr/>
        <a:lstStyle/>
        <a:p>
          <a:endParaRPr lang="en-US"/>
        </a:p>
      </dgm:t>
    </dgm:pt>
    <dgm:pt modelId="{5DBC23BC-FD75-4A5A-8D8D-128C2B0D0647}">
      <dgm:prSet/>
      <dgm:spPr/>
      <dgm:t>
        <a:bodyPr/>
        <a:lstStyle/>
        <a:p>
          <a:pPr>
            <a:lnSpc>
              <a:spcPct val="100000"/>
            </a:lnSpc>
          </a:pPr>
          <a:r>
            <a:rPr lang="en-US" b="1"/>
            <a:t>Website and App Glitches: </a:t>
          </a:r>
          <a:endParaRPr lang="en-US"/>
        </a:p>
      </dgm:t>
    </dgm:pt>
    <dgm:pt modelId="{B926DE36-9750-42EA-94E2-20D25E4322D8}" type="parTrans" cxnId="{7F1BB019-7FDC-48A8-9B53-EF6F8B3FF4E8}">
      <dgm:prSet/>
      <dgm:spPr/>
      <dgm:t>
        <a:bodyPr/>
        <a:lstStyle/>
        <a:p>
          <a:endParaRPr lang="en-US"/>
        </a:p>
      </dgm:t>
    </dgm:pt>
    <dgm:pt modelId="{0943AA40-D143-4052-BE92-7DDF5210568B}" type="sibTrans" cxnId="{7F1BB019-7FDC-48A8-9B53-EF6F8B3FF4E8}">
      <dgm:prSet/>
      <dgm:spPr/>
      <dgm:t>
        <a:bodyPr/>
        <a:lstStyle/>
        <a:p>
          <a:endParaRPr lang="en-US"/>
        </a:p>
      </dgm:t>
    </dgm:pt>
    <dgm:pt modelId="{85DA5B56-DB38-4FF9-8601-CF32F03F41BC}">
      <dgm:prSet/>
      <dgm:spPr/>
      <dgm:t>
        <a:bodyPr/>
        <a:lstStyle/>
        <a:p>
          <a:pPr>
            <a:lnSpc>
              <a:spcPct val="100000"/>
            </a:lnSpc>
          </a:pPr>
          <a:r>
            <a:rPr lang="en-US"/>
            <a:t>Regularly update and maintain the website and app to ensure optimal performance.</a:t>
          </a:r>
        </a:p>
      </dgm:t>
    </dgm:pt>
    <dgm:pt modelId="{B53DAF66-B3DA-4489-956A-EC7FDE21D5BF}" type="parTrans" cxnId="{AFB30BF5-59D6-47C1-BF40-AC2FF0229CE0}">
      <dgm:prSet/>
      <dgm:spPr/>
      <dgm:t>
        <a:bodyPr/>
        <a:lstStyle/>
        <a:p>
          <a:endParaRPr lang="en-US"/>
        </a:p>
      </dgm:t>
    </dgm:pt>
    <dgm:pt modelId="{8707645F-1CC9-4A21-8992-22CD402A0A4A}" type="sibTrans" cxnId="{AFB30BF5-59D6-47C1-BF40-AC2FF0229CE0}">
      <dgm:prSet/>
      <dgm:spPr/>
      <dgm:t>
        <a:bodyPr/>
        <a:lstStyle/>
        <a:p>
          <a:endParaRPr lang="en-US"/>
        </a:p>
      </dgm:t>
    </dgm:pt>
    <dgm:pt modelId="{B3321E7F-281E-4FEF-A87E-810901F0DDD1}">
      <dgm:prSet/>
      <dgm:spPr/>
      <dgm:t>
        <a:bodyPr/>
        <a:lstStyle/>
        <a:p>
          <a:pPr>
            <a:lnSpc>
              <a:spcPct val="100000"/>
            </a:lnSpc>
          </a:pPr>
          <a:r>
            <a:rPr lang="en-US"/>
            <a:t>Conduct thorough testing before launching new features or updates.</a:t>
          </a:r>
        </a:p>
      </dgm:t>
    </dgm:pt>
    <dgm:pt modelId="{3CF605A4-DB77-46FA-BCB8-678D131139F9}" type="parTrans" cxnId="{213E3DCE-CE64-437C-B37C-2B4E7B82D087}">
      <dgm:prSet/>
      <dgm:spPr/>
      <dgm:t>
        <a:bodyPr/>
        <a:lstStyle/>
        <a:p>
          <a:endParaRPr lang="en-US"/>
        </a:p>
      </dgm:t>
    </dgm:pt>
    <dgm:pt modelId="{D62C824C-955E-4DAC-A290-4EC2359A9E80}" type="sibTrans" cxnId="{213E3DCE-CE64-437C-B37C-2B4E7B82D087}">
      <dgm:prSet/>
      <dgm:spPr/>
      <dgm:t>
        <a:bodyPr/>
        <a:lstStyle/>
        <a:p>
          <a:endParaRPr lang="en-US"/>
        </a:p>
      </dgm:t>
    </dgm:pt>
    <dgm:pt modelId="{CAA718AF-4D03-45C1-883A-B7C54461450E}" type="pres">
      <dgm:prSet presAssocID="{388A4422-1004-4621-A7DD-AF56A8EA850F}" presName="root" presStyleCnt="0">
        <dgm:presLayoutVars>
          <dgm:dir/>
          <dgm:resizeHandles val="exact"/>
        </dgm:presLayoutVars>
      </dgm:prSet>
      <dgm:spPr/>
    </dgm:pt>
    <dgm:pt modelId="{2CB07638-DB54-40EF-9C65-A39FB0A76AA5}" type="pres">
      <dgm:prSet presAssocID="{D2F98D86-D912-4430-9CCE-3324EE88B8B0}" presName="compNode" presStyleCnt="0"/>
      <dgm:spPr/>
    </dgm:pt>
    <dgm:pt modelId="{1E3BEE26-AD56-49C4-A863-19AAF4C5FA0C}" type="pres">
      <dgm:prSet presAssocID="{D2F98D86-D912-4430-9CCE-3324EE88B8B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2FCF70F0-A095-4C0D-A44B-B3F8A0482160}" type="pres">
      <dgm:prSet presAssocID="{D2F98D86-D912-4430-9CCE-3324EE88B8B0}" presName="spaceRect" presStyleCnt="0"/>
      <dgm:spPr/>
    </dgm:pt>
    <dgm:pt modelId="{293B6174-0191-4311-820F-30A1B860F6A7}" type="pres">
      <dgm:prSet presAssocID="{D2F98D86-D912-4430-9CCE-3324EE88B8B0}" presName="textRect" presStyleLbl="revTx" presStyleIdx="0" presStyleCnt="6">
        <dgm:presLayoutVars>
          <dgm:chMax val="1"/>
          <dgm:chPref val="1"/>
        </dgm:presLayoutVars>
      </dgm:prSet>
      <dgm:spPr/>
    </dgm:pt>
    <dgm:pt modelId="{35B91BA4-F3A0-4CC8-8BDB-D534DD35B38E}" type="pres">
      <dgm:prSet presAssocID="{A19DA4E6-66B7-49CD-BB56-51688E77C147}" presName="sibTrans" presStyleCnt="0"/>
      <dgm:spPr/>
    </dgm:pt>
    <dgm:pt modelId="{2B2E8735-7E55-471F-B944-2B3A6E62026E}" type="pres">
      <dgm:prSet presAssocID="{45277BCE-D79A-4BA6-BACC-6ACB28E5EDF8}" presName="compNode" presStyleCnt="0"/>
      <dgm:spPr/>
    </dgm:pt>
    <dgm:pt modelId="{DF9E5551-8103-414E-A512-A0FA4EB31EEB}" type="pres">
      <dgm:prSet presAssocID="{45277BCE-D79A-4BA6-BACC-6ACB28E5EDF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opping cart"/>
        </a:ext>
      </dgm:extLst>
    </dgm:pt>
    <dgm:pt modelId="{93998707-261F-4BCE-9FF6-241856255B71}" type="pres">
      <dgm:prSet presAssocID="{45277BCE-D79A-4BA6-BACC-6ACB28E5EDF8}" presName="spaceRect" presStyleCnt="0"/>
      <dgm:spPr/>
    </dgm:pt>
    <dgm:pt modelId="{B1F3DA87-3966-4702-BFCF-B29844116956}" type="pres">
      <dgm:prSet presAssocID="{45277BCE-D79A-4BA6-BACC-6ACB28E5EDF8}" presName="textRect" presStyleLbl="revTx" presStyleIdx="1" presStyleCnt="6">
        <dgm:presLayoutVars>
          <dgm:chMax val="1"/>
          <dgm:chPref val="1"/>
        </dgm:presLayoutVars>
      </dgm:prSet>
      <dgm:spPr/>
    </dgm:pt>
    <dgm:pt modelId="{36EB15C8-3CEB-47CF-B322-3FBEDCD8F793}" type="pres">
      <dgm:prSet presAssocID="{4E52A967-EEEB-4DE4-991A-4E4A4BCE121C}" presName="sibTrans" presStyleCnt="0"/>
      <dgm:spPr/>
    </dgm:pt>
    <dgm:pt modelId="{B5B82D42-3982-4ED0-85FA-F8D5A73CD266}" type="pres">
      <dgm:prSet presAssocID="{BF79765B-B217-486C-89D2-528C5B229458}" presName="compNode" presStyleCnt="0"/>
      <dgm:spPr/>
    </dgm:pt>
    <dgm:pt modelId="{A99221E6-8B15-4A3D-B2EE-62B87C18731E}" type="pres">
      <dgm:prSet presAssocID="{BF79765B-B217-486C-89D2-528C5B229458}"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andshake"/>
        </a:ext>
      </dgm:extLst>
    </dgm:pt>
    <dgm:pt modelId="{5251FAE8-3AE8-47E7-A395-2A10E9742A03}" type="pres">
      <dgm:prSet presAssocID="{BF79765B-B217-486C-89D2-528C5B229458}" presName="spaceRect" presStyleCnt="0"/>
      <dgm:spPr/>
    </dgm:pt>
    <dgm:pt modelId="{E4C24AC1-5906-4ABA-B9B6-62DA5C17F50F}" type="pres">
      <dgm:prSet presAssocID="{BF79765B-B217-486C-89D2-528C5B229458}" presName="textRect" presStyleLbl="revTx" presStyleIdx="2" presStyleCnt="6">
        <dgm:presLayoutVars>
          <dgm:chMax val="1"/>
          <dgm:chPref val="1"/>
        </dgm:presLayoutVars>
      </dgm:prSet>
      <dgm:spPr/>
    </dgm:pt>
    <dgm:pt modelId="{B3EB833A-273C-44FA-9DE4-DF9A194A8390}" type="pres">
      <dgm:prSet presAssocID="{1B0AC42C-775F-4643-9FDA-EB1AE2EADA49}" presName="sibTrans" presStyleCnt="0"/>
      <dgm:spPr/>
    </dgm:pt>
    <dgm:pt modelId="{E2381720-2649-4036-9386-37976C1075C4}" type="pres">
      <dgm:prSet presAssocID="{5DBC23BC-FD75-4A5A-8D8D-128C2B0D0647}" presName="compNode" presStyleCnt="0"/>
      <dgm:spPr/>
    </dgm:pt>
    <dgm:pt modelId="{5CA88E38-7E9A-4BF3-9905-EA2418EFFA44}" type="pres">
      <dgm:prSet presAssocID="{5DBC23BC-FD75-4A5A-8D8D-128C2B0D0647}"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ar"/>
        </a:ext>
      </dgm:extLst>
    </dgm:pt>
    <dgm:pt modelId="{84FF45D2-A6C4-4E78-A04C-09DA676EF714}" type="pres">
      <dgm:prSet presAssocID="{5DBC23BC-FD75-4A5A-8D8D-128C2B0D0647}" presName="spaceRect" presStyleCnt="0"/>
      <dgm:spPr/>
    </dgm:pt>
    <dgm:pt modelId="{B5B4FD64-B783-4E37-AC3B-CBF5BEF28F3B}" type="pres">
      <dgm:prSet presAssocID="{5DBC23BC-FD75-4A5A-8D8D-128C2B0D0647}" presName="textRect" presStyleLbl="revTx" presStyleIdx="3" presStyleCnt="6">
        <dgm:presLayoutVars>
          <dgm:chMax val="1"/>
          <dgm:chPref val="1"/>
        </dgm:presLayoutVars>
      </dgm:prSet>
      <dgm:spPr/>
    </dgm:pt>
    <dgm:pt modelId="{D2637E19-C156-489B-8468-8433C1C80AF3}" type="pres">
      <dgm:prSet presAssocID="{0943AA40-D143-4052-BE92-7DDF5210568B}" presName="sibTrans" presStyleCnt="0"/>
      <dgm:spPr/>
    </dgm:pt>
    <dgm:pt modelId="{367BFE06-BC8A-4AEF-8057-077B857D13CA}" type="pres">
      <dgm:prSet presAssocID="{85DA5B56-DB38-4FF9-8601-CF32F03F41BC}" presName="compNode" presStyleCnt="0"/>
      <dgm:spPr/>
    </dgm:pt>
    <dgm:pt modelId="{3BB05DFF-7733-4693-8B03-0FDEC228AAC9}" type="pres">
      <dgm:prSet presAssocID="{85DA5B56-DB38-4FF9-8601-CF32F03F41B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eb Design"/>
        </a:ext>
      </dgm:extLst>
    </dgm:pt>
    <dgm:pt modelId="{5946BF4D-05D9-477C-859C-61C43712905F}" type="pres">
      <dgm:prSet presAssocID="{85DA5B56-DB38-4FF9-8601-CF32F03F41BC}" presName="spaceRect" presStyleCnt="0"/>
      <dgm:spPr/>
    </dgm:pt>
    <dgm:pt modelId="{4C5A7C61-96ED-4917-A842-9F2F8A2E897E}" type="pres">
      <dgm:prSet presAssocID="{85DA5B56-DB38-4FF9-8601-CF32F03F41BC}" presName="textRect" presStyleLbl="revTx" presStyleIdx="4" presStyleCnt="6">
        <dgm:presLayoutVars>
          <dgm:chMax val="1"/>
          <dgm:chPref val="1"/>
        </dgm:presLayoutVars>
      </dgm:prSet>
      <dgm:spPr/>
    </dgm:pt>
    <dgm:pt modelId="{0C44EE64-E5CC-4A0A-9E97-46BB1E8DAB0E}" type="pres">
      <dgm:prSet presAssocID="{8707645F-1CC9-4A21-8992-22CD402A0A4A}" presName="sibTrans" presStyleCnt="0"/>
      <dgm:spPr/>
    </dgm:pt>
    <dgm:pt modelId="{F6974161-97A9-4475-AD87-8028BB9D30EE}" type="pres">
      <dgm:prSet presAssocID="{B3321E7F-281E-4FEF-A87E-810901F0DDD1}" presName="compNode" presStyleCnt="0"/>
      <dgm:spPr/>
    </dgm:pt>
    <dgm:pt modelId="{9302776A-952E-4AE3-9F64-26EA1733E100}" type="pres">
      <dgm:prSet presAssocID="{B3321E7F-281E-4FEF-A87E-810901F0DDD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Rocket"/>
        </a:ext>
      </dgm:extLst>
    </dgm:pt>
    <dgm:pt modelId="{E79D720D-9BFB-4826-808C-35996393E01A}" type="pres">
      <dgm:prSet presAssocID="{B3321E7F-281E-4FEF-A87E-810901F0DDD1}" presName="spaceRect" presStyleCnt="0"/>
      <dgm:spPr/>
    </dgm:pt>
    <dgm:pt modelId="{EE751C67-DDE4-4DC3-B2AE-BC5C0A9ED202}" type="pres">
      <dgm:prSet presAssocID="{B3321E7F-281E-4FEF-A87E-810901F0DDD1}" presName="textRect" presStyleLbl="revTx" presStyleIdx="5" presStyleCnt="6">
        <dgm:presLayoutVars>
          <dgm:chMax val="1"/>
          <dgm:chPref val="1"/>
        </dgm:presLayoutVars>
      </dgm:prSet>
      <dgm:spPr/>
    </dgm:pt>
  </dgm:ptLst>
  <dgm:cxnLst>
    <dgm:cxn modelId="{7F1BB019-7FDC-48A8-9B53-EF6F8B3FF4E8}" srcId="{388A4422-1004-4621-A7DD-AF56A8EA850F}" destId="{5DBC23BC-FD75-4A5A-8D8D-128C2B0D0647}" srcOrd="3" destOrd="0" parTransId="{B926DE36-9750-42EA-94E2-20D25E4322D8}" sibTransId="{0943AA40-D143-4052-BE92-7DDF5210568B}"/>
    <dgm:cxn modelId="{F3D3FC26-FD29-4C8B-8013-A443886F22DB}" type="presOf" srcId="{388A4422-1004-4621-A7DD-AF56A8EA850F}" destId="{CAA718AF-4D03-45C1-883A-B7C54461450E}" srcOrd="0" destOrd="0" presId="urn:microsoft.com/office/officeart/2018/2/layout/IconLabelList"/>
    <dgm:cxn modelId="{096F6535-1393-4976-8E81-EC98B0035DD4}" type="presOf" srcId="{85DA5B56-DB38-4FF9-8601-CF32F03F41BC}" destId="{4C5A7C61-96ED-4917-A842-9F2F8A2E897E}" srcOrd="0" destOrd="0" presId="urn:microsoft.com/office/officeart/2018/2/layout/IconLabelList"/>
    <dgm:cxn modelId="{1D65423B-721E-45D0-B8A0-1308EE3CF902}" srcId="{388A4422-1004-4621-A7DD-AF56A8EA850F}" destId="{BF79765B-B217-486C-89D2-528C5B229458}" srcOrd="2" destOrd="0" parTransId="{28EACE90-8D38-4137-AE87-F66C923F24C6}" sibTransId="{1B0AC42C-775F-4643-9FDA-EB1AE2EADA49}"/>
    <dgm:cxn modelId="{EB512C3C-2302-4A3D-A7B0-808CB93CB4EB}" type="presOf" srcId="{D2F98D86-D912-4430-9CCE-3324EE88B8B0}" destId="{293B6174-0191-4311-820F-30A1B860F6A7}" srcOrd="0" destOrd="0" presId="urn:microsoft.com/office/officeart/2018/2/layout/IconLabelList"/>
    <dgm:cxn modelId="{B3D91B51-C088-4632-AA82-996E432B00B9}" srcId="{388A4422-1004-4621-A7DD-AF56A8EA850F}" destId="{D2F98D86-D912-4430-9CCE-3324EE88B8B0}" srcOrd="0" destOrd="0" parTransId="{37AC41B9-CE7E-42F9-944D-86312FEE8661}" sibTransId="{A19DA4E6-66B7-49CD-BB56-51688E77C147}"/>
    <dgm:cxn modelId="{CF60BF8D-B183-4ED0-BEA5-57E8A281F910}" srcId="{388A4422-1004-4621-A7DD-AF56A8EA850F}" destId="{45277BCE-D79A-4BA6-BACC-6ACB28E5EDF8}" srcOrd="1" destOrd="0" parTransId="{092E8A67-DC94-4BA1-91C8-AC24CAC6A65C}" sibTransId="{4E52A967-EEEB-4DE4-991A-4E4A4BCE121C}"/>
    <dgm:cxn modelId="{FD1AC49B-4DEF-4612-905A-10393E3E53F8}" type="presOf" srcId="{5DBC23BC-FD75-4A5A-8D8D-128C2B0D0647}" destId="{B5B4FD64-B783-4E37-AC3B-CBF5BEF28F3B}" srcOrd="0" destOrd="0" presId="urn:microsoft.com/office/officeart/2018/2/layout/IconLabelList"/>
    <dgm:cxn modelId="{339D14A7-C994-48BE-85E2-D1F7526964D3}" type="presOf" srcId="{B3321E7F-281E-4FEF-A87E-810901F0DDD1}" destId="{EE751C67-DDE4-4DC3-B2AE-BC5C0A9ED202}" srcOrd="0" destOrd="0" presId="urn:microsoft.com/office/officeart/2018/2/layout/IconLabelList"/>
    <dgm:cxn modelId="{1808AACA-F45D-4A09-96D8-F783256E4F31}" type="presOf" srcId="{45277BCE-D79A-4BA6-BACC-6ACB28E5EDF8}" destId="{B1F3DA87-3966-4702-BFCF-B29844116956}" srcOrd="0" destOrd="0" presId="urn:microsoft.com/office/officeart/2018/2/layout/IconLabelList"/>
    <dgm:cxn modelId="{213E3DCE-CE64-437C-B37C-2B4E7B82D087}" srcId="{388A4422-1004-4621-A7DD-AF56A8EA850F}" destId="{B3321E7F-281E-4FEF-A87E-810901F0DDD1}" srcOrd="5" destOrd="0" parTransId="{3CF605A4-DB77-46FA-BCB8-678D131139F9}" sibTransId="{D62C824C-955E-4DAC-A290-4EC2359A9E80}"/>
    <dgm:cxn modelId="{021F9BEA-3501-409D-8F7F-6FD2BC40F0C7}" type="presOf" srcId="{BF79765B-B217-486C-89D2-528C5B229458}" destId="{E4C24AC1-5906-4ABA-B9B6-62DA5C17F50F}" srcOrd="0" destOrd="0" presId="urn:microsoft.com/office/officeart/2018/2/layout/IconLabelList"/>
    <dgm:cxn modelId="{AFB30BF5-59D6-47C1-BF40-AC2FF0229CE0}" srcId="{388A4422-1004-4621-A7DD-AF56A8EA850F}" destId="{85DA5B56-DB38-4FF9-8601-CF32F03F41BC}" srcOrd="4" destOrd="0" parTransId="{B53DAF66-B3DA-4489-956A-EC7FDE21D5BF}" sibTransId="{8707645F-1CC9-4A21-8992-22CD402A0A4A}"/>
    <dgm:cxn modelId="{7F4B63D4-919A-4DF7-8AC2-56E7DB5BE7A4}" type="presParOf" srcId="{CAA718AF-4D03-45C1-883A-B7C54461450E}" destId="{2CB07638-DB54-40EF-9C65-A39FB0A76AA5}" srcOrd="0" destOrd="0" presId="urn:microsoft.com/office/officeart/2018/2/layout/IconLabelList"/>
    <dgm:cxn modelId="{C927BD38-F8A8-496E-B634-DCA6505F2E65}" type="presParOf" srcId="{2CB07638-DB54-40EF-9C65-A39FB0A76AA5}" destId="{1E3BEE26-AD56-49C4-A863-19AAF4C5FA0C}" srcOrd="0" destOrd="0" presId="urn:microsoft.com/office/officeart/2018/2/layout/IconLabelList"/>
    <dgm:cxn modelId="{0E2A6416-EF5F-4EA7-B45A-A9F1CA42FCE5}" type="presParOf" srcId="{2CB07638-DB54-40EF-9C65-A39FB0A76AA5}" destId="{2FCF70F0-A095-4C0D-A44B-B3F8A0482160}" srcOrd="1" destOrd="0" presId="urn:microsoft.com/office/officeart/2018/2/layout/IconLabelList"/>
    <dgm:cxn modelId="{45899729-AC18-4BA1-A0BD-D3A2CD64651B}" type="presParOf" srcId="{2CB07638-DB54-40EF-9C65-A39FB0A76AA5}" destId="{293B6174-0191-4311-820F-30A1B860F6A7}" srcOrd="2" destOrd="0" presId="urn:microsoft.com/office/officeart/2018/2/layout/IconLabelList"/>
    <dgm:cxn modelId="{151E4CFB-1C05-4BBF-B58C-846AE9241512}" type="presParOf" srcId="{CAA718AF-4D03-45C1-883A-B7C54461450E}" destId="{35B91BA4-F3A0-4CC8-8BDB-D534DD35B38E}" srcOrd="1" destOrd="0" presId="urn:microsoft.com/office/officeart/2018/2/layout/IconLabelList"/>
    <dgm:cxn modelId="{46BC98BA-E86D-499B-9FB0-4743859F7406}" type="presParOf" srcId="{CAA718AF-4D03-45C1-883A-B7C54461450E}" destId="{2B2E8735-7E55-471F-B944-2B3A6E62026E}" srcOrd="2" destOrd="0" presId="urn:microsoft.com/office/officeart/2018/2/layout/IconLabelList"/>
    <dgm:cxn modelId="{1CD0E239-94F4-4E53-8C08-6C9FF7AAA783}" type="presParOf" srcId="{2B2E8735-7E55-471F-B944-2B3A6E62026E}" destId="{DF9E5551-8103-414E-A512-A0FA4EB31EEB}" srcOrd="0" destOrd="0" presId="urn:microsoft.com/office/officeart/2018/2/layout/IconLabelList"/>
    <dgm:cxn modelId="{E79B23A4-1DD5-462A-B9F2-C3B3E013D019}" type="presParOf" srcId="{2B2E8735-7E55-471F-B944-2B3A6E62026E}" destId="{93998707-261F-4BCE-9FF6-241856255B71}" srcOrd="1" destOrd="0" presId="urn:microsoft.com/office/officeart/2018/2/layout/IconLabelList"/>
    <dgm:cxn modelId="{C7C33FA0-DC25-444A-8D54-F6C8D3405098}" type="presParOf" srcId="{2B2E8735-7E55-471F-B944-2B3A6E62026E}" destId="{B1F3DA87-3966-4702-BFCF-B29844116956}" srcOrd="2" destOrd="0" presId="urn:microsoft.com/office/officeart/2018/2/layout/IconLabelList"/>
    <dgm:cxn modelId="{10C698E8-AEE5-49B4-BE5D-631D3B68D9D6}" type="presParOf" srcId="{CAA718AF-4D03-45C1-883A-B7C54461450E}" destId="{36EB15C8-3CEB-47CF-B322-3FBEDCD8F793}" srcOrd="3" destOrd="0" presId="urn:microsoft.com/office/officeart/2018/2/layout/IconLabelList"/>
    <dgm:cxn modelId="{9AB1F2FA-AF69-4D9D-8A74-C852F5504835}" type="presParOf" srcId="{CAA718AF-4D03-45C1-883A-B7C54461450E}" destId="{B5B82D42-3982-4ED0-85FA-F8D5A73CD266}" srcOrd="4" destOrd="0" presId="urn:microsoft.com/office/officeart/2018/2/layout/IconLabelList"/>
    <dgm:cxn modelId="{16D68A93-99AB-447C-A8CC-FFF124980129}" type="presParOf" srcId="{B5B82D42-3982-4ED0-85FA-F8D5A73CD266}" destId="{A99221E6-8B15-4A3D-B2EE-62B87C18731E}" srcOrd="0" destOrd="0" presId="urn:microsoft.com/office/officeart/2018/2/layout/IconLabelList"/>
    <dgm:cxn modelId="{6BC9D9B5-4786-4778-9CBA-668EC0738E40}" type="presParOf" srcId="{B5B82D42-3982-4ED0-85FA-F8D5A73CD266}" destId="{5251FAE8-3AE8-47E7-A395-2A10E9742A03}" srcOrd="1" destOrd="0" presId="urn:microsoft.com/office/officeart/2018/2/layout/IconLabelList"/>
    <dgm:cxn modelId="{FD78C979-2C63-4D5A-9A37-DDE6A962A9C5}" type="presParOf" srcId="{B5B82D42-3982-4ED0-85FA-F8D5A73CD266}" destId="{E4C24AC1-5906-4ABA-B9B6-62DA5C17F50F}" srcOrd="2" destOrd="0" presId="urn:microsoft.com/office/officeart/2018/2/layout/IconLabelList"/>
    <dgm:cxn modelId="{AE46614E-ACDF-42EB-9641-9D0D1192D66A}" type="presParOf" srcId="{CAA718AF-4D03-45C1-883A-B7C54461450E}" destId="{B3EB833A-273C-44FA-9DE4-DF9A194A8390}" srcOrd="5" destOrd="0" presId="urn:microsoft.com/office/officeart/2018/2/layout/IconLabelList"/>
    <dgm:cxn modelId="{F0BF2AD8-6C03-456C-AD97-CBC7CB221AD2}" type="presParOf" srcId="{CAA718AF-4D03-45C1-883A-B7C54461450E}" destId="{E2381720-2649-4036-9386-37976C1075C4}" srcOrd="6" destOrd="0" presId="urn:microsoft.com/office/officeart/2018/2/layout/IconLabelList"/>
    <dgm:cxn modelId="{F7CE7182-A9E7-4E22-A551-B9FC3ADEF8B4}" type="presParOf" srcId="{E2381720-2649-4036-9386-37976C1075C4}" destId="{5CA88E38-7E9A-4BF3-9905-EA2418EFFA44}" srcOrd="0" destOrd="0" presId="urn:microsoft.com/office/officeart/2018/2/layout/IconLabelList"/>
    <dgm:cxn modelId="{D27270CA-5EE5-4C72-9445-BA0814C75D8F}" type="presParOf" srcId="{E2381720-2649-4036-9386-37976C1075C4}" destId="{84FF45D2-A6C4-4E78-A04C-09DA676EF714}" srcOrd="1" destOrd="0" presId="urn:microsoft.com/office/officeart/2018/2/layout/IconLabelList"/>
    <dgm:cxn modelId="{23677422-AA73-4D87-A289-1AA635B4843C}" type="presParOf" srcId="{E2381720-2649-4036-9386-37976C1075C4}" destId="{B5B4FD64-B783-4E37-AC3B-CBF5BEF28F3B}" srcOrd="2" destOrd="0" presId="urn:microsoft.com/office/officeart/2018/2/layout/IconLabelList"/>
    <dgm:cxn modelId="{A063F37D-1E49-44B0-8CF3-CE2FFAA7D992}" type="presParOf" srcId="{CAA718AF-4D03-45C1-883A-B7C54461450E}" destId="{D2637E19-C156-489B-8468-8433C1C80AF3}" srcOrd="7" destOrd="0" presId="urn:microsoft.com/office/officeart/2018/2/layout/IconLabelList"/>
    <dgm:cxn modelId="{160C7492-5579-4B38-8058-017EA7EFFF80}" type="presParOf" srcId="{CAA718AF-4D03-45C1-883A-B7C54461450E}" destId="{367BFE06-BC8A-4AEF-8057-077B857D13CA}" srcOrd="8" destOrd="0" presId="urn:microsoft.com/office/officeart/2018/2/layout/IconLabelList"/>
    <dgm:cxn modelId="{AFA841EE-7803-4D6C-AF75-5E2CB7710118}" type="presParOf" srcId="{367BFE06-BC8A-4AEF-8057-077B857D13CA}" destId="{3BB05DFF-7733-4693-8B03-0FDEC228AAC9}" srcOrd="0" destOrd="0" presId="urn:microsoft.com/office/officeart/2018/2/layout/IconLabelList"/>
    <dgm:cxn modelId="{6D032714-4EAE-4D4D-89FC-2AB0B0AF4793}" type="presParOf" srcId="{367BFE06-BC8A-4AEF-8057-077B857D13CA}" destId="{5946BF4D-05D9-477C-859C-61C43712905F}" srcOrd="1" destOrd="0" presId="urn:microsoft.com/office/officeart/2018/2/layout/IconLabelList"/>
    <dgm:cxn modelId="{D90C746A-3880-4E4D-B46B-7ACF5E77336A}" type="presParOf" srcId="{367BFE06-BC8A-4AEF-8057-077B857D13CA}" destId="{4C5A7C61-96ED-4917-A842-9F2F8A2E897E}" srcOrd="2" destOrd="0" presId="urn:microsoft.com/office/officeart/2018/2/layout/IconLabelList"/>
    <dgm:cxn modelId="{23504CD5-FD45-4C85-9A1D-3D3B0D03B0F4}" type="presParOf" srcId="{CAA718AF-4D03-45C1-883A-B7C54461450E}" destId="{0C44EE64-E5CC-4A0A-9E97-46BB1E8DAB0E}" srcOrd="9" destOrd="0" presId="urn:microsoft.com/office/officeart/2018/2/layout/IconLabelList"/>
    <dgm:cxn modelId="{007F9925-82E6-4F43-B8CD-7A55510E42C4}" type="presParOf" srcId="{CAA718AF-4D03-45C1-883A-B7C54461450E}" destId="{F6974161-97A9-4475-AD87-8028BB9D30EE}" srcOrd="10" destOrd="0" presId="urn:microsoft.com/office/officeart/2018/2/layout/IconLabelList"/>
    <dgm:cxn modelId="{E96F7E95-164F-4ACD-AABA-CFF38A50F975}" type="presParOf" srcId="{F6974161-97A9-4475-AD87-8028BB9D30EE}" destId="{9302776A-952E-4AE3-9F64-26EA1733E100}" srcOrd="0" destOrd="0" presId="urn:microsoft.com/office/officeart/2018/2/layout/IconLabelList"/>
    <dgm:cxn modelId="{8F6F62C3-B82E-4421-9EAB-D0FB137715FC}" type="presParOf" srcId="{F6974161-97A9-4475-AD87-8028BB9D30EE}" destId="{E79D720D-9BFB-4826-808C-35996393E01A}" srcOrd="1" destOrd="0" presId="urn:microsoft.com/office/officeart/2018/2/layout/IconLabelList"/>
    <dgm:cxn modelId="{A13ECBD6-5B0D-48DA-B1A8-174FC7D90934}" type="presParOf" srcId="{F6974161-97A9-4475-AD87-8028BB9D30EE}" destId="{EE751C67-DDE4-4DC3-B2AE-BC5C0A9ED20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5A00CB-92D4-4AD5-A9C6-91AECE240BF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BDDC4C5-1A18-47E4-B246-1AB538B7D2C4}">
      <dgm:prSet/>
      <dgm:spPr/>
      <dgm:t>
        <a:bodyPr/>
        <a:lstStyle/>
        <a:p>
          <a:pPr>
            <a:lnSpc>
              <a:spcPct val="100000"/>
            </a:lnSpc>
          </a:pPr>
          <a:r>
            <a:rPr lang="en-US" b="1" dirty="0"/>
            <a:t>Personal Preferences:</a:t>
          </a:r>
          <a:r>
            <a:rPr lang="en-US" dirty="0"/>
            <a:t> </a:t>
          </a:r>
        </a:p>
      </dgm:t>
    </dgm:pt>
    <dgm:pt modelId="{A481115B-242B-490B-8CB6-CD919B1F679B}" type="parTrans" cxnId="{2068A04F-7BEB-48AF-9634-F596560E3E3F}">
      <dgm:prSet/>
      <dgm:spPr/>
      <dgm:t>
        <a:bodyPr/>
        <a:lstStyle/>
        <a:p>
          <a:endParaRPr lang="en-US"/>
        </a:p>
      </dgm:t>
    </dgm:pt>
    <dgm:pt modelId="{8905B32F-61C3-43E2-AFCD-31F338EDE5AD}" type="sibTrans" cxnId="{2068A04F-7BEB-48AF-9634-F596560E3E3F}">
      <dgm:prSet/>
      <dgm:spPr/>
      <dgm:t>
        <a:bodyPr/>
        <a:lstStyle/>
        <a:p>
          <a:endParaRPr lang="en-US"/>
        </a:p>
      </dgm:t>
    </dgm:pt>
    <dgm:pt modelId="{B9FC34B7-7D6E-455A-B3CC-B6C906E656BF}">
      <dgm:prSet/>
      <dgm:spPr/>
      <dgm:t>
        <a:bodyPr/>
        <a:lstStyle/>
        <a:p>
          <a:pPr>
            <a:lnSpc>
              <a:spcPct val="100000"/>
            </a:lnSpc>
          </a:pPr>
          <a:r>
            <a:rPr lang="en-US" dirty="0"/>
            <a:t>Consider incorporating customer feedback into product development and design.</a:t>
          </a:r>
        </a:p>
      </dgm:t>
    </dgm:pt>
    <dgm:pt modelId="{627479BD-316A-4E13-8F32-174F0FCA1A48}" type="parTrans" cxnId="{1E299D47-25E7-45F2-97F0-C486CD42A6B3}">
      <dgm:prSet/>
      <dgm:spPr/>
      <dgm:t>
        <a:bodyPr/>
        <a:lstStyle/>
        <a:p>
          <a:endParaRPr lang="en-US"/>
        </a:p>
      </dgm:t>
    </dgm:pt>
    <dgm:pt modelId="{AA52C20F-CE77-466C-A821-ACD26A2F6800}" type="sibTrans" cxnId="{1E299D47-25E7-45F2-97F0-C486CD42A6B3}">
      <dgm:prSet/>
      <dgm:spPr/>
      <dgm:t>
        <a:bodyPr/>
        <a:lstStyle/>
        <a:p>
          <a:endParaRPr lang="en-US"/>
        </a:p>
      </dgm:t>
    </dgm:pt>
    <dgm:pt modelId="{EC6EB7EE-BBA0-43E1-ACC2-ED261B657FB5}">
      <dgm:prSet/>
      <dgm:spPr/>
      <dgm:t>
        <a:bodyPr/>
        <a:lstStyle/>
        <a:p>
          <a:pPr>
            <a:lnSpc>
              <a:spcPct val="100000"/>
            </a:lnSpc>
          </a:pPr>
          <a:r>
            <a:rPr lang="en-US" b="1" dirty="0"/>
            <a:t>Positive Experiences:</a:t>
          </a:r>
          <a:r>
            <a:rPr lang="en-US" dirty="0"/>
            <a:t> </a:t>
          </a:r>
        </a:p>
      </dgm:t>
    </dgm:pt>
    <dgm:pt modelId="{9D9F7CD8-4038-4224-BDF9-BFDD49A298F5}" type="parTrans" cxnId="{0FA57B27-2E4C-4828-9EA3-651AACE39611}">
      <dgm:prSet/>
      <dgm:spPr/>
      <dgm:t>
        <a:bodyPr/>
        <a:lstStyle/>
        <a:p>
          <a:endParaRPr lang="en-US"/>
        </a:p>
      </dgm:t>
    </dgm:pt>
    <dgm:pt modelId="{32175E03-818B-46F0-9370-0C65FCDF3088}" type="sibTrans" cxnId="{0FA57B27-2E4C-4828-9EA3-651AACE39611}">
      <dgm:prSet/>
      <dgm:spPr/>
      <dgm:t>
        <a:bodyPr/>
        <a:lstStyle/>
        <a:p>
          <a:endParaRPr lang="en-US"/>
        </a:p>
      </dgm:t>
    </dgm:pt>
    <dgm:pt modelId="{4BC7DD65-1968-45B1-AADF-B4CE75570EC4}">
      <dgm:prSet/>
      <dgm:spPr/>
      <dgm:t>
        <a:bodyPr/>
        <a:lstStyle/>
        <a:p>
          <a:pPr>
            <a:lnSpc>
              <a:spcPct val="100000"/>
            </a:lnSpc>
          </a:pPr>
          <a:r>
            <a:rPr lang="en-US" dirty="0"/>
            <a:t>Recognize and reward employees for exceptional customer service.</a:t>
          </a:r>
        </a:p>
      </dgm:t>
    </dgm:pt>
    <dgm:pt modelId="{C73314AB-408F-4836-8EF8-FA8A1BC3B767}" type="parTrans" cxnId="{64415E51-DA4F-489F-A474-5121F48BFE1D}">
      <dgm:prSet/>
      <dgm:spPr/>
      <dgm:t>
        <a:bodyPr/>
        <a:lstStyle/>
        <a:p>
          <a:endParaRPr lang="en-US"/>
        </a:p>
      </dgm:t>
    </dgm:pt>
    <dgm:pt modelId="{5E289CB0-CC3F-4A73-9D2D-F2747505CB95}" type="sibTrans" cxnId="{64415E51-DA4F-489F-A474-5121F48BFE1D}">
      <dgm:prSet/>
      <dgm:spPr/>
      <dgm:t>
        <a:bodyPr/>
        <a:lstStyle/>
        <a:p>
          <a:endParaRPr lang="en-US"/>
        </a:p>
      </dgm:t>
    </dgm:pt>
    <dgm:pt modelId="{92FBF31C-FBB9-4049-9F5E-A6CB4C49FA5B}">
      <dgm:prSet/>
      <dgm:spPr/>
      <dgm:t>
        <a:bodyPr/>
        <a:lstStyle/>
        <a:p>
          <a:pPr>
            <a:lnSpc>
              <a:spcPct val="100000"/>
            </a:lnSpc>
          </a:pPr>
          <a:r>
            <a:rPr lang="en-US" dirty="0"/>
            <a:t>Encourage customers to share their positive experiences through reviews and social media.</a:t>
          </a:r>
        </a:p>
      </dgm:t>
    </dgm:pt>
    <dgm:pt modelId="{0D5186DD-73FC-458E-9759-76CBBF900892}" type="parTrans" cxnId="{7D133634-ABAE-41AE-A720-89C4A9B3D372}">
      <dgm:prSet/>
      <dgm:spPr/>
      <dgm:t>
        <a:bodyPr/>
        <a:lstStyle/>
        <a:p>
          <a:endParaRPr lang="en-US"/>
        </a:p>
      </dgm:t>
    </dgm:pt>
    <dgm:pt modelId="{F93C03C5-BB30-410C-848C-C5779326B274}" type="sibTrans" cxnId="{7D133634-ABAE-41AE-A720-89C4A9B3D372}">
      <dgm:prSet/>
      <dgm:spPr/>
      <dgm:t>
        <a:bodyPr/>
        <a:lstStyle/>
        <a:p>
          <a:endParaRPr lang="en-US"/>
        </a:p>
      </dgm:t>
    </dgm:pt>
    <dgm:pt modelId="{0E9641F3-98AA-4968-98B6-5721222DC9BE}" type="pres">
      <dgm:prSet presAssocID="{715A00CB-92D4-4AD5-A9C6-91AECE240BF8}" presName="root" presStyleCnt="0">
        <dgm:presLayoutVars>
          <dgm:dir/>
          <dgm:resizeHandles val="exact"/>
        </dgm:presLayoutVars>
      </dgm:prSet>
      <dgm:spPr/>
    </dgm:pt>
    <dgm:pt modelId="{BD81CACF-92B3-4FDF-9ECE-E44800EA0839}" type="pres">
      <dgm:prSet presAssocID="{9BDDC4C5-1A18-47E4-B246-1AB538B7D2C4}" presName="compNode" presStyleCnt="0"/>
      <dgm:spPr/>
    </dgm:pt>
    <dgm:pt modelId="{C6862658-15AF-461D-8507-53B3B0870546}" type="pres">
      <dgm:prSet presAssocID="{9BDDC4C5-1A18-47E4-B246-1AB538B7D2C4}" presName="bgRect" presStyleLbl="bgShp" presStyleIdx="0" presStyleCnt="5"/>
      <dgm:spPr/>
    </dgm:pt>
    <dgm:pt modelId="{9938947C-2A8F-42A5-B550-FE7FD66860B2}" type="pres">
      <dgm:prSet presAssocID="{9BDDC4C5-1A18-47E4-B246-1AB538B7D2C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ingle gear"/>
        </a:ext>
      </dgm:extLst>
    </dgm:pt>
    <dgm:pt modelId="{947C4411-B8C3-4C52-8D37-05CB7758315A}" type="pres">
      <dgm:prSet presAssocID="{9BDDC4C5-1A18-47E4-B246-1AB538B7D2C4}" presName="spaceRect" presStyleCnt="0"/>
      <dgm:spPr/>
    </dgm:pt>
    <dgm:pt modelId="{956AEAF5-C06C-4CB6-B0CA-DC5FFD00C11E}" type="pres">
      <dgm:prSet presAssocID="{9BDDC4C5-1A18-47E4-B246-1AB538B7D2C4}" presName="parTx" presStyleLbl="revTx" presStyleIdx="0" presStyleCnt="5">
        <dgm:presLayoutVars>
          <dgm:chMax val="0"/>
          <dgm:chPref val="0"/>
        </dgm:presLayoutVars>
      </dgm:prSet>
      <dgm:spPr/>
    </dgm:pt>
    <dgm:pt modelId="{0F93B26C-E405-45D0-A9E0-B3AD2450ACA9}" type="pres">
      <dgm:prSet presAssocID="{8905B32F-61C3-43E2-AFCD-31F338EDE5AD}" presName="sibTrans" presStyleCnt="0"/>
      <dgm:spPr/>
    </dgm:pt>
    <dgm:pt modelId="{22A8DB79-1D19-482E-834D-E66E9608BEB5}" type="pres">
      <dgm:prSet presAssocID="{B9FC34B7-7D6E-455A-B3CC-B6C906E656BF}" presName="compNode" presStyleCnt="0"/>
      <dgm:spPr/>
    </dgm:pt>
    <dgm:pt modelId="{7228088A-4900-481A-86EB-5A661C35BFAE}" type="pres">
      <dgm:prSet presAssocID="{B9FC34B7-7D6E-455A-B3CC-B6C906E656BF}" presName="bgRect" presStyleLbl="bgShp" presStyleIdx="1" presStyleCnt="5"/>
      <dgm:spPr/>
    </dgm:pt>
    <dgm:pt modelId="{3508DFD9-DE6F-4A60-BA36-B9BD6EFF3105}" type="pres">
      <dgm:prSet presAssocID="{B9FC34B7-7D6E-455A-B3CC-B6C906E656B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 Bulb and Gear"/>
        </a:ext>
      </dgm:extLst>
    </dgm:pt>
    <dgm:pt modelId="{3C82B9AC-4491-4966-BB5C-65330DDB2995}" type="pres">
      <dgm:prSet presAssocID="{B9FC34B7-7D6E-455A-B3CC-B6C906E656BF}" presName="spaceRect" presStyleCnt="0"/>
      <dgm:spPr/>
    </dgm:pt>
    <dgm:pt modelId="{B5EC2D9E-B7DF-44CC-A313-2A3E4F2CEFB1}" type="pres">
      <dgm:prSet presAssocID="{B9FC34B7-7D6E-455A-B3CC-B6C906E656BF}" presName="parTx" presStyleLbl="revTx" presStyleIdx="1" presStyleCnt="5">
        <dgm:presLayoutVars>
          <dgm:chMax val="0"/>
          <dgm:chPref val="0"/>
        </dgm:presLayoutVars>
      </dgm:prSet>
      <dgm:spPr/>
    </dgm:pt>
    <dgm:pt modelId="{69816F9E-9FD2-4DBA-B878-FDF0A9C16EA4}" type="pres">
      <dgm:prSet presAssocID="{AA52C20F-CE77-466C-A821-ACD26A2F6800}" presName="sibTrans" presStyleCnt="0"/>
      <dgm:spPr/>
    </dgm:pt>
    <dgm:pt modelId="{3B07C233-AB9A-45C3-B7E6-E36096414E61}" type="pres">
      <dgm:prSet presAssocID="{EC6EB7EE-BBA0-43E1-ACC2-ED261B657FB5}" presName="compNode" presStyleCnt="0"/>
      <dgm:spPr/>
    </dgm:pt>
    <dgm:pt modelId="{945A004A-D7C6-48CB-B000-FA4E4A84F61C}" type="pres">
      <dgm:prSet presAssocID="{EC6EB7EE-BBA0-43E1-ACC2-ED261B657FB5}" presName="bgRect" presStyleLbl="bgShp" presStyleIdx="2" presStyleCnt="5"/>
      <dgm:spPr/>
    </dgm:pt>
    <dgm:pt modelId="{303BE73D-EDF3-40CE-B087-964B5A7D50C1}" type="pres">
      <dgm:prSet presAssocID="{EC6EB7EE-BBA0-43E1-ACC2-ED261B657FB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humbs Up Sign"/>
        </a:ext>
      </dgm:extLst>
    </dgm:pt>
    <dgm:pt modelId="{EC0AC93A-CDE2-4A38-8F56-EA14E3E7DA59}" type="pres">
      <dgm:prSet presAssocID="{EC6EB7EE-BBA0-43E1-ACC2-ED261B657FB5}" presName="spaceRect" presStyleCnt="0"/>
      <dgm:spPr/>
    </dgm:pt>
    <dgm:pt modelId="{CE68919C-7CCD-40D8-AB78-21A8E2185CC8}" type="pres">
      <dgm:prSet presAssocID="{EC6EB7EE-BBA0-43E1-ACC2-ED261B657FB5}" presName="parTx" presStyleLbl="revTx" presStyleIdx="2" presStyleCnt="5">
        <dgm:presLayoutVars>
          <dgm:chMax val="0"/>
          <dgm:chPref val="0"/>
        </dgm:presLayoutVars>
      </dgm:prSet>
      <dgm:spPr/>
    </dgm:pt>
    <dgm:pt modelId="{9965EF58-4FFC-4CD8-B020-E240274FEC6F}" type="pres">
      <dgm:prSet presAssocID="{32175E03-818B-46F0-9370-0C65FCDF3088}" presName="sibTrans" presStyleCnt="0"/>
      <dgm:spPr/>
    </dgm:pt>
    <dgm:pt modelId="{99DC4BA2-EF8F-4F8B-8135-8C25B1B81110}" type="pres">
      <dgm:prSet presAssocID="{4BC7DD65-1968-45B1-AADF-B4CE75570EC4}" presName="compNode" presStyleCnt="0"/>
      <dgm:spPr/>
    </dgm:pt>
    <dgm:pt modelId="{C20E5FAE-636F-428C-A190-AAEB494947C8}" type="pres">
      <dgm:prSet presAssocID="{4BC7DD65-1968-45B1-AADF-B4CE75570EC4}" presName="bgRect" presStyleLbl="bgShp" presStyleIdx="3" presStyleCnt="5"/>
      <dgm:spPr/>
    </dgm:pt>
    <dgm:pt modelId="{E7CEEF22-D518-487E-AED6-A048312FF624}" type="pres">
      <dgm:prSet presAssocID="{4BC7DD65-1968-45B1-AADF-B4CE75570EC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ibbon"/>
        </a:ext>
      </dgm:extLst>
    </dgm:pt>
    <dgm:pt modelId="{CF5E97B8-70E1-42C0-B826-8448E29C5357}" type="pres">
      <dgm:prSet presAssocID="{4BC7DD65-1968-45B1-AADF-B4CE75570EC4}" presName="spaceRect" presStyleCnt="0"/>
      <dgm:spPr/>
    </dgm:pt>
    <dgm:pt modelId="{AD2A9364-2A82-45B3-9901-76D4C8C692D8}" type="pres">
      <dgm:prSet presAssocID="{4BC7DD65-1968-45B1-AADF-B4CE75570EC4}" presName="parTx" presStyleLbl="revTx" presStyleIdx="3" presStyleCnt="5">
        <dgm:presLayoutVars>
          <dgm:chMax val="0"/>
          <dgm:chPref val="0"/>
        </dgm:presLayoutVars>
      </dgm:prSet>
      <dgm:spPr/>
    </dgm:pt>
    <dgm:pt modelId="{24F626A7-846D-4CD3-AEB0-A72C399485E4}" type="pres">
      <dgm:prSet presAssocID="{5E289CB0-CC3F-4A73-9D2D-F2747505CB95}" presName="sibTrans" presStyleCnt="0"/>
      <dgm:spPr/>
    </dgm:pt>
    <dgm:pt modelId="{F1B6B201-232D-4AC3-B6C3-8600207A3738}" type="pres">
      <dgm:prSet presAssocID="{92FBF31C-FBB9-4049-9F5E-A6CB4C49FA5B}" presName="compNode" presStyleCnt="0"/>
      <dgm:spPr/>
    </dgm:pt>
    <dgm:pt modelId="{37EE15F2-EA84-4EFF-B415-0654F2427A46}" type="pres">
      <dgm:prSet presAssocID="{92FBF31C-FBB9-4049-9F5E-A6CB4C49FA5B}" presName="bgRect" presStyleLbl="bgShp" presStyleIdx="4" presStyleCnt="5"/>
      <dgm:spPr/>
    </dgm:pt>
    <dgm:pt modelId="{207D04FF-B8CF-4805-9097-01E02E4248E8}" type="pres">
      <dgm:prSet presAssocID="{92FBF31C-FBB9-4049-9F5E-A6CB4C49FA5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hare With Person"/>
        </a:ext>
      </dgm:extLst>
    </dgm:pt>
    <dgm:pt modelId="{0EF385C8-BFAF-4EAF-92BA-ED767A92D1EE}" type="pres">
      <dgm:prSet presAssocID="{92FBF31C-FBB9-4049-9F5E-A6CB4C49FA5B}" presName="spaceRect" presStyleCnt="0"/>
      <dgm:spPr/>
    </dgm:pt>
    <dgm:pt modelId="{CB72C588-78B7-4371-9A77-116656268375}" type="pres">
      <dgm:prSet presAssocID="{92FBF31C-FBB9-4049-9F5E-A6CB4C49FA5B}" presName="parTx" presStyleLbl="revTx" presStyleIdx="4" presStyleCnt="5">
        <dgm:presLayoutVars>
          <dgm:chMax val="0"/>
          <dgm:chPref val="0"/>
        </dgm:presLayoutVars>
      </dgm:prSet>
      <dgm:spPr/>
    </dgm:pt>
  </dgm:ptLst>
  <dgm:cxnLst>
    <dgm:cxn modelId="{0FA57B27-2E4C-4828-9EA3-651AACE39611}" srcId="{715A00CB-92D4-4AD5-A9C6-91AECE240BF8}" destId="{EC6EB7EE-BBA0-43E1-ACC2-ED261B657FB5}" srcOrd="2" destOrd="0" parTransId="{9D9F7CD8-4038-4224-BDF9-BFDD49A298F5}" sibTransId="{32175E03-818B-46F0-9370-0C65FCDF3088}"/>
    <dgm:cxn modelId="{7D133634-ABAE-41AE-A720-89C4A9B3D372}" srcId="{715A00CB-92D4-4AD5-A9C6-91AECE240BF8}" destId="{92FBF31C-FBB9-4049-9F5E-A6CB4C49FA5B}" srcOrd="4" destOrd="0" parTransId="{0D5186DD-73FC-458E-9759-76CBBF900892}" sibTransId="{F93C03C5-BB30-410C-848C-C5779326B274}"/>
    <dgm:cxn modelId="{7147DF63-AD9F-4481-BCAD-F6A816E7BD9A}" type="presOf" srcId="{4BC7DD65-1968-45B1-AADF-B4CE75570EC4}" destId="{AD2A9364-2A82-45B3-9901-76D4C8C692D8}" srcOrd="0" destOrd="0" presId="urn:microsoft.com/office/officeart/2018/2/layout/IconVerticalSolidList"/>
    <dgm:cxn modelId="{1E299D47-25E7-45F2-97F0-C486CD42A6B3}" srcId="{715A00CB-92D4-4AD5-A9C6-91AECE240BF8}" destId="{B9FC34B7-7D6E-455A-B3CC-B6C906E656BF}" srcOrd="1" destOrd="0" parTransId="{627479BD-316A-4E13-8F32-174F0FCA1A48}" sibTransId="{AA52C20F-CE77-466C-A821-ACD26A2F6800}"/>
    <dgm:cxn modelId="{2068A04F-7BEB-48AF-9634-F596560E3E3F}" srcId="{715A00CB-92D4-4AD5-A9C6-91AECE240BF8}" destId="{9BDDC4C5-1A18-47E4-B246-1AB538B7D2C4}" srcOrd="0" destOrd="0" parTransId="{A481115B-242B-490B-8CB6-CD919B1F679B}" sibTransId="{8905B32F-61C3-43E2-AFCD-31F338EDE5AD}"/>
    <dgm:cxn modelId="{64415E51-DA4F-489F-A474-5121F48BFE1D}" srcId="{715A00CB-92D4-4AD5-A9C6-91AECE240BF8}" destId="{4BC7DD65-1968-45B1-AADF-B4CE75570EC4}" srcOrd="3" destOrd="0" parTransId="{C73314AB-408F-4836-8EF8-FA8A1BC3B767}" sibTransId="{5E289CB0-CC3F-4A73-9D2D-F2747505CB95}"/>
    <dgm:cxn modelId="{212B3E7A-47F9-4A18-8892-0A36826AF78A}" type="presOf" srcId="{EC6EB7EE-BBA0-43E1-ACC2-ED261B657FB5}" destId="{CE68919C-7CCD-40D8-AB78-21A8E2185CC8}" srcOrd="0" destOrd="0" presId="urn:microsoft.com/office/officeart/2018/2/layout/IconVerticalSolidList"/>
    <dgm:cxn modelId="{998D38AF-CB01-4F60-A839-4B04406F0C7B}" type="presOf" srcId="{9BDDC4C5-1A18-47E4-B246-1AB538B7D2C4}" destId="{956AEAF5-C06C-4CB6-B0CA-DC5FFD00C11E}" srcOrd="0" destOrd="0" presId="urn:microsoft.com/office/officeart/2018/2/layout/IconVerticalSolidList"/>
    <dgm:cxn modelId="{F17AD0AF-9EC2-466E-8DD2-832BD7A63A01}" type="presOf" srcId="{715A00CB-92D4-4AD5-A9C6-91AECE240BF8}" destId="{0E9641F3-98AA-4968-98B6-5721222DC9BE}" srcOrd="0" destOrd="0" presId="urn:microsoft.com/office/officeart/2018/2/layout/IconVerticalSolidList"/>
    <dgm:cxn modelId="{605796BC-F3F8-4CE8-981C-E6759C7D9BE4}" type="presOf" srcId="{92FBF31C-FBB9-4049-9F5E-A6CB4C49FA5B}" destId="{CB72C588-78B7-4371-9A77-116656268375}" srcOrd="0" destOrd="0" presId="urn:microsoft.com/office/officeart/2018/2/layout/IconVerticalSolidList"/>
    <dgm:cxn modelId="{18017BCC-B344-4919-B2D2-398FFF3BC743}" type="presOf" srcId="{B9FC34B7-7D6E-455A-B3CC-B6C906E656BF}" destId="{B5EC2D9E-B7DF-44CC-A313-2A3E4F2CEFB1}" srcOrd="0" destOrd="0" presId="urn:microsoft.com/office/officeart/2018/2/layout/IconVerticalSolidList"/>
    <dgm:cxn modelId="{1FA73AB8-6313-4ADF-B323-B7390E912145}" type="presParOf" srcId="{0E9641F3-98AA-4968-98B6-5721222DC9BE}" destId="{BD81CACF-92B3-4FDF-9ECE-E44800EA0839}" srcOrd="0" destOrd="0" presId="urn:microsoft.com/office/officeart/2018/2/layout/IconVerticalSolidList"/>
    <dgm:cxn modelId="{34DCBE5C-F1B2-48C4-9FA9-8E6A40BFEAA4}" type="presParOf" srcId="{BD81CACF-92B3-4FDF-9ECE-E44800EA0839}" destId="{C6862658-15AF-461D-8507-53B3B0870546}" srcOrd="0" destOrd="0" presId="urn:microsoft.com/office/officeart/2018/2/layout/IconVerticalSolidList"/>
    <dgm:cxn modelId="{AE374BDF-961D-4476-9617-24D4DB5EFB5E}" type="presParOf" srcId="{BD81CACF-92B3-4FDF-9ECE-E44800EA0839}" destId="{9938947C-2A8F-42A5-B550-FE7FD66860B2}" srcOrd="1" destOrd="0" presId="urn:microsoft.com/office/officeart/2018/2/layout/IconVerticalSolidList"/>
    <dgm:cxn modelId="{17597000-1BF0-4E7D-9585-1740A1D42BE4}" type="presParOf" srcId="{BD81CACF-92B3-4FDF-9ECE-E44800EA0839}" destId="{947C4411-B8C3-4C52-8D37-05CB7758315A}" srcOrd="2" destOrd="0" presId="urn:microsoft.com/office/officeart/2018/2/layout/IconVerticalSolidList"/>
    <dgm:cxn modelId="{9FBDFD27-96B2-48DC-80B0-99D9EE7D403B}" type="presParOf" srcId="{BD81CACF-92B3-4FDF-9ECE-E44800EA0839}" destId="{956AEAF5-C06C-4CB6-B0CA-DC5FFD00C11E}" srcOrd="3" destOrd="0" presId="urn:microsoft.com/office/officeart/2018/2/layout/IconVerticalSolidList"/>
    <dgm:cxn modelId="{FBAEF9BE-EA94-4B5E-9BAA-B4DC2ED25D07}" type="presParOf" srcId="{0E9641F3-98AA-4968-98B6-5721222DC9BE}" destId="{0F93B26C-E405-45D0-A9E0-B3AD2450ACA9}" srcOrd="1" destOrd="0" presId="urn:microsoft.com/office/officeart/2018/2/layout/IconVerticalSolidList"/>
    <dgm:cxn modelId="{02614DB3-CEBD-43C4-BFB0-1076677F122B}" type="presParOf" srcId="{0E9641F3-98AA-4968-98B6-5721222DC9BE}" destId="{22A8DB79-1D19-482E-834D-E66E9608BEB5}" srcOrd="2" destOrd="0" presId="urn:microsoft.com/office/officeart/2018/2/layout/IconVerticalSolidList"/>
    <dgm:cxn modelId="{35863CFA-9ED7-4445-AA0D-71BE079C07AF}" type="presParOf" srcId="{22A8DB79-1D19-482E-834D-E66E9608BEB5}" destId="{7228088A-4900-481A-86EB-5A661C35BFAE}" srcOrd="0" destOrd="0" presId="urn:microsoft.com/office/officeart/2018/2/layout/IconVerticalSolidList"/>
    <dgm:cxn modelId="{9C955F8A-FCBB-4D51-8D93-A527FECFDA29}" type="presParOf" srcId="{22A8DB79-1D19-482E-834D-E66E9608BEB5}" destId="{3508DFD9-DE6F-4A60-BA36-B9BD6EFF3105}" srcOrd="1" destOrd="0" presId="urn:microsoft.com/office/officeart/2018/2/layout/IconVerticalSolidList"/>
    <dgm:cxn modelId="{66BE5FD5-4118-493A-A2C5-2C13FFDCC7D7}" type="presParOf" srcId="{22A8DB79-1D19-482E-834D-E66E9608BEB5}" destId="{3C82B9AC-4491-4966-BB5C-65330DDB2995}" srcOrd="2" destOrd="0" presId="urn:microsoft.com/office/officeart/2018/2/layout/IconVerticalSolidList"/>
    <dgm:cxn modelId="{D2D75DCD-7F48-4AE3-8868-FEAA0CF118BD}" type="presParOf" srcId="{22A8DB79-1D19-482E-834D-E66E9608BEB5}" destId="{B5EC2D9E-B7DF-44CC-A313-2A3E4F2CEFB1}" srcOrd="3" destOrd="0" presId="urn:microsoft.com/office/officeart/2018/2/layout/IconVerticalSolidList"/>
    <dgm:cxn modelId="{7123FC44-B2F8-4FC7-AE4B-E050AA07CE59}" type="presParOf" srcId="{0E9641F3-98AA-4968-98B6-5721222DC9BE}" destId="{69816F9E-9FD2-4DBA-B878-FDF0A9C16EA4}" srcOrd="3" destOrd="0" presId="urn:microsoft.com/office/officeart/2018/2/layout/IconVerticalSolidList"/>
    <dgm:cxn modelId="{2DAE3825-9446-47DD-96E8-0B254ACBD0DE}" type="presParOf" srcId="{0E9641F3-98AA-4968-98B6-5721222DC9BE}" destId="{3B07C233-AB9A-45C3-B7E6-E36096414E61}" srcOrd="4" destOrd="0" presId="urn:microsoft.com/office/officeart/2018/2/layout/IconVerticalSolidList"/>
    <dgm:cxn modelId="{67B61375-E799-47CB-83F3-0D4464C36048}" type="presParOf" srcId="{3B07C233-AB9A-45C3-B7E6-E36096414E61}" destId="{945A004A-D7C6-48CB-B000-FA4E4A84F61C}" srcOrd="0" destOrd="0" presId="urn:microsoft.com/office/officeart/2018/2/layout/IconVerticalSolidList"/>
    <dgm:cxn modelId="{2514625A-F35C-46FA-8F5F-EB8DB6DEF44A}" type="presParOf" srcId="{3B07C233-AB9A-45C3-B7E6-E36096414E61}" destId="{303BE73D-EDF3-40CE-B087-964B5A7D50C1}" srcOrd="1" destOrd="0" presId="urn:microsoft.com/office/officeart/2018/2/layout/IconVerticalSolidList"/>
    <dgm:cxn modelId="{6ACAD739-CF1D-40A0-B1C8-2A47E09BF676}" type="presParOf" srcId="{3B07C233-AB9A-45C3-B7E6-E36096414E61}" destId="{EC0AC93A-CDE2-4A38-8F56-EA14E3E7DA59}" srcOrd="2" destOrd="0" presId="urn:microsoft.com/office/officeart/2018/2/layout/IconVerticalSolidList"/>
    <dgm:cxn modelId="{E95A552A-1745-453F-B4B1-E22C612B3D52}" type="presParOf" srcId="{3B07C233-AB9A-45C3-B7E6-E36096414E61}" destId="{CE68919C-7CCD-40D8-AB78-21A8E2185CC8}" srcOrd="3" destOrd="0" presId="urn:microsoft.com/office/officeart/2018/2/layout/IconVerticalSolidList"/>
    <dgm:cxn modelId="{E450EA13-D469-44A3-ABCA-D450BD3EDBF4}" type="presParOf" srcId="{0E9641F3-98AA-4968-98B6-5721222DC9BE}" destId="{9965EF58-4FFC-4CD8-B020-E240274FEC6F}" srcOrd="5" destOrd="0" presId="urn:microsoft.com/office/officeart/2018/2/layout/IconVerticalSolidList"/>
    <dgm:cxn modelId="{4A195232-6B94-4CE7-A986-2BC8AD1947A6}" type="presParOf" srcId="{0E9641F3-98AA-4968-98B6-5721222DC9BE}" destId="{99DC4BA2-EF8F-4F8B-8135-8C25B1B81110}" srcOrd="6" destOrd="0" presId="urn:microsoft.com/office/officeart/2018/2/layout/IconVerticalSolidList"/>
    <dgm:cxn modelId="{8006996A-2E33-4302-A389-93D4ECCC0902}" type="presParOf" srcId="{99DC4BA2-EF8F-4F8B-8135-8C25B1B81110}" destId="{C20E5FAE-636F-428C-A190-AAEB494947C8}" srcOrd="0" destOrd="0" presId="urn:microsoft.com/office/officeart/2018/2/layout/IconVerticalSolidList"/>
    <dgm:cxn modelId="{83434E98-B5B5-443B-8F72-64458FE750E8}" type="presParOf" srcId="{99DC4BA2-EF8F-4F8B-8135-8C25B1B81110}" destId="{E7CEEF22-D518-487E-AED6-A048312FF624}" srcOrd="1" destOrd="0" presId="urn:microsoft.com/office/officeart/2018/2/layout/IconVerticalSolidList"/>
    <dgm:cxn modelId="{D3999ABD-2929-4DFB-B755-ACB7C9E24DAF}" type="presParOf" srcId="{99DC4BA2-EF8F-4F8B-8135-8C25B1B81110}" destId="{CF5E97B8-70E1-42C0-B826-8448E29C5357}" srcOrd="2" destOrd="0" presId="urn:microsoft.com/office/officeart/2018/2/layout/IconVerticalSolidList"/>
    <dgm:cxn modelId="{F36F9FD9-EC1C-45F9-95F3-AF5BE43E6655}" type="presParOf" srcId="{99DC4BA2-EF8F-4F8B-8135-8C25B1B81110}" destId="{AD2A9364-2A82-45B3-9901-76D4C8C692D8}" srcOrd="3" destOrd="0" presId="urn:microsoft.com/office/officeart/2018/2/layout/IconVerticalSolidList"/>
    <dgm:cxn modelId="{CCCF0D48-8980-4892-8F03-2FBFBBBDBD3B}" type="presParOf" srcId="{0E9641F3-98AA-4968-98B6-5721222DC9BE}" destId="{24F626A7-846D-4CD3-AEB0-A72C399485E4}" srcOrd="7" destOrd="0" presId="urn:microsoft.com/office/officeart/2018/2/layout/IconVerticalSolidList"/>
    <dgm:cxn modelId="{83FF1ADF-26FC-4959-8852-DE182E32B16B}" type="presParOf" srcId="{0E9641F3-98AA-4968-98B6-5721222DC9BE}" destId="{F1B6B201-232D-4AC3-B6C3-8600207A3738}" srcOrd="8" destOrd="0" presId="urn:microsoft.com/office/officeart/2018/2/layout/IconVerticalSolidList"/>
    <dgm:cxn modelId="{E97C015C-08A2-408B-A911-F5CD3EDB2377}" type="presParOf" srcId="{F1B6B201-232D-4AC3-B6C3-8600207A3738}" destId="{37EE15F2-EA84-4EFF-B415-0654F2427A46}" srcOrd="0" destOrd="0" presId="urn:microsoft.com/office/officeart/2018/2/layout/IconVerticalSolidList"/>
    <dgm:cxn modelId="{B88A79F8-5654-4267-81EC-94EECB4081BF}" type="presParOf" srcId="{F1B6B201-232D-4AC3-B6C3-8600207A3738}" destId="{207D04FF-B8CF-4805-9097-01E02E4248E8}" srcOrd="1" destOrd="0" presId="urn:microsoft.com/office/officeart/2018/2/layout/IconVerticalSolidList"/>
    <dgm:cxn modelId="{DC6A1B0B-EC3A-41D6-AFD0-CBB559985E32}" type="presParOf" srcId="{F1B6B201-232D-4AC3-B6C3-8600207A3738}" destId="{0EF385C8-BFAF-4EAF-92BA-ED767A92D1EE}" srcOrd="2" destOrd="0" presId="urn:microsoft.com/office/officeart/2018/2/layout/IconVerticalSolidList"/>
    <dgm:cxn modelId="{E4565B61-A621-4725-98CE-FB7060C10D43}" type="presParOf" srcId="{F1B6B201-232D-4AC3-B6C3-8600207A3738}" destId="{CB72C588-78B7-4371-9A77-11665626837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F6699C-B67E-4D0B-95ED-E35FEA586C7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AD56024-10F3-42E6-BDCB-E6925ABB2776}">
      <dgm:prSet/>
      <dgm:spPr/>
      <dgm:t>
        <a:bodyPr/>
        <a:lstStyle/>
        <a:p>
          <a:r>
            <a:rPr lang="en-US" b="1" dirty="0"/>
            <a:t>Content</a:t>
          </a:r>
          <a:r>
            <a:rPr lang="en-US" dirty="0"/>
            <a:t> </a:t>
          </a:r>
          <a:r>
            <a:rPr lang="en-US" b="1" dirty="0"/>
            <a:t>Marketing : </a:t>
          </a:r>
          <a:r>
            <a:rPr lang="en-US" dirty="0"/>
            <a:t>Myntra is to maintain an active blog for its content marketing strategy that covers a wide range of fashion trends and fashion-related topics. This blog contains multiple sources, which creates an audience segment while broadening its appeal.</a:t>
          </a:r>
        </a:p>
      </dgm:t>
    </dgm:pt>
    <dgm:pt modelId="{C4E887E8-1A44-421B-8EBB-420DF7110735}" type="parTrans" cxnId="{4B42FBA7-A9DB-4A21-8CAE-08428E252804}">
      <dgm:prSet/>
      <dgm:spPr/>
      <dgm:t>
        <a:bodyPr/>
        <a:lstStyle/>
        <a:p>
          <a:endParaRPr lang="en-US"/>
        </a:p>
      </dgm:t>
    </dgm:pt>
    <dgm:pt modelId="{94E07FC7-54B3-4C7B-B9E4-2AC4D3C34B03}" type="sibTrans" cxnId="{4B42FBA7-A9DB-4A21-8CAE-08428E252804}">
      <dgm:prSet/>
      <dgm:spPr/>
      <dgm:t>
        <a:bodyPr/>
        <a:lstStyle/>
        <a:p>
          <a:endParaRPr lang="en-US"/>
        </a:p>
      </dgm:t>
    </dgm:pt>
    <dgm:pt modelId="{43245049-11E6-4253-A239-3B04414425DF}">
      <dgm:prSet/>
      <dgm:spPr/>
      <dgm:t>
        <a:bodyPr/>
        <a:lstStyle/>
        <a:p>
          <a:r>
            <a:rPr lang="en-US" b="1" dirty="0"/>
            <a:t>Social Media Marketing : </a:t>
          </a:r>
          <a:r>
            <a:rPr lang="en-US" dirty="0"/>
            <a:t>Myntra's social media strategy includes creating an active presence on all the major social media platforms, such as Instagram, Twitter, and Facebook. Therefore, this allows Myntra to promote discounts on new products and announce sales from time to time. </a:t>
          </a:r>
        </a:p>
      </dgm:t>
    </dgm:pt>
    <dgm:pt modelId="{9CCCD287-6FBD-460A-9FA9-4B05707D81D7}" type="parTrans" cxnId="{236B94EF-678E-43DD-965B-FED5B3758542}">
      <dgm:prSet/>
      <dgm:spPr/>
      <dgm:t>
        <a:bodyPr/>
        <a:lstStyle/>
        <a:p>
          <a:endParaRPr lang="en-US"/>
        </a:p>
      </dgm:t>
    </dgm:pt>
    <dgm:pt modelId="{446D89ED-28FF-40FE-92CF-4E9CCF0FF252}" type="sibTrans" cxnId="{236B94EF-678E-43DD-965B-FED5B3758542}">
      <dgm:prSet/>
      <dgm:spPr/>
      <dgm:t>
        <a:bodyPr/>
        <a:lstStyle/>
        <a:p>
          <a:endParaRPr lang="en-US"/>
        </a:p>
      </dgm:t>
    </dgm:pt>
    <dgm:pt modelId="{15D9CB8D-2247-477E-90EB-E67CA6B954AC}">
      <dgm:prSet/>
      <dgm:spPr/>
      <dgm:t>
        <a:bodyPr/>
        <a:lstStyle/>
        <a:p>
          <a:r>
            <a:rPr lang="en-US" b="1" dirty="0"/>
            <a:t>Paid Advertising : </a:t>
          </a:r>
          <a:r>
            <a:rPr lang="en-US" dirty="0"/>
            <a:t>To promote the business website and products which combines both paid and organic sources of marketing to reach a broad audience for its brand. Ad extensions like product listing to make their ad more informative and relevant for better potential customer reach.</a:t>
          </a:r>
        </a:p>
      </dgm:t>
    </dgm:pt>
    <dgm:pt modelId="{6533DF65-8214-45A4-8B0C-9618E36EFD0A}" type="parTrans" cxnId="{745402D8-283B-4DF5-8DC8-DD5B659674D0}">
      <dgm:prSet/>
      <dgm:spPr/>
      <dgm:t>
        <a:bodyPr/>
        <a:lstStyle/>
        <a:p>
          <a:endParaRPr lang="en-US"/>
        </a:p>
      </dgm:t>
    </dgm:pt>
    <dgm:pt modelId="{F7CE5A17-FB8D-47FC-A371-76A851AA9490}" type="sibTrans" cxnId="{745402D8-283B-4DF5-8DC8-DD5B659674D0}">
      <dgm:prSet/>
      <dgm:spPr/>
      <dgm:t>
        <a:bodyPr/>
        <a:lstStyle/>
        <a:p>
          <a:endParaRPr lang="en-US"/>
        </a:p>
      </dgm:t>
    </dgm:pt>
    <dgm:pt modelId="{E75392F4-E5B2-4C2E-96F0-64B56E014F19}">
      <dgm:prSet/>
      <dgm:spPr/>
      <dgm:t>
        <a:bodyPr/>
        <a:lstStyle/>
        <a:p>
          <a:r>
            <a:rPr lang="en-US" b="1" dirty="0"/>
            <a:t>Email Marketing : </a:t>
          </a:r>
          <a:r>
            <a:rPr lang="en-US" dirty="0"/>
            <a:t>Myntra business uses an email marketing strategy to make connections to reach a wide range of customers and announce new discounts or sales announcements. </a:t>
          </a:r>
        </a:p>
      </dgm:t>
    </dgm:pt>
    <dgm:pt modelId="{29ECB051-87FA-4DE7-8251-019084D5B8E2}" type="parTrans" cxnId="{62B3A0B8-0703-42F6-B1AB-6452C705A484}">
      <dgm:prSet/>
      <dgm:spPr/>
      <dgm:t>
        <a:bodyPr/>
        <a:lstStyle/>
        <a:p>
          <a:endParaRPr lang="en-US"/>
        </a:p>
      </dgm:t>
    </dgm:pt>
    <dgm:pt modelId="{D191E82B-7EF4-4C16-A121-847BF8AD6265}" type="sibTrans" cxnId="{62B3A0B8-0703-42F6-B1AB-6452C705A484}">
      <dgm:prSet/>
      <dgm:spPr/>
      <dgm:t>
        <a:bodyPr/>
        <a:lstStyle/>
        <a:p>
          <a:endParaRPr lang="en-US"/>
        </a:p>
      </dgm:t>
    </dgm:pt>
    <dgm:pt modelId="{59910DD7-925F-4D9C-8C4B-B84BD6BCF27A}">
      <dgm:prSet/>
      <dgm:spPr/>
      <dgm:t>
        <a:bodyPr/>
        <a:lstStyle/>
        <a:p>
          <a:r>
            <a:rPr lang="en-US" b="1" dirty="0"/>
            <a:t>Affiliate marketing strategy : </a:t>
          </a:r>
          <a:r>
            <a:rPr lang="en-US" dirty="0"/>
            <a:t>Myntra business offers different athlete programs like the Myntra partner program, which provides a commission for every sale generated.</a:t>
          </a:r>
        </a:p>
      </dgm:t>
    </dgm:pt>
    <dgm:pt modelId="{4A0ABA23-1B7F-45EA-99E6-13CDC454FCC9}" type="parTrans" cxnId="{06D89FEC-430C-4AA9-8F6D-05F5E35B799B}">
      <dgm:prSet/>
      <dgm:spPr/>
      <dgm:t>
        <a:bodyPr/>
        <a:lstStyle/>
        <a:p>
          <a:endParaRPr lang="en-US"/>
        </a:p>
      </dgm:t>
    </dgm:pt>
    <dgm:pt modelId="{4A6917C8-FA16-455D-A6F4-7A26F37A7821}" type="sibTrans" cxnId="{06D89FEC-430C-4AA9-8F6D-05F5E35B799B}">
      <dgm:prSet/>
      <dgm:spPr/>
      <dgm:t>
        <a:bodyPr/>
        <a:lstStyle/>
        <a:p>
          <a:endParaRPr lang="en-US"/>
        </a:p>
      </dgm:t>
    </dgm:pt>
    <dgm:pt modelId="{31789DFD-6D2B-44D0-8F9B-395A068745D3}">
      <dgm:prSet/>
      <dgm:spPr/>
      <dgm:t>
        <a:bodyPr/>
        <a:lstStyle/>
        <a:p>
          <a:r>
            <a:rPr lang="en-US" b="1" dirty="0"/>
            <a:t>Myntra Business SEO strategy : </a:t>
          </a:r>
          <a:r>
            <a:rPr lang="en-US" dirty="0"/>
            <a:t>Myntra also uses SEO as your key component to create a marketing approach. They use phrases and keywords in their site content to ensure that their website ranks high in results.</a:t>
          </a:r>
        </a:p>
      </dgm:t>
    </dgm:pt>
    <dgm:pt modelId="{16A15837-9061-4F31-94DB-B1B7303903F7}" type="parTrans" cxnId="{BCBE16E5-0ABD-4B0A-A6B4-14E3152368E7}">
      <dgm:prSet/>
      <dgm:spPr/>
      <dgm:t>
        <a:bodyPr/>
        <a:lstStyle/>
        <a:p>
          <a:endParaRPr lang="en-US"/>
        </a:p>
      </dgm:t>
    </dgm:pt>
    <dgm:pt modelId="{0D6D2F7D-640C-4081-9A82-7CA98CF3EFC9}" type="sibTrans" cxnId="{BCBE16E5-0ABD-4B0A-A6B4-14E3152368E7}">
      <dgm:prSet/>
      <dgm:spPr/>
      <dgm:t>
        <a:bodyPr/>
        <a:lstStyle/>
        <a:p>
          <a:endParaRPr lang="en-US"/>
        </a:p>
      </dgm:t>
    </dgm:pt>
    <dgm:pt modelId="{759866A6-4E7C-4C8D-821E-0C13B7888C06}" type="pres">
      <dgm:prSet presAssocID="{B6F6699C-B67E-4D0B-95ED-E35FEA586C71}" presName="linear" presStyleCnt="0">
        <dgm:presLayoutVars>
          <dgm:animLvl val="lvl"/>
          <dgm:resizeHandles val="exact"/>
        </dgm:presLayoutVars>
      </dgm:prSet>
      <dgm:spPr/>
    </dgm:pt>
    <dgm:pt modelId="{AB1695E1-7B90-4897-9C66-21A7BEEA0D4C}" type="pres">
      <dgm:prSet presAssocID="{DAD56024-10F3-42E6-BDCB-E6925ABB2776}" presName="parentText" presStyleLbl="node1" presStyleIdx="0" presStyleCnt="6">
        <dgm:presLayoutVars>
          <dgm:chMax val="0"/>
          <dgm:bulletEnabled val="1"/>
        </dgm:presLayoutVars>
      </dgm:prSet>
      <dgm:spPr/>
    </dgm:pt>
    <dgm:pt modelId="{76447CEE-2D7F-451D-8C44-AF048DECE7C5}" type="pres">
      <dgm:prSet presAssocID="{94E07FC7-54B3-4C7B-B9E4-2AC4D3C34B03}" presName="spacer" presStyleCnt="0"/>
      <dgm:spPr/>
    </dgm:pt>
    <dgm:pt modelId="{B0DB3C09-A1B4-4C35-B5A2-1F7C6A07A395}" type="pres">
      <dgm:prSet presAssocID="{43245049-11E6-4253-A239-3B04414425DF}" presName="parentText" presStyleLbl="node1" presStyleIdx="1" presStyleCnt="6">
        <dgm:presLayoutVars>
          <dgm:chMax val="0"/>
          <dgm:bulletEnabled val="1"/>
        </dgm:presLayoutVars>
      </dgm:prSet>
      <dgm:spPr/>
    </dgm:pt>
    <dgm:pt modelId="{591BBF83-2C5B-4E41-A61F-B66D9BEB71E2}" type="pres">
      <dgm:prSet presAssocID="{446D89ED-28FF-40FE-92CF-4E9CCF0FF252}" presName="spacer" presStyleCnt="0"/>
      <dgm:spPr/>
    </dgm:pt>
    <dgm:pt modelId="{AA53B161-A6AF-4DDF-970A-1B5D455B8E71}" type="pres">
      <dgm:prSet presAssocID="{15D9CB8D-2247-477E-90EB-E67CA6B954AC}" presName="parentText" presStyleLbl="node1" presStyleIdx="2" presStyleCnt="6">
        <dgm:presLayoutVars>
          <dgm:chMax val="0"/>
          <dgm:bulletEnabled val="1"/>
        </dgm:presLayoutVars>
      </dgm:prSet>
      <dgm:spPr/>
    </dgm:pt>
    <dgm:pt modelId="{5ADE1990-FD22-4F16-B996-C8C8A85748D7}" type="pres">
      <dgm:prSet presAssocID="{F7CE5A17-FB8D-47FC-A371-76A851AA9490}" presName="spacer" presStyleCnt="0"/>
      <dgm:spPr/>
    </dgm:pt>
    <dgm:pt modelId="{F8C03781-CF06-4F64-841C-B69ACA78EEDA}" type="pres">
      <dgm:prSet presAssocID="{E75392F4-E5B2-4C2E-96F0-64B56E014F19}" presName="parentText" presStyleLbl="node1" presStyleIdx="3" presStyleCnt="6">
        <dgm:presLayoutVars>
          <dgm:chMax val="0"/>
          <dgm:bulletEnabled val="1"/>
        </dgm:presLayoutVars>
      </dgm:prSet>
      <dgm:spPr/>
    </dgm:pt>
    <dgm:pt modelId="{A6ADC775-E84E-4D14-8D92-241444ACBB82}" type="pres">
      <dgm:prSet presAssocID="{D191E82B-7EF4-4C16-A121-847BF8AD6265}" presName="spacer" presStyleCnt="0"/>
      <dgm:spPr/>
    </dgm:pt>
    <dgm:pt modelId="{6222A925-05A1-4B19-8F74-F49B6E8C8906}" type="pres">
      <dgm:prSet presAssocID="{59910DD7-925F-4D9C-8C4B-B84BD6BCF27A}" presName="parentText" presStyleLbl="node1" presStyleIdx="4" presStyleCnt="6">
        <dgm:presLayoutVars>
          <dgm:chMax val="0"/>
          <dgm:bulletEnabled val="1"/>
        </dgm:presLayoutVars>
      </dgm:prSet>
      <dgm:spPr/>
    </dgm:pt>
    <dgm:pt modelId="{333E752C-37DF-46E6-B7E5-72A51FB387C7}" type="pres">
      <dgm:prSet presAssocID="{4A6917C8-FA16-455D-A6F4-7A26F37A7821}" presName="spacer" presStyleCnt="0"/>
      <dgm:spPr/>
    </dgm:pt>
    <dgm:pt modelId="{F2E6BD22-60B0-4ACD-BD3F-66B9DD6BDA4E}" type="pres">
      <dgm:prSet presAssocID="{31789DFD-6D2B-44D0-8F9B-395A068745D3}" presName="parentText" presStyleLbl="node1" presStyleIdx="5" presStyleCnt="6">
        <dgm:presLayoutVars>
          <dgm:chMax val="0"/>
          <dgm:bulletEnabled val="1"/>
        </dgm:presLayoutVars>
      </dgm:prSet>
      <dgm:spPr/>
    </dgm:pt>
  </dgm:ptLst>
  <dgm:cxnLst>
    <dgm:cxn modelId="{53C0B732-4FB1-4804-AF86-D6001663001A}" type="presOf" srcId="{E75392F4-E5B2-4C2E-96F0-64B56E014F19}" destId="{F8C03781-CF06-4F64-841C-B69ACA78EEDA}" srcOrd="0" destOrd="0" presId="urn:microsoft.com/office/officeart/2005/8/layout/vList2"/>
    <dgm:cxn modelId="{B93B274C-D539-4C3E-94A0-13DED0CDC18A}" type="presOf" srcId="{15D9CB8D-2247-477E-90EB-E67CA6B954AC}" destId="{AA53B161-A6AF-4DDF-970A-1B5D455B8E71}" srcOrd="0" destOrd="0" presId="urn:microsoft.com/office/officeart/2005/8/layout/vList2"/>
    <dgm:cxn modelId="{8C35C573-0164-495E-8B82-EE262F845E09}" type="presOf" srcId="{DAD56024-10F3-42E6-BDCB-E6925ABB2776}" destId="{AB1695E1-7B90-4897-9C66-21A7BEEA0D4C}" srcOrd="0" destOrd="0" presId="urn:microsoft.com/office/officeart/2005/8/layout/vList2"/>
    <dgm:cxn modelId="{FB965D84-D0C5-41EC-8A9C-E6A0DF89EE16}" type="presOf" srcId="{B6F6699C-B67E-4D0B-95ED-E35FEA586C71}" destId="{759866A6-4E7C-4C8D-821E-0C13B7888C06}" srcOrd="0" destOrd="0" presId="urn:microsoft.com/office/officeart/2005/8/layout/vList2"/>
    <dgm:cxn modelId="{A9D5F69A-BB35-4E1F-B428-3C280BCF8B86}" type="presOf" srcId="{31789DFD-6D2B-44D0-8F9B-395A068745D3}" destId="{F2E6BD22-60B0-4ACD-BD3F-66B9DD6BDA4E}" srcOrd="0" destOrd="0" presId="urn:microsoft.com/office/officeart/2005/8/layout/vList2"/>
    <dgm:cxn modelId="{4B42FBA7-A9DB-4A21-8CAE-08428E252804}" srcId="{B6F6699C-B67E-4D0B-95ED-E35FEA586C71}" destId="{DAD56024-10F3-42E6-BDCB-E6925ABB2776}" srcOrd="0" destOrd="0" parTransId="{C4E887E8-1A44-421B-8EBB-420DF7110735}" sibTransId="{94E07FC7-54B3-4C7B-B9E4-2AC4D3C34B03}"/>
    <dgm:cxn modelId="{2203ECAB-63D2-414F-B3D7-2AC6D60CFDFF}" type="presOf" srcId="{59910DD7-925F-4D9C-8C4B-B84BD6BCF27A}" destId="{6222A925-05A1-4B19-8F74-F49B6E8C8906}" srcOrd="0" destOrd="0" presId="urn:microsoft.com/office/officeart/2005/8/layout/vList2"/>
    <dgm:cxn modelId="{62B3A0B8-0703-42F6-B1AB-6452C705A484}" srcId="{B6F6699C-B67E-4D0B-95ED-E35FEA586C71}" destId="{E75392F4-E5B2-4C2E-96F0-64B56E014F19}" srcOrd="3" destOrd="0" parTransId="{29ECB051-87FA-4DE7-8251-019084D5B8E2}" sibTransId="{D191E82B-7EF4-4C16-A121-847BF8AD6265}"/>
    <dgm:cxn modelId="{9D52F1C0-291D-412A-84F2-B59D59B4639A}" type="presOf" srcId="{43245049-11E6-4253-A239-3B04414425DF}" destId="{B0DB3C09-A1B4-4C35-B5A2-1F7C6A07A395}" srcOrd="0" destOrd="0" presId="urn:microsoft.com/office/officeart/2005/8/layout/vList2"/>
    <dgm:cxn modelId="{745402D8-283B-4DF5-8DC8-DD5B659674D0}" srcId="{B6F6699C-B67E-4D0B-95ED-E35FEA586C71}" destId="{15D9CB8D-2247-477E-90EB-E67CA6B954AC}" srcOrd="2" destOrd="0" parTransId="{6533DF65-8214-45A4-8B0C-9618E36EFD0A}" sibTransId="{F7CE5A17-FB8D-47FC-A371-76A851AA9490}"/>
    <dgm:cxn modelId="{BCBE16E5-0ABD-4B0A-A6B4-14E3152368E7}" srcId="{B6F6699C-B67E-4D0B-95ED-E35FEA586C71}" destId="{31789DFD-6D2B-44D0-8F9B-395A068745D3}" srcOrd="5" destOrd="0" parTransId="{16A15837-9061-4F31-94DB-B1B7303903F7}" sibTransId="{0D6D2F7D-640C-4081-9A82-7CA98CF3EFC9}"/>
    <dgm:cxn modelId="{06D89FEC-430C-4AA9-8F6D-05F5E35B799B}" srcId="{B6F6699C-B67E-4D0B-95ED-E35FEA586C71}" destId="{59910DD7-925F-4D9C-8C4B-B84BD6BCF27A}" srcOrd="4" destOrd="0" parTransId="{4A0ABA23-1B7F-45EA-99E6-13CDC454FCC9}" sibTransId="{4A6917C8-FA16-455D-A6F4-7A26F37A7821}"/>
    <dgm:cxn modelId="{236B94EF-678E-43DD-965B-FED5B3758542}" srcId="{B6F6699C-B67E-4D0B-95ED-E35FEA586C71}" destId="{43245049-11E6-4253-A239-3B04414425DF}" srcOrd="1" destOrd="0" parTransId="{9CCCD287-6FBD-460A-9FA9-4B05707D81D7}" sibTransId="{446D89ED-28FF-40FE-92CF-4E9CCF0FF252}"/>
    <dgm:cxn modelId="{5369480D-FD25-48DF-8220-8F8654393DC9}" type="presParOf" srcId="{759866A6-4E7C-4C8D-821E-0C13B7888C06}" destId="{AB1695E1-7B90-4897-9C66-21A7BEEA0D4C}" srcOrd="0" destOrd="0" presId="urn:microsoft.com/office/officeart/2005/8/layout/vList2"/>
    <dgm:cxn modelId="{884DA190-0394-486B-8D34-3EF436BEEB22}" type="presParOf" srcId="{759866A6-4E7C-4C8D-821E-0C13B7888C06}" destId="{76447CEE-2D7F-451D-8C44-AF048DECE7C5}" srcOrd="1" destOrd="0" presId="urn:microsoft.com/office/officeart/2005/8/layout/vList2"/>
    <dgm:cxn modelId="{CFE14DE7-7564-4396-930C-EAF020FC2AD8}" type="presParOf" srcId="{759866A6-4E7C-4C8D-821E-0C13B7888C06}" destId="{B0DB3C09-A1B4-4C35-B5A2-1F7C6A07A395}" srcOrd="2" destOrd="0" presId="urn:microsoft.com/office/officeart/2005/8/layout/vList2"/>
    <dgm:cxn modelId="{331F1B5C-6A1C-41C5-9A56-34F8AE174DDC}" type="presParOf" srcId="{759866A6-4E7C-4C8D-821E-0C13B7888C06}" destId="{591BBF83-2C5B-4E41-A61F-B66D9BEB71E2}" srcOrd="3" destOrd="0" presId="urn:microsoft.com/office/officeart/2005/8/layout/vList2"/>
    <dgm:cxn modelId="{B50CCF22-0191-43A5-B5AA-15CA6B98CFB5}" type="presParOf" srcId="{759866A6-4E7C-4C8D-821E-0C13B7888C06}" destId="{AA53B161-A6AF-4DDF-970A-1B5D455B8E71}" srcOrd="4" destOrd="0" presId="urn:microsoft.com/office/officeart/2005/8/layout/vList2"/>
    <dgm:cxn modelId="{398BA710-FEBE-44CA-8B2F-145D25D97E22}" type="presParOf" srcId="{759866A6-4E7C-4C8D-821E-0C13B7888C06}" destId="{5ADE1990-FD22-4F16-B996-C8C8A85748D7}" srcOrd="5" destOrd="0" presId="urn:microsoft.com/office/officeart/2005/8/layout/vList2"/>
    <dgm:cxn modelId="{CDC0B8A1-75E4-4600-8254-47C8DF1716A4}" type="presParOf" srcId="{759866A6-4E7C-4C8D-821E-0C13B7888C06}" destId="{F8C03781-CF06-4F64-841C-B69ACA78EEDA}" srcOrd="6" destOrd="0" presId="urn:microsoft.com/office/officeart/2005/8/layout/vList2"/>
    <dgm:cxn modelId="{833C8FD3-8D92-41DF-A3D6-7F00B4ED2F45}" type="presParOf" srcId="{759866A6-4E7C-4C8D-821E-0C13B7888C06}" destId="{A6ADC775-E84E-4D14-8D92-241444ACBB82}" srcOrd="7" destOrd="0" presId="urn:microsoft.com/office/officeart/2005/8/layout/vList2"/>
    <dgm:cxn modelId="{2525D1FF-009E-4801-82C9-7FFC0C453167}" type="presParOf" srcId="{759866A6-4E7C-4C8D-821E-0C13B7888C06}" destId="{6222A925-05A1-4B19-8F74-F49B6E8C8906}" srcOrd="8" destOrd="0" presId="urn:microsoft.com/office/officeart/2005/8/layout/vList2"/>
    <dgm:cxn modelId="{76513E25-00E7-4CEC-8A15-873A9FB33C95}" type="presParOf" srcId="{759866A6-4E7C-4C8D-821E-0C13B7888C06}" destId="{333E752C-37DF-46E6-B7E5-72A51FB387C7}" srcOrd="9" destOrd="0" presId="urn:microsoft.com/office/officeart/2005/8/layout/vList2"/>
    <dgm:cxn modelId="{0F912BAB-741B-4A57-893F-B2E29C261CB2}" type="presParOf" srcId="{759866A6-4E7C-4C8D-821E-0C13B7888C06}" destId="{F2E6BD22-60B0-4ACD-BD3F-66B9DD6BDA4E}" srcOrd="1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856A45A-79DD-4B04-93BA-3A767404C2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663C044E-0D81-4362-BC69-3C0E9B502D76}">
      <dgm:prSet/>
      <dgm:spPr/>
      <dgm:t>
        <a:bodyPr/>
        <a:lstStyle/>
        <a:p>
          <a:pPr>
            <a:lnSpc>
              <a:spcPct val="100000"/>
            </a:lnSpc>
          </a:pPr>
          <a:r>
            <a:rPr lang="en-US" b="1"/>
            <a:t>Strong Brand Recognition:</a:t>
          </a:r>
          <a:r>
            <a:rPr lang="en-US"/>
            <a:t> Myntra has established a strong brand identity and recognition among Indian consumers.</a:t>
          </a:r>
        </a:p>
      </dgm:t>
    </dgm:pt>
    <dgm:pt modelId="{609F7E54-3F42-4789-B24B-83DD7BB3F284}" type="parTrans" cxnId="{78B52FC6-C4AD-4953-9286-D68DCC67825B}">
      <dgm:prSet/>
      <dgm:spPr/>
      <dgm:t>
        <a:bodyPr/>
        <a:lstStyle/>
        <a:p>
          <a:endParaRPr lang="en-US"/>
        </a:p>
      </dgm:t>
    </dgm:pt>
    <dgm:pt modelId="{F2AACC36-7FB5-4305-A0D1-4D2173BC415A}" type="sibTrans" cxnId="{78B52FC6-C4AD-4953-9286-D68DCC67825B}">
      <dgm:prSet/>
      <dgm:spPr/>
      <dgm:t>
        <a:bodyPr/>
        <a:lstStyle/>
        <a:p>
          <a:pPr>
            <a:lnSpc>
              <a:spcPct val="100000"/>
            </a:lnSpc>
          </a:pPr>
          <a:endParaRPr lang="en-US"/>
        </a:p>
      </dgm:t>
    </dgm:pt>
    <dgm:pt modelId="{ADCEFC14-0E9C-4C51-8562-DD24DA1908B2}">
      <dgm:prSet/>
      <dgm:spPr/>
      <dgm:t>
        <a:bodyPr/>
        <a:lstStyle/>
        <a:p>
          <a:pPr>
            <a:lnSpc>
              <a:spcPct val="100000"/>
            </a:lnSpc>
          </a:pPr>
          <a:r>
            <a:rPr lang="en-US" b="1"/>
            <a:t>Curated Collection:</a:t>
          </a:r>
          <a:r>
            <a:rPr lang="en-US"/>
            <a:t> It offers a curated collection of fashion products, focusing on quality and trendiness.</a:t>
          </a:r>
        </a:p>
      </dgm:t>
    </dgm:pt>
    <dgm:pt modelId="{A075B551-B075-4F0D-926C-5288AAB73399}" type="parTrans" cxnId="{948E4790-D0F9-44D5-9CF6-2F08B0220A53}">
      <dgm:prSet/>
      <dgm:spPr/>
      <dgm:t>
        <a:bodyPr/>
        <a:lstStyle/>
        <a:p>
          <a:endParaRPr lang="en-US"/>
        </a:p>
      </dgm:t>
    </dgm:pt>
    <dgm:pt modelId="{742ABEB9-CFF3-4ACA-825E-7D8945A6C0C9}" type="sibTrans" cxnId="{948E4790-D0F9-44D5-9CF6-2F08B0220A53}">
      <dgm:prSet/>
      <dgm:spPr/>
      <dgm:t>
        <a:bodyPr/>
        <a:lstStyle/>
        <a:p>
          <a:pPr>
            <a:lnSpc>
              <a:spcPct val="100000"/>
            </a:lnSpc>
          </a:pPr>
          <a:endParaRPr lang="en-US"/>
        </a:p>
      </dgm:t>
    </dgm:pt>
    <dgm:pt modelId="{048D0CB6-6E5F-4B68-A9C4-E428DBCC3771}">
      <dgm:prSet/>
      <dgm:spPr/>
      <dgm:t>
        <a:bodyPr/>
        <a:lstStyle/>
        <a:p>
          <a:pPr>
            <a:lnSpc>
              <a:spcPct val="100000"/>
            </a:lnSpc>
          </a:pPr>
          <a:r>
            <a:rPr lang="en-US" b="1"/>
            <a:t>Exclusive Partnerships:</a:t>
          </a:r>
          <a:r>
            <a:rPr lang="en-US"/>
            <a:t> Myntra has partnered with several international and Indian brands to offer exclusive products.</a:t>
          </a:r>
        </a:p>
      </dgm:t>
    </dgm:pt>
    <dgm:pt modelId="{DCEFD859-052B-4294-837B-B26A437686D8}" type="parTrans" cxnId="{D00646D6-6480-4294-9E74-35346A1533BD}">
      <dgm:prSet/>
      <dgm:spPr/>
      <dgm:t>
        <a:bodyPr/>
        <a:lstStyle/>
        <a:p>
          <a:endParaRPr lang="en-US"/>
        </a:p>
      </dgm:t>
    </dgm:pt>
    <dgm:pt modelId="{A1E1A1F5-0357-4ABC-B416-2193398B8C4B}" type="sibTrans" cxnId="{D00646D6-6480-4294-9E74-35346A1533BD}">
      <dgm:prSet/>
      <dgm:spPr/>
      <dgm:t>
        <a:bodyPr/>
        <a:lstStyle/>
        <a:p>
          <a:pPr>
            <a:lnSpc>
              <a:spcPct val="100000"/>
            </a:lnSpc>
          </a:pPr>
          <a:endParaRPr lang="en-US"/>
        </a:p>
      </dgm:t>
    </dgm:pt>
    <dgm:pt modelId="{CE7F0D44-15C5-4819-9290-3C5D7849E5EB}">
      <dgm:prSet/>
      <dgm:spPr/>
      <dgm:t>
        <a:bodyPr/>
        <a:lstStyle/>
        <a:p>
          <a:pPr>
            <a:lnSpc>
              <a:spcPct val="100000"/>
            </a:lnSpc>
          </a:pPr>
          <a:r>
            <a:rPr lang="en-US" b="1"/>
            <a:t>Fashion-Forward Approach:</a:t>
          </a:r>
          <a:r>
            <a:rPr lang="en-US"/>
            <a:t> Myntra positions itself as a fashion-forward platform, catering to the latest trends and styles.</a:t>
          </a:r>
        </a:p>
      </dgm:t>
    </dgm:pt>
    <dgm:pt modelId="{58F42A50-1345-4573-9A35-6F179FE8A3DF}" type="parTrans" cxnId="{624D0F42-A2DF-4076-9DF9-A20A4BDFF7EB}">
      <dgm:prSet/>
      <dgm:spPr/>
      <dgm:t>
        <a:bodyPr/>
        <a:lstStyle/>
        <a:p>
          <a:endParaRPr lang="en-US"/>
        </a:p>
      </dgm:t>
    </dgm:pt>
    <dgm:pt modelId="{9B61430F-902B-4284-B892-B43E66808666}" type="sibTrans" cxnId="{624D0F42-A2DF-4076-9DF9-A20A4BDFF7EB}">
      <dgm:prSet/>
      <dgm:spPr/>
      <dgm:t>
        <a:bodyPr/>
        <a:lstStyle/>
        <a:p>
          <a:pPr>
            <a:lnSpc>
              <a:spcPct val="100000"/>
            </a:lnSpc>
          </a:pPr>
          <a:endParaRPr lang="en-US"/>
        </a:p>
      </dgm:t>
    </dgm:pt>
    <dgm:pt modelId="{30E3EC8B-1B5E-4DEA-A74A-7306D471BAF8}">
      <dgm:prSet/>
      <dgm:spPr/>
      <dgm:t>
        <a:bodyPr/>
        <a:lstStyle/>
        <a:p>
          <a:pPr>
            <a:lnSpc>
              <a:spcPct val="100000"/>
            </a:lnSpc>
          </a:pPr>
          <a:r>
            <a:rPr lang="en-US" b="1"/>
            <a:t>Strong Online Presence:</a:t>
          </a:r>
          <a:r>
            <a:rPr lang="en-US"/>
            <a:t> It has a well-developed website and mobile app, providing a seamless shopping experience.</a:t>
          </a:r>
        </a:p>
      </dgm:t>
    </dgm:pt>
    <dgm:pt modelId="{ECEE8E68-15B5-4E9A-8011-3C7B3CEEF418}" type="parTrans" cxnId="{0A0B9A5B-6D78-4CD2-8B84-143100A980B8}">
      <dgm:prSet/>
      <dgm:spPr/>
      <dgm:t>
        <a:bodyPr/>
        <a:lstStyle/>
        <a:p>
          <a:endParaRPr lang="en-US"/>
        </a:p>
      </dgm:t>
    </dgm:pt>
    <dgm:pt modelId="{A1859029-FC67-4768-8890-A62F7099E086}" type="sibTrans" cxnId="{0A0B9A5B-6D78-4CD2-8B84-143100A980B8}">
      <dgm:prSet/>
      <dgm:spPr/>
      <dgm:t>
        <a:bodyPr/>
        <a:lstStyle/>
        <a:p>
          <a:pPr>
            <a:lnSpc>
              <a:spcPct val="100000"/>
            </a:lnSpc>
          </a:pPr>
          <a:endParaRPr lang="en-US"/>
        </a:p>
      </dgm:t>
    </dgm:pt>
    <dgm:pt modelId="{98D31655-66E1-4AA9-9A12-EDBF02FAB516}">
      <dgm:prSet/>
      <dgm:spPr/>
      <dgm:t>
        <a:bodyPr/>
        <a:lstStyle/>
        <a:p>
          <a:pPr>
            <a:lnSpc>
              <a:spcPct val="100000"/>
            </a:lnSpc>
          </a:pPr>
          <a:r>
            <a:rPr lang="en-US" b="1"/>
            <a:t>Effective Marketing Campaigns:</a:t>
          </a:r>
          <a:r>
            <a:rPr lang="en-US"/>
            <a:t> Myntra invests in marketing and promotions to reach a wide audience and drive sales.</a:t>
          </a:r>
        </a:p>
      </dgm:t>
    </dgm:pt>
    <dgm:pt modelId="{52602560-CDCA-47E5-970A-A0C729E57269}" type="parTrans" cxnId="{549D735E-EE2C-4641-8BE9-873AD5723191}">
      <dgm:prSet/>
      <dgm:spPr/>
      <dgm:t>
        <a:bodyPr/>
        <a:lstStyle/>
        <a:p>
          <a:endParaRPr lang="en-US"/>
        </a:p>
      </dgm:t>
    </dgm:pt>
    <dgm:pt modelId="{9BBA4993-C984-4AB1-BCD0-6C3BE82C08B4}" type="sibTrans" cxnId="{549D735E-EE2C-4641-8BE9-873AD5723191}">
      <dgm:prSet/>
      <dgm:spPr/>
      <dgm:t>
        <a:bodyPr/>
        <a:lstStyle/>
        <a:p>
          <a:endParaRPr lang="en-US"/>
        </a:p>
      </dgm:t>
    </dgm:pt>
    <dgm:pt modelId="{42DCCED7-626A-4D9A-AEDB-B876596C64AC}" type="pres">
      <dgm:prSet presAssocID="{B856A45A-79DD-4B04-93BA-3A767404C265}" presName="root" presStyleCnt="0">
        <dgm:presLayoutVars>
          <dgm:dir/>
          <dgm:resizeHandles val="exact"/>
        </dgm:presLayoutVars>
      </dgm:prSet>
      <dgm:spPr/>
    </dgm:pt>
    <dgm:pt modelId="{DA23F0E0-E3D4-465B-98C5-332A2DF4608C}" type="pres">
      <dgm:prSet presAssocID="{B856A45A-79DD-4B04-93BA-3A767404C265}" presName="container" presStyleCnt="0">
        <dgm:presLayoutVars>
          <dgm:dir/>
          <dgm:resizeHandles val="exact"/>
        </dgm:presLayoutVars>
      </dgm:prSet>
      <dgm:spPr/>
    </dgm:pt>
    <dgm:pt modelId="{6019F8F7-DB91-4C22-A0F7-C7B10B00279A}" type="pres">
      <dgm:prSet presAssocID="{663C044E-0D81-4362-BC69-3C0E9B502D76}" presName="compNode" presStyleCnt="0"/>
      <dgm:spPr/>
    </dgm:pt>
    <dgm:pt modelId="{8DD3220A-6EA9-47CC-987B-1258BA4FB53E}" type="pres">
      <dgm:prSet presAssocID="{663C044E-0D81-4362-BC69-3C0E9B502D76}" presName="iconBgRect" presStyleLbl="bgShp" presStyleIdx="0" presStyleCnt="6"/>
      <dgm:spPr/>
    </dgm:pt>
    <dgm:pt modelId="{3BDBE221-2493-4DF2-9E80-B3C85F000456}" type="pres">
      <dgm:prSet presAssocID="{663C044E-0D81-4362-BC69-3C0E9B502D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Japanese Dolls"/>
        </a:ext>
      </dgm:extLst>
    </dgm:pt>
    <dgm:pt modelId="{A8BAE734-5DA8-4934-87E8-B6CB7FA7B73E}" type="pres">
      <dgm:prSet presAssocID="{663C044E-0D81-4362-BC69-3C0E9B502D76}" presName="spaceRect" presStyleCnt="0"/>
      <dgm:spPr/>
    </dgm:pt>
    <dgm:pt modelId="{3D11E047-443B-40C0-9EEE-7425D9FFBD8D}" type="pres">
      <dgm:prSet presAssocID="{663C044E-0D81-4362-BC69-3C0E9B502D76}" presName="textRect" presStyleLbl="revTx" presStyleIdx="0" presStyleCnt="6">
        <dgm:presLayoutVars>
          <dgm:chMax val="1"/>
          <dgm:chPref val="1"/>
        </dgm:presLayoutVars>
      </dgm:prSet>
      <dgm:spPr/>
    </dgm:pt>
    <dgm:pt modelId="{2ADFC10A-6E80-44D1-9A8E-524429F1805E}" type="pres">
      <dgm:prSet presAssocID="{F2AACC36-7FB5-4305-A0D1-4D2173BC415A}" presName="sibTrans" presStyleLbl="sibTrans2D1" presStyleIdx="0" presStyleCnt="0"/>
      <dgm:spPr/>
    </dgm:pt>
    <dgm:pt modelId="{A70B767B-701A-4EA0-9A89-BBD716F0670E}" type="pres">
      <dgm:prSet presAssocID="{ADCEFC14-0E9C-4C51-8562-DD24DA1908B2}" presName="compNode" presStyleCnt="0"/>
      <dgm:spPr/>
    </dgm:pt>
    <dgm:pt modelId="{09F2759D-EB8F-4A78-BBFA-6CD5A2B440D6}" type="pres">
      <dgm:prSet presAssocID="{ADCEFC14-0E9C-4C51-8562-DD24DA1908B2}" presName="iconBgRect" presStyleLbl="bgShp" presStyleIdx="1" presStyleCnt="6"/>
      <dgm:spPr/>
    </dgm:pt>
    <dgm:pt modelId="{AB1FB24E-EE0D-4918-ACFB-D8675CCBCDF9}" type="pres">
      <dgm:prSet presAssocID="{ADCEFC14-0E9C-4C51-8562-DD24DA1908B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rty Mask"/>
        </a:ext>
      </dgm:extLst>
    </dgm:pt>
    <dgm:pt modelId="{366C7DA4-F5B6-48D5-B64D-68FC51CFC9FB}" type="pres">
      <dgm:prSet presAssocID="{ADCEFC14-0E9C-4C51-8562-DD24DA1908B2}" presName="spaceRect" presStyleCnt="0"/>
      <dgm:spPr/>
    </dgm:pt>
    <dgm:pt modelId="{CF896E21-8610-4896-A1FB-D2E27FCF37B0}" type="pres">
      <dgm:prSet presAssocID="{ADCEFC14-0E9C-4C51-8562-DD24DA1908B2}" presName="textRect" presStyleLbl="revTx" presStyleIdx="1" presStyleCnt="6">
        <dgm:presLayoutVars>
          <dgm:chMax val="1"/>
          <dgm:chPref val="1"/>
        </dgm:presLayoutVars>
      </dgm:prSet>
      <dgm:spPr/>
    </dgm:pt>
    <dgm:pt modelId="{3B3A0369-2473-46BB-A2A8-3848D232C385}" type="pres">
      <dgm:prSet presAssocID="{742ABEB9-CFF3-4ACA-825E-7D8945A6C0C9}" presName="sibTrans" presStyleLbl="sibTrans2D1" presStyleIdx="0" presStyleCnt="0"/>
      <dgm:spPr/>
    </dgm:pt>
    <dgm:pt modelId="{B78E868E-1C38-43B7-BF88-D03406E0B6FC}" type="pres">
      <dgm:prSet presAssocID="{048D0CB6-6E5F-4B68-A9C4-E428DBCC3771}" presName="compNode" presStyleCnt="0"/>
      <dgm:spPr/>
    </dgm:pt>
    <dgm:pt modelId="{A75AC41D-B837-44C5-8DE0-0945B1C755C1}" type="pres">
      <dgm:prSet presAssocID="{048D0CB6-6E5F-4B68-A9C4-E428DBCC3771}" presName="iconBgRect" presStyleLbl="bgShp" presStyleIdx="2" presStyleCnt="6"/>
      <dgm:spPr/>
    </dgm:pt>
    <dgm:pt modelId="{F77454B2-6620-41CE-BD7D-9B746DAA6AEC}" type="pres">
      <dgm:prSet presAssocID="{048D0CB6-6E5F-4B68-A9C4-E428DBCC377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osk"/>
        </a:ext>
      </dgm:extLst>
    </dgm:pt>
    <dgm:pt modelId="{F5EA4C3D-090D-4C4A-9F96-500CB34AFF02}" type="pres">
      <dgm:prSet presAssocID="{048D0CB6-6E5F-4B68-A9C4-E428DBCC3771}" presName="spaceRect" presStyleCnt="0"/>
      <dgm:spPr/>
    </dgm:pt>
    <dgm:pt modelId="{B6D80305-85F7-4F96-B1C3-2A1A07F4B8E7}" type="pres">
      <dgm:prSet presAssocID="{048D0CB6-6E5F-4B68-A9C4-E428DBCC3771}" presName="textRect" presStyleLbl="revTx" presStyleIdx="2" presStyleCnt="6">
        <dgm:presLayoutVars>
          <dgm:chMax val="1"/>
          <dgm:chPref val="1"/>
        </dgm:presLayoutVars>
      </dgm:prSet>
      <dgm:spPr/>
    </dgm:pt>
    <dgm:pt modelId="{46218A31-7C22-4E15-9869-D1F92F8D7E66}" type="pres">
      <dgm:prSet presAssocID="{A1E1A1F5-0357-4ABC-B416-2193398B8C4B}" presName="sibTrans" presStyleLbl="sibTrans2D1" presStyleIdx="0" presStyleCnt="0"/>
      <dgm:spPr/>
    </dgm:pt>
    <dgm:pt modelId="{EAD40176-ABC2-48DE-ACD6-CC58A108A27D}" type="pres">
      <dgm:prSet presAssocID="{CE7F0D44-15C5-4819-9290-3C5D7849E5EB}" presName="compNode" presStyleCnt="0"/>
      <dgm:spPr/>
    </dgm:pt>
    <dgm:pt modelId="{073F376F-4406-4CD4-9298-389A10BF1BF3}" type="pres">
      <dgm:prSet presAssocID="{CE7F0D44-15C5-4819-9290-3C5D7849E5EB}" presName="iconBgRect" presStyleLbl="bgShp" presStyleIdx="3" presStyleCnt="6"/>
      <dgm:spPr/>
    </dgm:pt>
    <dgm:pt modelId="{E083826A-BFE6-4C47-B6CB-3DF68923F4CE}" type="pres">
      <dgm:prSet presAssocID="{CE7F0D44-15C5-4819-9290-3C5D7849E5E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it"/>
        </a:ext>
      </dgm:extLst>
    </dgm:pt>
    <dgm:pt modelId="{0BBD4A12-2EB2-4BF3-856E-13F1261A9447}" type="pres">
      <dgm:prSet presAssocID="{CE7F0D44-15C5-4819-9290-3C5D7849E5EB}" presName="spaceRect" presStyleCnt="0"/>
      <dgm:spPr/>
    </dgm:pt>
    <dgm:pt modelId="{DCE3A9EA-0B07-43FB-A2F9-19CEAC2624D4}" type="pres">
      <dgm:prSet presAssocID="{CE7F0D44-15C5-4819-9290-3C5D7849E5EB}" presName="textRect" presStyleLbl="revTx" presStyleIdx="3" presStyleCnt="6">
        <dgm:presLayoutVars>
          <dgm:chMax val="1"/>
          <dgm:chPref val="1"/>
        </dgm:presLayoutVars>
      </dgm:prSet>
      <dgm:spPr/>
    </dgm:pt>
    <dgm:pt modelId="{9F72D6A6-7262-42BE-96A8-844717155E87}" type="pres">
      <dgm:prSet presAssocID="{9B61430F-902B-4284-B892-B43E66808666}" presName="sibTrans" presStyleLbl="sibTrans2D1" presStyleIdx="0" presStyleCnt="0"/>
      <dgm:spPr/>
    </dgm:pt>
    <dgm:pt modelId="{7526D319-239D-4DFA-9105-7CBB2B90AD65}" type="pres">
      <dgm:prSet presAssocID="{30E3EC8B-1B5E-4DEA-A74A-7306D471BAF8}" presName="compNode" presStyleCnt="0"/>
      <dgm:spPr/>
    </dgm:pt>
    <dgm:pt modelId="{E92232ED-1003-471F-A9E3-5DAEB412FBA0}" type="pres">
      <dgm:prSet presAssocID="{30E3EC8B-1B5E-4DEA-A74A-7306D471BAF8}" presName="iconBgRect" presStyleLbl="bgShp" presStyleIdx="4" presStyleCnt="6"/>
      <dgm:spPr/>
    </dgm:pt>
    <dgm:pt modelId="{C190DAD4-EFF9-4B7A-9DC4-8DE41B6BF203}" type="pres">
      <dgm:prSet presAssocID="{30E3EC8B-1B5E-4DEA-A74A-7306D471BAF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Laptop"/>
        </a:ext>
      </dgm:extLst>
    </dgm:pt>
    <dgm:pt modelId="{5353E539-AA2E-43C5-9C17-1AFC2D0F91DF}" type="pres">
      <dgm:prSet presAssocID="{30E3EC8B-1B5E-4DEA-A74A-7306D471BAF8}" presName="spaceRect" presStyleCnt="0"/>
      <dgm:spPr/>
    </dgm:pt>
    <dgm:pt modelId="{53F72AA0-A84D-4DB5-B33D-063EF9AA45C0}" type="pres">
      <dgm:prSet presAssocID="{30E3EC8B-1B5E-4DEA-A74A-7306D471BAF8}" presName="textRect" presStyleLbl="revTx" presStyleIdx="4" presStyleCnt="6">
        <dgm:presLayoutVars>
          <dgm:chMax val="1"/>
          <dgm:chPref val="1"/>
        </dgm:presLayoutVars>
      </dgm:prSet>
      <dgm:spPr/>
    </dgm:pt>
    <dgm:pt modelId="{C1C912FF-765B-4EA1-9D75-93556105DF45}" type="pres">
      <dgm:prSet presAssocID="{A1859029-FC67-4768-8890-A62F7099E086}" presName="sibTrans" presStyleLbl="sibTrans2D1" presStyleIdx="0" presStyleCnt="0"/>
      <dgm:spPr/>
    </dgm:pt>
    <dgm:pt modelId="{CCFD1B2C-CEE4-4B00-BE4A-06BEDAA67448}" type="pres">
      <dgm:prSet presAssocID="{98D31655-66E1-4AA9-9A12-EDBF02FAB516}" presName="compNode" presStyleCnt="0"/>
      <dgm:spPr/>
    </dgm:pt>
    <dgm:pt modelId="{95D85E67-057A-4D48-9978-AE8158CEF6C7}" type="pres">
      <dgm:prSet presAssocID="{98D31655-66E1-4AA9-9A12-EDBF02FAB516}" presName="iconBgRect" presStyleLbl="bgShp" presStyleIdx="5" presStyleCnt="6"/>
      <dgm:spPr/>
    </dgm:pt>
    <dgm:pt modelId="{66F96515-0E91-440E-A34E-86868794E921}" type="pres">
      <dgm:prSet presAssocID="{98D31655-66E1-4AA9-9A12-EDBF02FAB51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dvertising"/>
        </a:ext>
      </dgm:extLst>
    </dgm:pt>
    <dgm:pt modelId="{6C26B050-64D2-4B25-B207-4B0B041C8CB5}" type="pres">
      <dgm:prSet presAssocID="{98D31655-66E1-4AA9-9A12-EDBF02FAB516}" presName="spaceRect" presStyleCnt="0"/>
      <dgm:spPr/>
    </dgm:pt>
    <dgm:pt modelId="{4ECCEFA8-E7CB-4BD2-B5F5-6F4E357F3DBF}" type="pres">
      <dgm:prSet presAssocID="{98D31655-66E1-4AA9-9A12-EDBF02FAB516}" presName="textRect" presStyleLbl="revTx" presStyleIdx="5" presStyleCnt="6">
        <dgm:presLayoutVars>
          <dgm:chMax val="1"/>
          <dgm:chPref val="1"/>
        </dgm:presLayoutVars>
      </dgm:prSet>
      <dgm:spPr/>
    </dgm:pt>
  </dgm:ptLst>
  <dgm:cxnLst>
    <dgm:cxn modelId="{B9A12A36-C582-4300-948C-F0680E898505}" type="presOf" srcId="{ADCEFC14-0E9C-4C51-8562-DD24DA1908B2}" destId="{CF896E21-8610-4896-A1FB-D2E27FCF37B0}" srcOrd="0" destOrd="0" presId="urn:microsoft.com/office/officeart/2018/2/layout/IconCircleList"/>
    <dgm:cxn modelId="{6F42A438-5C25-449B-8321-1C2E546E6F8F}" type="presOf" srcId="{742ABEB9-CFF3-4ACA-825E-7D8945A6C0C9}" destId="{3B3A0369-2473-46BB-A2A8-3848D232C385}" srcOrd="0" destOrd="0" presId="urn:microsoft.com/office/officeart/2018/2/layout/IconCircleList"/>
    <dgm:cxn modelId="{637DFE3C-233D-4953-BF6C-C32574755D52}" type="presOf" srcId="{A1E1A1F5-0357-4ABC-B416-2193398B8C4B}" destId="{46218A31-7C22-4E15-9869-D1F92F8D7E66}" srcOrd="0" destOrd="0" presId="urn:microsoft.com/office/officeart/2018/2/layout/IconCircleList"/>
    <dgm:cxn modelId="{0A0B9A5B-6D78-4CD2-8B84-143100A980B8}" srcId="{B856A45A-79DD-4B04-93BA-3A767404C265}" destId="{30E3EC8B-1B5E-4DEA-A74A-7306D471BAF8}" srcOrd="4" destOrd="0" parTransId="{ECEE8E68-15B5-4E9A-8011-3C7B3CEEF418}" sibTransId="{A1859029-FC67-4768-8890-A62F7099E086}"/>
    <dgm:cxn modelId="{549D735E-EE2C-4641-8BE9-873AD5723191}" srcId="{B856A45A-79DD-4B04-93BA-3A767404C265}" destId="{98D31655-66E1-4AA9-9A12-EDBF02FAB516}" srcOrd="5" destOrd="0" parTransId="{52602560-CDCA-47E5-970A-A0C729E57269}" sibTransId="{9BBA4993-C984-4AB1-BCD0-6C3BE82C08B4}"/>
    <dgm:cxn modelId="{624D0F42-A2DF-4076-9DF9-A20A4BDFF7EB}" srcId="{B856A45A-79DD-4B04-93BA-3A767404C265}" destId="{CE7F0D44-15C5-4819-9290-3C5D7849E5EB}" srcOrd="3" destOrd="0" parTransId="{58F42A50-1345-4573-9A35-6F179FE8A3DF}" sibTransId="{9B61430F-902B-4284-B892-B43E66808666}"/>
    <dgm:cxn modelId="{A1A77547-45C9-464F-B471-4ACD6B3790D4}" type="presOf" srcId="{CE7F0D44-15C5-4819-9290-3C5D7849E5EB}" destId="{DCE3A9EA-0B07-43FB-A2F9-19CEAC2624D4}" srcOrd="0" destOrd="0" presId="urn:microsoft.com/office/officeart/2018/2/layout/IconCircleList"/>
    <dgm:cxn modelId="{8558AE74-0CDA-48A2-9850-76F639E10B4D}" type="presOf" srcId="{048D0CB6-6E5F-4B68-A9C4-E428DBCC3771}" destId="{B6D80305-85F7-4F96-B1C3-2A1A07F4B8E7}" srcOrd="0" destOrd="0" presId="urn:microsoft.com/office/officeart/2018/2/layout/IconCircleList"/>
    <dgm:cxn modelId="{E2D6BE80-9FCE-4175-A2A2-39038F413B86}" type="presOf" srcId="{30E3EC8B-1B5E-4DEA-A74A-7306D471BAF8}" destId="{53F72AA0-A84D-4DB5-B33D-063EF9AA45C0}" srcOrd="0" destOrd="0" presId="urn:microsoft.com/office/officeart/2018/2/layout/IconCircleList"/>
    <dgm:cxn modelId="{948E4790-D0F9-44D5-9CF6-2F08B0220A53}" srcId="{B856A45A-79DD-4B04-93BA-3A767404C265}" destId="{ADCEFC14-0E9C-4C51-8562-DD24DA1908B2}" srcOrd="1" destOrd="0" parTransId="{A075B551-B075-4F0D-926C-5288AAB73399}" sibTransId="{742ABEB9-CFF3-4ACA-825E-7D8945A6C0C9}"/>
    <dgm:cxn modelId="{82FFBB91-14F8-487C-9247-52EA5BC66C3D}" type="presOf" srcId="{98D31655-66E1-4AA9-9A12-EDBF02FAB516}" destId="{4ECCEFA8-E7CB-4BD2-B5F5-6F4E357F3DBF}" srcOrd="0" destOrd="0" presId="urn:microsoft.com/office/officeart/2018/2/layout/IconCircleList"/>
    <dgm:cxn modelId="{32AAA7A4-B69A-4E75-9F27-A03BC69E1258}" type="presOf" srcId="{A1859029-FC67-4768-8890-A62F7099E086}" destId="{C1C912FF-765B-4EA1-9D75-93556105DF45}" srcOrd="0" destOrd="0" presId="urn:microsoft.com/office/officeart/2018/2/layout/IconCircleList"/>
    <dgm:cxn modelId="{9FC94AA7-E21F-423A-A1EF-816729EC19B5}" type="presOf" srcId="{F2AACC36-7FB5-4305-A0D1-4D2173BC415A}" destId="{2ADFC10A-6E80-44D1-9A8E-524429F1805E}" srcOrd="0" destOrd="0" presId="urn:microsoft.com/office/officeart/2018/2/layout/IconCircleList"/>
    <dgm:cxn modelId="{78B52FC6-C4AD-4953-9286-D68DCC67825B}" srcId="{B856A45A-79DD-4B04-93BA-3A767404C265}" destId="{663C044E-0D81-4362-BC69-3C0E9B502D76}" srcOrd="0" destOrd="0" parTransId="{609F7E54-3F42-4789-B24B-83DD7BB3F284}" sibTransId="{F2AACC36-7FB5-4305-A0D1-4D2173BC415A}"/>
    <dgm:cxn modelId="{D9496BC7-8166-4CE0-B4A2-5FAAED776E45}" type="presOf" srcId="{B856A45A-79DD-4B04-93BA-3A767404C265}" destId="{42DCCED7-626A-4D9A-AEDB-B876596C64AC}" srcOrd="0" destOrd="0" presId="urn:microsoft.com/office/officeart/2018/2/layout/IconCircleList"/>
    <dgm:cxn modelId="{D00646D6-6480-4294-9E74-35346A1533BD}" srcId="{B856A45A-79DD-4B04-93BA-3A767404C265}" destId="{048D0CB6-6E5F-4B68-A9C4-E428DBCC3771}" srcOrd="2" destOrd="0" parTransId="{DCEFD859-052B-4294-837B-B26A437686D8}" sibTransId="{A1E1A1F5-0357-4ABC-B416-2193398B8C4B}"/>
    <dgm:cxn modelId="{C16AE4D9-0664-44D5-84BB-7A51394FCDA6}" type="presOf" srcId="{9B61430F-902B-4284-B892-B43E66808666}" destId="{9F72D6A6-7262-42BE-96A8-844717155E87}" srcOrd="0" destOrd="0" presId="urn:microsoft.com/office/officeart/2018/2/layout/IconCircleList"/>
    <dgm:cxn modelId="{C28E95F6-86E5-497F-9FBF-4F9AF7657DDA}" type="presOf" srcId="{663C044E-0D81-4362-BC69-3C0E9B502D76}" destId="{3D11E047-443B-40C0-9EEE-7425D9FFBD8D}" srcOrd="0" destOrd="0" presId="urn:microsoft.com/office/officeart/2018/2/layout/IconCircleList"/>
    <dgm:cxn modelId="{3F3B2282-5910-4FAC-9645-7D5B6E11A031}" type="presParOf" srcId="{42DCCED7-626A-4D9A-AEDB-B876596C64AC}" destId="{DA23F0E0-E3D4-465B-98C5-332A2DF4608C}" srcOrd="0" destOrd="0" presId="urn:microsoft.com/office/officeart/2018/2/layout/IconCircleList"/>
    <dgm:cxn modelId="{2CE4056D-CB10-418A-9AAC-EB241E32F768}" type="presParOf" srcId="{DA23F0E0-E3D4-465B-98C5-332A2DF4608C}" destId="{6019F8F7-DB91-4C22-A0F7-C7B10B00279A}" srcOrd="0" destOrd="0" presId="urn:microsoft.com/office/officeart/2018/2/layout/IconCircleList"/>
    <dgm:cxn modelId="{333E462E-9658-43B4-8AB7-6F4FBB5E90EB}" type="presParOf" srcId="{6019F8F7-DB91-4C22-A0F7-C7B10B00279A}" destId="{8DD3220A-6EA9-47CC-987B-1258BA4FB53E}" srcOrd="0" destOrd="0" presId="urn:microsoft.com/office/officeart/2018/2/layout/IconCircleList"/>
    <dgm:cxn modelId="{FCBB20B7-0740-4868-A69D-5F8122B86199}" type="presParOf" srcId="{6019F8F7-DB91-4C22-A0F7-C7B10B00279A}" destId="{3BDBE221-2493-4DF2-9E80-B3C85F000456}" srcOrd="1" destOrd="0" presId="urn:microsoft.com/office/officeart/2018/2/layout/IconCircleList"/>
    <dgm:cxn modelId="{37467341-77B5-4182-878D-1C1E545E0657}" type="presParOf" srcId="{6019F8F7-DB91-4C22-A0F7-C7B10B00279A}" destId="{A8BAE734-5DA8-4934-87E8-B6CB7FA7B73E}" srcOrd="2" destOrd="0" presId="urn:microsoft.com/office/officeart/2018/2/layout/IconCircleList"/>
    <dgm:cxn modelId="{D4C24C9B-BD4A-4610-8792-0F2F56F63214}" type="presParOf" srcId="{6019F8F7-DB91-4C22-A0F7-C7B10B00279A}" destId="{3D11E047-443B-40C0-9EEE-7425D9FFBD8D}" srcOrd="3" destOrd="0" presId="urn:microsoft.com/office/officeart/2018/2/layout/IconCircleList"/>
    <dgm:cxn modelId="{792F764A-4F84-4A4E-8C72-672A43044E28}" type="presParOf" srcId="{DA23F0E0-E3D4-465B-98C5-332A2DF4608C}" destId="{2ADFC10A-6E80-44D1-9A8E-524429F1805E}" srcOrd="1" destOrd="0" presId="urn:microsoft.com/office/officeart/2018/2/layout/IconCircleList"/>
    <dgm:cxn modelId="{7C6B1099-8D2F-4E5D-96CD-BCEA2FE9AAD3}" type="presParOf" srcId="{DA23F0E0-E3D4-465B-98C5-332A2DF4608C}" destId="{A70B767B-701A-4EA0-9A89-BBD716F0670E}" srcOrd="2" destOrd="0" presId="urn:microsoft.com/office/officeart/2018/2/layout/IconCircleList"/>
    <dgm:cxn modelId="{C6F2EE2E-F818-4167-9A37-25D57BBC3F4C}" type="presParOf" srcId="{A70B767B-701A-4EA0-9A89-BBD716F0670E}" destId="{09F2759D-EB8F-4A78-BBFA-6CD5A2B440D6}" srcOrd="0" destOrd="0" presId="urn:microsoft.com/office/officeart/2018/2/layout/IconCircleList"/>
    <dgm:cxn modelId="{564EFD2D-A196-46A3-BB0E-42F62A2058B8}" type="presParOf" srcId="{A70B767B-701A-4EA0-9A89-BBD716F0670E}" destId="{AB1FB24E-EE0D-4918-ACFB-D8675CCBCDF9}" srcOrd="1" destOrd="0" presId="urn:microsoft.com/office/officeart/2018/2/layout/IconCircleList"/>
    <dgm:cxn modelId="{0B380666-15B3-4959-AB8C-F2D2AF8221A6}" type="presParOf" srcId="{A70B767B-701A-4EA0-9A89-BBD716F0670E}" destId="{366C7DA4-F5B6-48D5-B64D-68FC51CFC9FB}" srcOrd="2" destOrd="0" presId="urn:microsoft.com/office/officeart/2018/2/layout/IconCircleList"/>
    <dgm:cxn modelId="{E535D0F5-230E-4895-A71D-CB71281EEBEE}" type="presParOf" srcId="{A70B767B-701A-4EA0-9A89-BBD716F0670E}" destId="{CF896E21-8610-4896-A1FB-D2E27FCF37B0}" srcOrd="3" destOrd="0" presId="urn:microsoft.com/office/officeart/2018/2/layout/IconCircleList"/>
    <dgm:cxn modelId="{A37883EC-4AF1-4E9E-B8F2-B597E18336FB}" type="presParOf" srcId="{DA23F0E0-E3D4-465B-98C5-332A2DF4608C}" destId="{3B3A0369-2473-46BB-A2A8-3848D232C385}" srcOrd="3" destOrd="0" presId="urn:microsoft.com/office/officeart/2018/2/layout/IconCircleList"/>
    <dgm:cxn modelId="{FC112998-5FC2-43D9-BCF4-549BD5DDA7AA}" type="presParOf" srcId="{DA23F0E0-E3D4-465B-98C5-332A2DF4608C}" destId="{B78E868E-1C38-43B7-BF88-D03406E0B6FC}" srcOrd="4" destOrd="0" presId="urn:microsoft.com/office/officeart/2018/2/layout/IconCircleList"/>
    <dgm:cxn modelId="{5EE68758-8E35-4456-8180-678772B9252E}" type="presParOf" srcId="{B78E868E-1C38-43B7-BF88-D03406E0B6FC}" destId="{A75AC41D-B837-44C5-8DE0-0945B1C755C1}" srcOrd="0" destOrd="0" presId="urn:microsoft.com/office/officeart/2018/2/layout/IconCircleList"/>
    <dgm:cxn modelId="{9C42D46A-DF51-47D7-A8AF-A2B90C6DBE76}" type="presParOf" srcId="{B78E868E-1C38-43B7-BF88-D03406E0B6FC}" destId="{F77454B2-6620-41CE-BD7D-9B746DAA6AEC}" srcOrd="1" destOrd="0" presId="urn:microsoft.com/office/officeart/2018/2/layout/IconCircleList"/>
    <dgm:cxn modelId="{795ED16B-8C7E-4D44-AFA5-78A3685D0730}" type="presParOf" srcId="{B78E868E-1C38-43B7-BF88-D03406E0B6FC}" destId="{F5EA4C3D-090D-4C4A-9F96-500CB34AFF02}" srcOrd="2" destOrd="0" presId="urn:microsoft.com/office/officeart/2018/2/layout/IconCircleList"/>
    <dgm:cxn modelId="{42F3E4B2-6AC5-4912-9282-1DE927A6F19D}" type="presParOf" srcId="{B78E868E-1C38-43B7-BF88-D03406E0B6FC}" destId="{B6D80305-85F7-4F96-B1C3-2A1A07F4B8E7}" srcOrd="3" destOrd="0" presId="urn:microsoft.com/office/officeart/2018/2/layout/IconCircleList"/>
    <dgm:cxn modelId="{BFB8B2D0-CB28-42E9-A094-FBA88F7AE15B}" type="presParOf" srcId="{DA23F0E0-E3D4-465B-98C5-332A2DF4608C}" destId="{46218A31-7C22-4E15-9869-D1F92F8D7E66}" srcOrd="5" destOrd="0" presId="urn:microsoft.com/office/officeart/2018/2/layout/IconCircleList"/>
    <dgm:cxn modelId="{C6AD6060-D5A9-46F4-8056-3A10C026FD04}" type="presParOf" srcId="{DA23F0E0-E3D4-465B-98C5-332A2DF4608C}" destId="{EAD40176-ABC2-48DE-ACD6-CC58A108A27D}" srcOrd="6" destOrd="0" presId="urn:microsoft.com/office/officeart/2018/2/layout/IconCircleList"/>
    <dgm:cxn modelId="{7695CB67-A25E-4F44-B8A9-A3633FE1A087}" type="presParOf" srcId="{EAD40176-ABC2-48DE-ACD6-CC58A108A27D}" destId="{073F376F-4406-4CD4-9298-389A10BF1BF3}" srcOrd="0" destOrd="0" presId="urn:microsoft.com/office/officeart/2018/2/layout/IconCircleList"/>
    <dgm:cxn modelId="{6975CC00-8689-4153-AE3B-F34210D3A276}" type="presParOf" srcId="{EAD40176-ABC2-48DE-ACD6-CC58A108A27D}" destId="{E083826A-BFE6-4C47-B6CB-3DF68923F4CE}" srcOrd="1" destOrd="0" presId="urn:microsoft.com/office/officeart/2018/2/layout/IconCircleList"/>
    <dgm:cxn modelId="{35955152-2063-4318-98F4-297F94B8FDFC}" type="presParOf" srcId="{EAD40176-ABC2-48DE-ACD6-CC58A108A27D}" destId="{0BBD4A12-2EB2-4BF3-856E-13F1261A9447}" srcOrd="2" destOrd="0" presId="urn:microsoft.com/office/officeart/2018/2/layout/IconCircleList"/>
    <dgm:cxn modelId="{AE3B776C-4D34-4076-9600-C1B78557B6A5}" type="presParOf" srcId="{EAD40176-ABC2-48DE-ACD6-CC58A108A27D}" destId="{DCE3A9EA-0B07-43FB-A2F9-19CEAC2624D4}" srcOrd="3" destOrd="0" presId="urn:microsoft.com/office/officeart/2018/2/layout/IconCircleList"/>
    <dgm:cxn modelId="{05928B39-8B67-4BDA-9274-531BF91BF4DC}" type="presParOf" srcId="{DA23F0E0-E3D4-465B-98C5-332A2DF4608C}" destId="{9F72D6A6-7262-42BE-96A8-844717155E87}" srcOrd="7" destOrd="0" presId="urn:microsoft.com/office/officeart/2018/2/layout/IconCircleList"/>
    <dgm:cxn modelId="{E1D64C3A-F994-42E6-BD01-F6B372BC331D}" type="presParOf" srcId="{DA23F0E0-E3D4-465B-98C5-332A2DF4608C}" destId="{7526D319-239D-4DFA-9105-7CBB2B90AD65}" srcOrd="8" destOrd="0" presId="urn:microsoft.com/office/officeart/2018/2/layout/IconCircleList"/>
    <dgm:cxn modelId="{90B348FF-2512-42A2-8DFC-C07136B045CB}" type="presParOf" srcId="{7526D319-239D-4DFA-9105-7CBB2B90AD65}" destId="{E92232ED-1003-471F-A9E3-5DAEB412FBA0}" srcOrd="0" destOrd="0" presId="urn:microsoft.com/office/officeart/2018/2/layout/IconCircleList"/>
    <dgm:cxn modelId="{B8AA8E5C-5A87-4918-9FCC-E7E6E7A0FB00}" type="presParOf" srcId="{7526D319-239D-4DFA-9105-7CBB2B90AD65}" destId="{C190DAD4-EFF9-4B7A-9DC4-8DE41B6BF203}" srcOrd="1" destOrd="0" presId="urn:microsoft.com/office/officeart/2018/2/layout/IconCircleList"/>
    <dgm:cxn modelId="{E9163D92-39F8-439C-A5F9-FD0AD47F5E96}" type="presParOf" srcId="{7526D319-239D-4DFA-9105-7CBB2B90AD65}" destId="{5353E539-AA2E-43C5-9C17-1AFC2D0F91DF}" srcOrd="2" destOrd="0" presId="urn:microsoft.com/office/officeart/2018/2/layout/IconCircleList"/>
    <dgm:cxn modelId="{118EF5FA-EEC3-4C2C-924F-D95AD183C0A2}" type="presParOf" srcId="{7526D319-239D-4DFA-9105-7CBB2B90AD65}" destId="{53F72AA0-A84D-4DB5-B33D-063EF9AA45C0}" srcOrd="3" destOrd="0" presId="urn:microsoft.com/office/officeart/2018/2/layout/IconCircleList"/>
    <dgm:cxn modelId="{C1EA75E5-3100-49E2-B34F-B82C1F241E22}" type="presParOf" srcId="{DA23F0E0-E3D4-465B-98C5-332A2DF4608C}" destId="{C1C912FF-765B-4EA1-9D75-93556105DF45}" srcOrd="9" destOrd="0" presId="urn:microsoft.com/office/officeart/2018/2/layout/IconCircleList"/>
    <dgm:cxn modelId="{D1D160EA-9D52-4FE5-BFB9-B624884ED0F1}" type="presParOf" srcId="{DA23F0E0-E3D4-465B-98C5-332A2DF4608C}" destId="{CCFD1B2C-CEE4-4B00-BE4A-06BEDAA67448}" srcOrd="10" destOrd="0" presId="urn:microsoft.com/office/officeart/2018/2/layout/IconCircleList"/>
    <dgm:cxn modelId="{0F0A2158-C1CF-421D-B725-5680C4D41403}" type="presParOf" srcId="{CCFD1B2C-CEE4-4B00-BE4A-06BEDAA67448}" destId="{95D85E67-057A-4D48-9978-AE8158CEF6C7}" srcOrd="0" destOrd="0" presId="urn:microsoft.com/office/officeart/2018/2/layout/IconCircleList"/>
    <dgm:cxn modelId="{083B59B5-2900-45BD-96CD-891CC616D36C}" type="presParOf" srcId="{CCFD1B2C-CEE4-4B00-BE4A-06BEDAA67448}" destId="{66F96515-0E91-440E-A34E-86868794E921}" srcOrd="1" destOrd="0" presId="urn:microsoft.com/office/officeart/2018/2/layout/IconCircleList"/>
    <dgm:cxn modelId="{AD772110-EA27-4752-9C93-A139ECBF835C}" type="presParOf" srcId="{CCFD1B2C-CEE4-4B00-BE4A-06BEDAA67448}" destId="{6C26B050-64D2-4B25-B207-4B0B041C8CB5}" srcOrd="2" destOrd="0" presId="urn:microsoft.com/office/officeart/2018/2/layout/IconCircleList"/>
    <dgm:cxn modelId="{7B0AB0AC-6C67-4852-A8D4-D45443B0274F}" type="presParOf" srcId="{CCFD1B2C-CEE4-4B00-BE4A-06BEDAA67448}" destId="{4ECCEFA8-E7CB-4BD2-B5F5-6F4E357F3DB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C43107-85C8-42FD-BC52-CC683759B7A6}"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BF58998F-D0EA-447F-B233-585360ADA812}">
      <dgm:prSet/>
      <dgm:spPr/>
      <dgm:t>
        <a:bodyPr/>
        <a:lstStyle/>
        <a:p>
          <a:pPr>
            <a:lnSpc>
              <a:spcPct val="100000"/>
            </a:lnSpc>
            <a:defRPr cap="all"/>
          </a:pPr>
          <a:r>
            <a:rPr lang="en-US" b="1"/>
            <a:t>Strengthen Product Quality and Accuracy</a:t>
          </a:r>
          <a:endParaRPr lang="en-US"/>
        </a:p>
      </dgm:t>
    </dgm:pt>
    <dgm:pt modelId="{21EFE737-3F9F-4FFD-A5F9-A80DE674F77C}" type="parTrans" cxnId="{2BFF8959-2728-4E22-94BE-531F3225949F}">
      <dgm:prSet/>
      <dgm:spPr/>
      <dgm:t>
        <a:bodyPr/>
        <a:lstStyle/>
        <a:p>
          <a:endParaRPr lang="en-US"/>
        </a:p>
      </dgm:t>
    </dgm:pt>
    <dgm:pt modelId="{4FB12C7C-1638-411E-9766-0200A8467B3D}" type="sibTrans" cxnId="{2BFF8959-2728-4E22-94BE-531F3225949F}">
      <dgm:prSet/>
      <dgm:spPr/>
      <dgm:t>
        <a:bodyPr/>
        <a:lstStyle/>
        <a:p>
          <a:endParaRPr lang="en-US"/>
        </a:p>
      </dgm:t>
    </dgm:pt>
    <dgm:pt modelId="{C49D7E07-E3E9-4649-91BE-CF68EEE1A8AC}">
      <dgm:prSet/>
      <dgm:spPr/>
      <dgm:t>
        <a:bodyPr/>
        <a:lstStyle/>
        <a:p>
          <a:pPr>
            <a:lnSpc>
              <a:spcPct val="100000"/>
            </a:lnSpc>
            <a:defRPr cap="all"/>
          </a:pPr>
          <a:r>
            <a:rPr lang="en-US" b="1"/>
            <a:t>Improve Delivery and Logistics</a:t>
          </a:r>
          <a:endParaRPr lang="en-US"/>
        </a:p>
      </dgm:t>
    </dgm:pt>
    <dgm:pt modelId="{D7B06D59-C439-4C3B-AF24-1208E71B5568}" type="parTrans" cxnId="{ED6C6A42-C34A-4488-87BA-708C60908F7F}">
      <dgm:prSet/>
      <dgm:spPr/>
      <dgm:t>
        <a:bodyPr/>
        <a:lstStyle/>
        <a:p>
          <a:endParaRPr lang="en-US"/>
        </a:p>
      </dgm:t>
    </dgm:pt>
    <dgm:pt modelId="{0FB78526-F3A5-42C5-ABED-B517A38B11D0}" type="sibTrans" cxnId="{ED6C6A42-C34A-4488-87BA-708C60908F7F}">
      <dgm:prSet/>
      <dgm:spPr/>
      <dgm:t>
        <a:bodyPr/>
        <a:lstStyle/>
        <a:p>
          <a:endParaRPr lang="en-US"/>
        </a:p>
      </dgm:t>
    </dgm:pt>
    <dgm:pt modelId="{1E9D4126-1923-40DF-97CC-650B1F6D5191}">
      <dgm:prSet/>
      <dgm:spPr/>
      <dgm:t>
        <a:bodyPr/>
        <a:lstStyle/>
        <a:p>
          <a:pPr>
            <a:lnSpc>
              <a:spcPct val="100000"/>
            </a:lnSpc>
            <a:defRPr cap="all"/>
          </a:pPr>
          <a:r>
            <a:rPr lang="en-US" b="1"/>
            <a:t>Enhance Customer Service</a:t>
          </a:r>
          <a:endParaRPr lang="en-US"/>
        </a:p>
      </dgm:t>
    </dgm:pt>
    <dgm:pt modelId="{58018D72-3E80-4745-8EEB-9424A621BCDD}" type="parTrans" cxnId="{DF2EA4F0-A593-4668-85AA-8A8542C4971C}">
      <dgm:prSet/>
      <dgm:spPr/>
      <dgm:t>
        <a:bodyPr/>
        <a:lstStyle/>
        <a:p>
          <a:endParaRPr lang="en-US"/>
        </a:p>
      </dgm:t>
    </dgm:pt>
    <dgm:pt modelId="{581879A6-5B60-416F-ACE2-8DBA06BEC5C2}" type="sibTrans" cxnId="{DF2EA4F0-A593-4668-85AA-8A8542C4971C}">
      <dgm:prSet/>
      <dgm:spPr/>
      <dgm:t>
        <a:bodyPr/>
        <a:lstStyle/>
        <a:p>
          <a:endParaRPr lang="en-US"/>
        </a:p>
      </dgm:t>
    </dgm:pt>
    <dgm:pt modelId="{85390C46-D845-49B0-8F3F-4A04796789B2}">
      <dgm:prSet/>
      <dgm:spPr/>
      <dgm:t>
        <a:bodyPr/>
        <a:lstStyle/>
        <a:p>
          <a:pPr>
            <a:lnSpc>
              <a:spcPct val="100000"/>
            </a:lnSpc>
            <a:defRPr cap="all"/>
          </a:pPr>
          <a:r>
            <a:rPr lang="en-US" b="1"/>
            <a:t>Expand Product Offerings</a:t>
          </a:r>
          <a:endParaRPr lang="en-US"/>
        </a:p>
      </dgm:t>
    </dgm:pt>
    <dgm:pt modelId="{F9F63B7E-88E6-4EC9-B741-D1E342604A79}" type="parTrans" cxnId="{DAB67FE8-47D4-448F-90BC-90C238E95FE6}">
      <dgm:prSet/>
      <dgm:spPr/>
      <dgm:t>
        <a:bodyPr/>
        <a:lstStyle/>
        <a:p>
          <a:endParaRPr lang="en-US"/>
        </a:p>
      </dgm:t>
    </dgm:pt>
    <dgm:pt modelId="{9161F061-5F4B-4678-A6C7-0B3FF0D1F116}" type="sibTrans" cxnId="{DAB67FE8-47D4-448F-90BC-90C238E95FE6}">
      <dgm:prSet/>
      <dgm:spPr/>
      <dgm:t>
        <a:bodyPr/>
        <a:lstStyle/>
        <a:p>
          <a:endParaRPr lang="en-US"/>
        </a:p>
      </dgm:t>
    </dgm:pt>
    <dgm:pt modelId="{F63B0598-2ED8-46EC-B7FF-D0CEAA11F4A1}">
      <dgm:prSet/>
      <dgm:spPr/>
      <dgm:t>
        <a:bodyPr/>
        <a:lstStyle/>
        <a:p>
          <a:pPr>
            <a:lnSpc>
              <a:spcPct val="100000"/>
            </a:lnSpc>
            <a:defRPr cap="all"/>
          </a:pPr>
          <a:r>
            <a:rPr lang="en-US" b="1"/>
            <a:t>Leverage Technology</a:t>
          </a:r>
          <a:endParaRPr lang="en-US"/>
        </a:p>
      </dgm:t>
    </dgm:pt>
    <dgm:pt modelId="{D2BC2324-F7E1-404F-A813-556D4DF0C8FF}" type="parTrans" cxnId="{E5159696-2F4C-4773-A15D-E2A584DB20F1}">
      <dgm:prSet/>
      <dgm:spPr/>
      <dgm:t>
        <a:bodyPr/>
        <a:lstStyle/>
        <a:p>
          <a:endParaRPr lang="en-US"/>
        </a:p>
      </dgm:t>
    </dgm:pt>
    <dgm:pt modelId="{691E0A7A-6CE1-45B6-8349-D1DA616046DB}" type="sibTrans" cxnId="{E5159696-2F4C-4773-A15D-E2A584DB20F1}">
      <dgm:prSet/>
      <dgm:spPr/>
      <dgm:t>
        <a:bodyPr/>
        <a:lstStyle/>
        <a:p>
          <a:endParaRPr lang="en-US"/>
        </a:p>
      </dgm:t>
    </dgm:pt>
    <dgm:pt modelId="{EEFDDB28-B98D-4443-BCE1-B075AFA1B142}">
      <dgm:prSet/>
      <dgm:spPr/>
      <dgm:t>
        <a:bodyPr/>
        <a:lstStyle/>
        <a:p>
          <a:pPr>
            <a:lnSpc>
              <a:spcPct val="100000"/>
            </a:lnSpc>
            <a:defRPr cap="all"/>
          </a:pPr>
          <a:r>
            <a:rPr lang="en-US" b="1"/>
            <a:t>Strengthen Brand Identity</a:t>
          </a:r>
          <a:endParaRPr lang="en-US"/>
        </a:p>
      </dgm:t>
    </dgm:pt>
    <dgm:pt modelId="{56695BB8-BCA9-4B99-B913-3E34299AEA07}" type="parTrans" cxnId="{B437AF56-6B09-4305-A132-15A224C8732D}">
      <dgm:prSet/>
      <dgm:spPr/>
      <dgm:t>
        <a:bodyPr/>
        <a:lstStyle/>
        <a:p>
          <a:endParaRPr lang="en-US"/>
        </a:p>
      </dgm:t>
    </dgm:pt>
    <dgm:pt modelId="{B95B1A39-CDDB-419E-BCE0-13E36628E4FA}" type="sibTrans" cxnId="{B437AF56-6B09-4305-A132-15A224C8732D}">
      <dgm:prSet/>
      <dgm:spPr/>
      <dgm:t>
        <a:bodyPr/>
        <a:lstStyle/>
        <a:p>
          <a:endParaRPr lang="en-US"/>
        </a:p>
      </dgm:t>
    </dgm:pt>
    <dgm:pt modelId="{2181CC8F-89E3-42B3-8341-12862025A364}">
      <dgm:prSet/>
      <dgm:spPr/>
      <dgm:t>
        <a:bodyPr/>
        <a:lstStyle/>
        <a:p>
          <a:pPr>
            <a:lnSpc>
              <a:spcPct val="100000"/>
            </a:lnSpc>
            <a:defRPr cap="all"/>
          </a:pPr>
          <a:r>
            <a:rPr lang="en-US"/>
            <a:t>. </a:t>
          </a:r>
          <a:r>
            <a:rPr lang="en-US" b="1"/>
            <a:t>Prioritize Sustainability</a:t>
          </a:r>
          <a:endParaRPr lang="en-US"/>
        </a:p>
      </dgm:t>
    </dgm:pt>
    <dgm:pt modelId="{69AD5E49-48B3-4C6D-AA09-030E43FB9AEA}" type="parTrans" cxnId="{31BF8CF6-94B3-4243-8B5B-1EB92A120151}">
      <dgm:prSet/>
      <dgm:spPr/>
      <dgm:t>
        <a:bodyPr/>
        <a:lstStyle/>
        <a:p>
          <a:endParaRPr lang="en-US"/>
        </a:p>
      </dgm:t>
    </dgm:pt>
    <dgm:pt modelId="{9F6FDFA6-D325-4ABC-98E7-AD3F95EB8257}" type="sibTrans" cxnId="{31BF8CF6-94B3-4243-8B5B-1EB92A120151}">
      <dgm:prSet/>
      <dgm:spPr/>
      <dgm:t>
        <a:bodyPr/>
        <a:lstStyle/>
        <a:p>
          <a:endParaRPr lang="en-US"/>
        </a:p>
      </dgm:t>
    </dgm:pt>
    <dgm:pt modelId="{3EA508C5-416E-4B85-8D81-19244112A8B7}" type="pres">
      <dgm:prSet presAssocID="{9EC43107-85C8-42FD-BC52-CC683759B7A6}" presName="root" presStyleCnt="0">
        <dgm:presLayoutVars>
          <dgm:dir/>
          <dgm:resizeHandles val="exact"/>
        </dgm:presLayoutVars>
      </dgm:prSet>
      <dgm:spPr/>
    </dgm:pt>
    <dgm:pt modelId="{A81801E9-A0D6-40BE-AB16-BC9EF17DD055}" type="pres">
      <dgm:prSet presAssocID="{BF58998F-D0EA-447F-B233-585360ADA812}" presName="compNode" presStyleCnt="0"/>
      <dgm:spPr/>
    </dgm:pt>
    <dgm:pt modelId="{03A85D9B-3BE4-4C26-9E25-097A7A89AB3B}" type="pres">
      <dgm:prSet presAssocID="{BF58998F-D0EA-447F-B233-585360ADA812}" presName="iconBgRect" presStyleLbl="bgShp" presStyleIdx="0" presStyleCnt="7"/>
      <dgm:spPr/>
    </dgm:pt>
    <dgm:pt modelId="{CBABF40E-4EC1-4AA3-A0E9-15B4DD16C511}" type="pres">
      <dgm:prSet presAssocID="{BF58998F-D0EA-447F-B233-585360ADA812}"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A894EF69-5E47-4659-96C2-BA8748F079A7}" type="pres">
      <dgm:prSet presAssocID="{BF58998F-D0EA-447F-B233-585360ADA812}" presName="spaceRect" presStyleCnt="0"/>
      <dgm:spPr/>
    </dgm:pt>
    <dgm:pt modelId="{0523C46A-5EAC-475D-B2A4-3D6FB3695244}" type="pres">
      <dgm:prSet presAssocID="{BF58998F-D0EA-447F-B233-585360ADA812}" presName="textRect" presStyleLbl="revTx" presStyleIdx="0" presStyleCnt="7">
        <dgm:presLayoutVars>
          <dgm:chMax val="1"/>
          <dgm:chPref val="1"/>
        </dgm:presLayoutVars>
      </dgm:prSet>
      <dgm:spPr/>
    </dgm:pt>
    <dgm:pt modelId="{C1DFCA92-3F11-474F-B699-6F75CA7CD6C5}" type="pres">
      <dgm:prSet presAssocID="{4FB12C7C-1638-411E-9766-0200A8467B3D}" presName="sibTrans" presStyleCnt="0"/>
      <dgm:spPr/>
    </dgm:pt>
    <dgm:pt modelId="{FDD1B143-263B-4DAD-B60A-82A52D8653DC}" type="pres">
      <dgm:prSet presAssocID="{C49D7E07-E3E9-4649-91BE-CF68EEE1A8AC}" presName="compNode" presStyleCnt="0"/>
      <dgm:spPr/>
    </dgm:pt>
    <dgm:pt modelId="{D0D58A70-5C35-439E-B304-BF6DE036D577}" type="pres">
      <dgm:prSet presAssocID="{C49D7E07-E3E9-4649-91BE-CF68EEE1A8AC}" presName="iconBgRect" presStyleLbl="bgShp" presStyleIdx="1" presStyleCnt="7"/>
      <dgm:spPr/>
    </dgm:pt>
    <dgm:pt modelId="{5092FDE7-714C-411F-98FE-399EE604AA99}" type="pres">
      <dgm:prSet presAssocID="{C49D7E07-E3E9-4649-91BE-CF68EEE1A8AC}"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uck"/>
        </a:ext>
      </dgm:extLst>
    </dgm:pt>
    <dgm:pt modelId="{6966EA22-1AC2-48F9-885E-6A73C5D69791}" type="pres">
      <dgm:prSet presAssocID="{C49D7E07-E3E9-4649-91BE-CF68EEE1A8AC}" presName="spaceRect" presStyleCnt="0"/>
      <dgm:spPr/>
    </dgm:pt>
    <dgm:pt modelId="{4F40D391-3CE5-4FFD-A7D0-128274624913}" type="pres">
      <dgm:prSet presAssocID="{C49D7E07-E3E9-4649-91BE-CF68EEE1A8AC}" presName="textRect" presStyleLbl="revTx" presStyleIdx="1" presStyleCnt="7">
        <dgm:presLayoutVars>
          <dgm:chMax val="1"/>
          <dgm:chPref val="1"/>
        </dgm:presLayoutVars>
      </dgm:prSet>
      <dgm:spPr/>
    </dgm:pt>
    <dgm:pt modelId="{F5937421-A683-40A2-A9E9-9BE0C639B602}" type="pres">
      <dgm:prSet presAssocID="{0FB78526-F3A5-42C5-ABED-B517A38B11D0}" presName="sibTrans" presStyleCnt="0"/>
      <dgm:spPr/>
    </dgm:pt>
    <dgm:pt modelId="{06D85A01-28F3-4200-BFDD-4EE70B32456F}" type="pres">
      <dgm:prSet presAssocID="{1E9D4126-1923-40DF-97CC-650B1F6D5191}" presName="compNode" presStyleCnt="0"/>
      <dgm:spPr/>
    </dgm:pt>
    <dgm:pt modelId="{8F478ECA-C507-47B8-8DB6-9F58439B78AB}" type="pres">
      <dgm:prSet presAssocID="{1E9D4126-1923-40DF-97CC-650B1F6D5191}" presName="iconBgRect" presStyleLbl="bgShp" presStyleIdx="2" presStyleCnt="7"/>
      <dgm:spPr/>
    </dgm:pt>
    <dgm:pt modelId="{E8C3AD53-5DA0-47E6-9C3D-0106710F234B}" type="pres">
      <dgm:prSet presAssocID="{1E9D4126-1923-40DF-97CC-650B1F6D51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all center"/>
        </a:ext>
      </dgm:extLst>
    </dgm:pt>
    <dgm:pt modelId="{86DF075B-7684-4DF2-A14F-A89C91438DB5}" type="pres">
      <dgm:prSet presAssocID="{1E9D4126-1923-40DF-97CC-650B1F6D5191}" presName="spaceRect" presStyleCnt="0"/>
      <dgm:spPr/>
    </dgm:pt>
    <dgm:pt modelId="{5F904714-DB6D-4CC3-B99E-58A267645E57}" type="pres">
      <dgm:prSet presAssocID="{1E9D4126-1923-40DF-97CC-650B1F6D5191}" presName="textRect" presStyleLbl="revTx" presStyleIdx="2" presStyleCnt="7">
        <dgm:presLayoutVars>
          <dgm:chMax val="1"/>
          <dgm:chPref val="1"/>
        </dgm:presLayoutVars>
      </dgm:prSet>
      <dgm:spPr/>
    </dgm:pt>
    <dgm:pt modelId="{E05DEEDA-6DAE-4018-9700-C003CDA07EC8}" type="pres">
      <dgm:prSet presAssocID="{581879A6-5B60-416F-ACE2-8DBA06BEC5C2}" presName="sibTrans" presStyleCnt="0"/>
      <dgm:spPr/>
    </dgm:pt>
    <dgm:pt modelId="{01407977-1D06-4BC1-B60E-E635D064A23C}" type="pres">
      <dgm:prSet presAssocID="{85390C46-D845-49B0-8F3F-4A04796789B2}" presName="compNode" presStyleCnt="0"/>
      <dgm:spPr/>
    </dgm:pt>
    <dgm:pt modelId="{06A92F06-1B40-42E8-8001-15D722A81504}" type="pres">
      <dgm:prSet presAssocID="{85390C46-D845-49B0-8F3F-4A04796789B2}" presName="iconBgRect" presStyleLbl="bgShp" presStyleIdx="3" presStyleCnt="7"/>
      <dgm:spPr/>
    </dgm:pt>
    <dgm:pt modelId="{B29C05E4-6922-4614-B1E7-B53315A795C1}" type="pres">
      <dgm:prSet presAssocID="{85390C46-D845-49B0-8F3F-4A04796789B2}"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D3665DD3-FDC2-48C1-93A5-481E3F49A7BA}" type="pres">
      <dgm:prSet presAssocID="{85390C46-D845-49B0-8F3F-4A04796789B2}" presName="spaceRect" presStyleCnt="0"/>
      <dgm:spPr/>
    </dgm:pt>
    <dgm:pt modelId="{5B60D209-6922-41CB-BF6E-1E09F8E52298}" type="pres">
      <dgm:prSet presAssocID="{85390C46-D845-49B0-8F3F-4A04796789B2}" presName="textRect" presStyleLbl="revTx" presStyleIdx="3" presStyleCnt="7">
        <dgm:presLayoutVars>
          <dgm:chMax val="1"/>
          <dgm:chPref val="1"/>
        </dgm:presLayoutVars>
      </dgm:prSet>
      <dgm:spPr/>
    </dgm:pt>
    <dgm:pt modelId="{DB184700-8964-401A-94D9-7862D8EFC27E}" type="pres">
      <dgm:prSet presAssocID="{9161F061-5F4B-4678-A6C7-0B3FF0D1F116}" presName="sibTrans" presStyleCnt="0"/>
      <dgm:spPr/>
    </dgm:pt>
    <dgm:pt modelId="{C068AC95-D1F0-4640-9BD1-F33AEB83B249}" type="pres">
      <dgm:prSet presAssocID="{F63B0598-2ED8-46EC-B7FF-D0CEAA11F4A1}" presName="compNode" presStyleCnt="0"/>
      <dgm:spPr/>
    </dgm:pt>
    <dgm:pt modelId="{5C6CAC15-24CC-4EF5-847A-7871D2BE50F3}" type="pres">
      <dgm:prSet presAssocID="{F63B0598-2ED8-46EC-B7FF-D0CEAA11F4A1}" presName="iconBgRect" presStyleLbl="bgShp" presStyleIdx="4" presStyleCnt="7"/>
      <dgm:spPr/>
    </dgm:pt>
    <dgm:pt modelId="{174A210E-9B3A-45B0-A34A-AD5E6DF22695}" type="pres">
      <dgm:prSet presAssocID="{F63B0598-2ED8-46EC-B7FF-D0CEAA11F4A1}"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omputer"/>
        </a:ext>
      </dgm:extLst>
    </dgm:pt>
    <dgm:pt modelId="{A6DC1F48-4275-4567-A0D8-8F819521BFD2}" type="pres">
      <dgm:prSet presAssocID="{F63B0598-2ED8-46EC-B7FF-D0CEAA11F4A1}" presName="spaceRect" presStyleCnt="0"/>
      <dgm:spPr/>
    </dgm:pt>
    <dgm:pt modelId="{7844544D-9C94-4B43-BC69-81925B3B761E}" type="pres">
      <dgm:prSet presAssocID="{F63B0598-2ED8-46EC-B7FF-D0CEAA11F4A1}" presName="textRect" presStyleLbl="revTx" presStyleIdx="4" presStyleCnt="7">
        <dgm:presLayoutVars>
          <dgm:chMax val="1"/>
          <dgm:chPref val="1"/>
        </dgm:presLayoutVars>
      </dgm:prSet>
      <dgm:spPr/>
    </dgm:pt>
    <dgm:pt modelId="{2F26FD48-31B3-4993-AD1B-759E5E7823D7}" type="pres">
      <dgm:prSet presAssocID="{691E0A7A-6CE1-45B6-8349-D1DA616046DB}" presName="sibTrans" presStyleCnt="0"/>
      <dgm:spPr/>
    </dgm:pt>
    <dgm:pt modelId="{FDB51DDD-5155-404D-8F0E-750EF617CF5C}" type="pres">
      <dgm:prSet presAssocID="{EEFDDB28-B98D-4443-BCE1-B075AFA1B142}" presName="compNode" presStyleCnt="0"/>
      <dgm:spPr/>
    </dgm:pt>
    <dgm:pt modelId="{46F510E8-7B85-435A-8C35-14FC34877A50}" type="pres">
      <dgm:prSet presAssocID="{EEFDDB28-B98D-4443-BCE1-B075AFA1B142}" presName="iconBgRect" presStyleLbl="bgShp" presStyleIdx="5" presStyleCnt="7"/>
      <dgm:spPr/>
    </dgm:pt>
    <dgm:pt modelId="{697679BC-EF57-42C6-8C89-847023CEBB7B}" type="pres">
      <dgm:prSet presAssocID="{EEFDDB28-B98D-4443-BCE1-B075AFA1B142}"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Handshake"/>
        </a:ext>
      </dgm:extLst>
    </dgm:pt>
    <dgm:pt modelId="{18E9E3DA-A68D-4D1A-822D-58B8D5B396BD}" type="pres">
      <dgm:prSet presAssocID="{EEFDDB28-B98D-4443-BCE1-B075AFA1B142}" presName="spaceRect" presStyleCnt="0"/>
      <dgm:spPr/>
    </dgm:pt>
    <dgm:pt modelId="{BE35646D-5BCB-4576-8BC1-61893CCEDEA5}" type="pres">
      <dgm:prSet presAssocID="{EEFDDB28-B98D-4443-BCE1-B075AFA1B142}" presName="textRect" presStyleLbl="revTx" presStyleIdx="5" presStyleCnt="7">
        <dgm:presLayoutVars>
          <dgm:chMax val="1"/>
          <dgm:chPref val="1"/>
        </dgm:presLayoutVars>
      </dgm:prSet>
      <dgm:spPr/>
    </dgm:pt>
    <dgm:pt modelId="{17A8C9E3-5B4D-4299-B139-D4491935CC4F}" type="pres">
      <dgm:prSet presAssocID="{B95B1A39-CDDB-419E-BCE0-13E36628E4FA}" presName="sibTrans" presStyleCnt="0"/>
      <dgm:spPr/>
    </dgm:pt>
    <dgm:pt modelId="{07369A90-9B5A-4FB4-8E33-B782B56B0050}" type="pres">
      <dgm:prSet presAssocID="{2181CC8F-89E3-42B3-8341-12862025A364}" presName="compNode" presStyleCnt="0"/>
      <dgm:spPr/>
    </dgm:pt>
    <dgm:pt modelId="{E3B8FBC8-C9D5-45A7-BB3C-F1FE824296D2}" type="pres">
      <dgm:prSet presAssocID="{2181CC8F-89E3-42B3-8341-12862025A364}" presName="iconBgRect" presStyleLbl="bgShp" presStyleIdx="6" presStyleCnt="7"/>
      <dgm:spPr/>
    </dgm:pt>
    <dgm:pt modelId="{CE2F0C82-158E-4A71-831E-7EC78FD02FFE}" type="pres">
      <dgm:prSet presAssocID="{2181CC8F-89E3-42B3-8341-12862025A36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Repeat"/>
        </a:ext>
      </dgm:extLst>
    </dgm:pt>
    <dgm:pt modelId="{789ADBBE-8AB5-4418-80B4-14DD5947FA13}" type="pres">
      <dgm:prSet presAssocID="{2181CC8F-89E3-42B3-8341-12862025A364}" presName="spaceRect" presStyleCnt="0"/>
      <dgm:spPr/>
    </dgm:pt>
    <dgm:pt modelId="{5E004153-F3F0-4EB2-8DB1-EE68E0F7A1D3}" type="pres">
      <dgm:prSet presAssocID="{2181CC8F-89E3-42B3-8341-12862025A364}" presName="textRect" presStyleLbl="revTx" presStyleIdx="6" presStyleCnt="7">
        <dgm:presLayoutVars>
          <dgm:chMax val="1"/>
          <dgm:chPref val="1"/>
        </dgm:presLayoutVars>
      </dgm:prSet>
      <dgm:spPr/>
    </dgm:pt>
  </dgm:ptLst>
  <dgm:cxnLst>
    <dgm:cxn modelId="{E1B34812-6BF4-4963-BE85-04274CB1A259}" type="presOf" srcId="{2181CC8F-89E3-42B3-8341-12862025A364}" destId="{5E004153-F3F0-4EB2-8DB1-EE68E0F7A1D3}" srcOrd="0" destOrd="0" presId="urn:microsoft.com/office/officeart/2018/5/layout/IconCircleLabelList"/>
    <dgm:cxn modelId="{3EFB0B17-21C9-4DA9-B239-728F98CF8FB9}" type="presOf" srcId="{9EC43107-85C8-42FD-BC52-CC683759B7A6}" destId="{3EA508C5-416E-4B85-8D81-19244112A8B7}" srcOrd="0" destOrd="0" presId="urn:microsoft.com/office/officeart/2018/5/layout/IconCircleLabelList"/>
    <dgm:cxn modelId="{9DA2CB18-F9A6-4723-8F1F-966D1CD960CA}" type="presOf" srcId="{F63B0598-2ED8-46EC-B7FF-D0CEAA11F4A1}" destId="{7844544D-9C94-4B43-BC69-81925B3B761E}" srcOrd="0" destOrd="0" presId="urn:microsoft.com/office/officeart/2018/5/layout/IconCircleLabelList"/>
    <dgm:cxn modelId="{1FE1012D-FA38-4976-A8B5-A3C9F8C819B9}" type="presOf" srcId="{1E9D4126-1923-40DF-97CC-650B1F6D5191}" destId="{5F904714-DB6D-4CC3-B99E-58A267645E57}" srcOrd="0" destOrd="0" presId="urn:microsoft.com/office/officeart/2018/5/layout/IconCircleLabelList"/>
    <dgm:cxn modelId="{ED6C6A42-C34A-4488-87BA-708C60908F7F}" srcId="{9EC43107-85C8-42FD-BC52-CC683759B7A6}" destId="{C49D7E07-E3E9-4649-91BE-CF68EEE1A8AC}" srcOrd="1" destOrd="0" parTransId="{D7B06D59-C439-4C3B-AF24-1208E71B5568}" sibTransId="{0FB78526-F3A5-42C5-ABED-B517A38B11D0}"/>
    <dgm:cxn modelId="{B437AF56-6B09-4305-A132-15A224C8732D}" srcId="{9EC43107-85C8-42FD-BC52-CC683759B7A6}" destId="{EEFDDB28-B98D-4443-BCE1-B075AFA1B142}" srcOrd="5" destOrd="0" parTransId="{56695BB8-BCA9-4B99-B913-3E34299AEA07}" sibTransId="{B95B1A39-CDDB-419E-BCE0-13E36628E4FA}"/>
    <dgm:cxn modelId="{2BFF8959-2728-4E22-94BE-531F3225949F}" srcId="{9EC43107-85C8-42FD-BC52-CC683759B7A6}" destId="{BF58998F-D0EA-447F-B233-585360ADA812}" srcOrd="0" destOrd="0" parTransId="{21EFE737-3F9F-4FFD-A5F9-A80DE674F77C}" sibTransId="{4FB12C7C-1638-411E-9766-0200A8467B3D}"/>
    <dgm:cxn modelId="{24835C91-9CAF-48CC-BE89-B5BD60549F1F}" type="presOf" srcId="{C49D7E07-E3E9-4649-91BE-CF68EEE1A8AC}" destId="{4F40D391-3CE5-4FFD-A7D0-128274624913}" srcOrd="0" destOrd="0" presId="urn:microsoft.com/office/officeart/2018/5/layout/IconCircleLabelList"/>
    <dgm:cxn modelId="{E5159696-2F4C-4773-A15D-E2A584DB20F1}" srcId="{9EC43107-85C8-42FD-BC52-CC683759B7A6}" destId="{F63B0598-2ED8-46EC-B7FF-D0CEAA11F4A1}" srcOrd="4" destOrd="0" parTransId="{D2BC2324-F7E1-404F-A813-556D4DF0C8FF}" sibTransId="{691E0A7A-6CE1-45B6-8349-D1DA616046DB}"/>
    <dgm:cxn modelId="{1E2F75B6-EB5E-472E-8A8E-597A14FE6713}" type="presOf" srcId="{BF58998F-D0EA-447F-B233-585360ADA812}" destId="{0523C46A-5EAC-475D-B2A4-3D6FB3695244}" srcOrd="0" destOrd="0" presId="urn:microsoft.com/office/officeart/2018/5/layout/IconCircleLabelList"/>
    <dgm:cxn modelId="{5F9678E2-5B70-4B68-8A28-21DFC0B5503C}" type="presOf" srcId="{85390C46-D845-49B0-8F3F-4A04796789B2}" destId="{5B60D209-6922-41CB-BF6E-1E09F8E52298}" srcOrd="0" destOrd="0" presId="urn:microsoft.com/office/officeart/2018/5/layout/IconCircleLabelList"/>
    <dgm:cxn modelId="{E12DDBE5-C371-4D35-A25F-F0E40EE4A538}" type="presOf" srcId="{EEFDDB28-B98D-4443-BCE1-B075AFA1B142}" destId="{BE35646D-5BCB-4576-8BC1-61893CCEDEA5}" srcOrd="0" destOrd="0" presId="urn:microsoft.com/office/officeart/2018/5/layout/IconCircleLabelList"/>
    <dgm:cxn modelId="{DAB67FE8-47D4-448F-90BC-90C238E95FE6}" srcId="{9EC43107-85C8-42FD-BC52-CC683759B7A6}" destId="{85390C46-D845-49B0-8F3F-4A04796789B2}" srcOrd="3" destOrd="0" parTransId="{F9F63B7E-88E6-4EC9-B741-D1E342604A79}" sibTransId="{9161F061-5F4B-4678-A6C7-0B3FF0D1F116}"/>
    <dgm:cxn modelId="{DF2EA4F0-A593-4668-85AA-8A8542C4971C}" srcId="{9EC43107-85C8-42FD-BC52-CC683759B7A6}" destId="{1E9D4126-1923-40DF-97CC-650B1F6D5191}" srcOrd="2" destOrd="0" parTransId="{58018D72-3E80-4745-8EEB-9424A621BCDD}" sibTransId="{581879A6-5B60-416F-ACE2-8DBA06BEC5C2}"/>
    <dgm:cxn modelId="{31BF8CF6-94B3-4243-8B5B-1EB92A120151}" srcId="{9EC43107-85C8-42FD-BC52-CC683759B7A6}" destId="{2181CC8F-89E3-42B3-8341-12862025A364}" srcOrd="6" destOrd="0" parTransId="{69AD5E49-48B3-4C6D-AA09-030E43FB9AEA}" sibTransId="{9F6FDFA6-D325-4ABC-98E7-AD3F95EB8257}"/>
    <dgm:cxn modelId="{1CFC3EA0-E563-4906-BBD7-2B1673F69776}" type="presParOf" srcId="{3EA508C5-416E-4B85-8D81-19244112A8B7}" destId="{A81801E9-A0D6-40BE-AB16-BC9EF17DD055}" srcOrd="0" destOrd="0" presId="urn:microsoft.com/office/officeart/2018/5/layout/IconCircleLabelList"/>
    <dgm:cxn modelId="{BCC0B5D5-139F-4638-85FD-8C50E36A17FB}" type="presParOf" srcId="{A81801E9-A0D6-40BE-AB16-BC9EF17DD055}" destId="{03A85D9B-3BE4-4C26-9E25-097A7A89AB3B}" srcOrd="0" destOrd="0" presId="urn:microsoft.com/office/officeart/2018/5/layout/IconCircleLabelList"/>
    <dgm:cxn modelId="{EE5FD989-41E6-4FF7-82CF-AC045C871040}" type="presParOf" srcId="{A81801E9-A0D6-40BE-AB16-BC9EF17DD055}" destId="{CBABF40E-4EC1-4AA3-A0E9-15B4DD16C511}" srcOrd="1" destOrd="0" presId="urn:microsoft.com/office/officeart/2018/5/layout/IconCircleLabelList"/>
    <dgm:cxn modelId="{29B2416B-9BE2-4BB9-81DA-8C502745BE4B}" type="presParOf" srcId="{A81801E9-A0D6-40BE-AB16-BC9EF17DD055}" destId="{A894EF69-5E47-4659-96C2-BA8748F079A7}" srcOrd="2" destOrd="0" presId="urn:microsoft.com/office/officeart/2018/5/layout/IconCircleLabelList"/>
    <dgm:cxn modelId="{05B5BF55-DFA2-473D-8D7A-D5465F4A2DCC}" type="presParOf" srcId="{A81801E9-A0D6-40BE-AB16-BC9EF17DD055}" destId="{0523C46A-5EAC-475D-B2A4-3D6FB3695244}" srcOrd="3" destOrd="0" presId="urn:microsoft.com/office/officeart/2018/5/layout/IconCircleLabelList"/>
    <dgm:cxn modelId="{4B19EFE9-7969-4CE7-BA83-B0DA14A8F85F}" type="presParOf" srcId="{3EA508C5-416E-4B85-8D81-19244112A8B7}" destId="{C1DFCA92-3F11-474F-B699-6F75CA7CD6C5}" srcOrd="1" destOrd="0" presId="urn:microsoft.com/office/officeart/2018/5/layout/IconCircleLabelList"/>
    <dgm:cxn modelId="{07081625-C0F9-44EB-AE1F-099B96234B10}" type="presParOf" srcId="{3EA508C5-416E-4B85-8D81-19244112A8B7}" destId="{FDD1B143-263B-4DAD-B60A-82A52D8653DC}" srcOrd="2" destOrd="0" presId="urn:microsoft.com/office/officeart/2018/5/layout/IconCircleLabelList"/>
    <dgm:cxn modelId="{6B2A3159-AD0A-4DBC-A632-2FC873176592}" type="presParOf" srcId="{FDD1B143-263B-4DAD-B60A-82A52D8653DC}" destId="{D0D58A70-5C35-439E-B304-BF6DE036D577}" srcOrd="0" destOrd="0" presId="urn:microsoft.com/office/officeart/2018/5/layout/IconCircleLabelList"/>
    <dgm:cxn modelId="{65612D42-8847-4303-9761-F6E9F22CF6CE}" type="presParOf" srcId="{FDD1B143-263B-4DAD-B60A-82A52D8653DC}" destId="{5092FDE7-714C-411F-98FE-399EE604AA99}" srcOrd="1" destOrd="0" presId="urn:microsoft.com/office/officeart/2018/5/layout/IconCircleLabelList"/>
    <dgm:cxn modelId="{3CE971E9-FCD3-4DA9-9203-314947BEF265}" type="presParOf" srcId="{FDD1B143-263B-4DAD-B60A-82A52D8653DC}" destId="{6966EA22-1AC2-48F9-885E-6A73C5D69791}" srcOrd="2" destOrd="0" presId="urn:microsoft.com/office/officeart/2018/5/layout/IconCircleLabelList"/>
    <dgm:cxn modelId="{CA591BFE-B648-449A-85BA-B653695C070E}" type="presParOf" srcId="{FDD1B143-263B-4DAD-B60A-82A52D8653DC}" destId="{4F40D391-3CE5-4FFD-A7D0-128274624913}" srcOrd="3" destOrd="0" presId="urn:microsoft.com/office/officeart/2018/5/layout/IconCircleLabelList"/>
    <dgm:cxn modelId="{F1E5CCE4-36E3-4228-B969-6E1FFF4374F1}" type="presParOf" srcId="{3EA508C5-416E-4B85-8D81-19244112A8B7}" destId="{F5937421-A683-40A2-A9E9-9BE0C639B602}" srcOrd="3" destOrd="0" presId="urn:microsoft.com/office/officeart/2018/5/layout/IconCircleLabelList"/>
    <dgm:cxn modelId="{5B58BFC9-4385-4F86-BBBD-E3BD6552903C}" type="presParOf" srcId="{3EA508C5-416E-4B85-8D81-19244112A8B7}" destId="{06D85A01-28F3-4200-BFDD-4EE70B32456F}" srcOrd="4" destOrd="0" presId="urn:microsoft.com/office/officeart/2018/5/layout/IconCircleLabelList"/>
    <dgm:cxn modelId="{923CAFC7-4DB5-42ED-863E-54BC0B5980FE}" type="presParOf" srcId="{06D85A01-28F3-4200-BFDD-4EE70B32456F}" destId="{8F478ECA-C507-47B8-8DB6-9F58439B78AB}" srcOrd="0" destOrd="0" presId="urn:microsoft.com/office/officeart/2018/5/layout/IconCircleLabelList"/>
    <dgm:cxn modelId="{65214029-CFDA-4C40-8C14-909AA5686B44}" type="presParOf" srcId="{06D85A01-28F3-4200-BFDD-4EE70B32456F}" destId="{E8C3AD53-5DA0-47E6-9C3D-0106710F234B}" srcOrd="1" destOrd="0" presId="urn:microsoft.com/office/officeart/2018/5/layout/IconCircleLabelList"/>
    <dgm:cxn modelId="{9B50D94F-F1AE-4D18-BE8F-56A845FF2D8F}" type="presParOf" srcId="{06D85A01-28F3-4200-BFDD-4EE70B32456F}" destId="{86DF075B-7684-4DF2-A14F-A89C91438DB5}" srcOrd="2" destOrd="0" presId="urn:microsoft.com/office/officeart/2018/5/layout/IconCircleLabelList"/>
    <dgm:cxn modelId="{369970CE-7DB0-4EC0-96E4-CE4DF5D8C3B5}" type="presParOf" srcId="{06D85A01-28F3-4200-BFDD-4EE70B32456F}" destId="{5F904714-DB6D-4CC3-B99E-58A267645E57}" srcOrd="3" destOrd="0" presId="urn:microsoft.com/office/officeart/2018/5/layout/IconCircleLabelList"/>
    <dgm:cxn modelId="{327076DA-BBA4-4335-986C-94A04081501C}" type="presParOf" srcId="{3EA508C5-416E-4B85-8D81-19244112A8B7}" destId="{E05DEEDA-6DAE-4018-9700-C003CDA07EC8}" srcOrd="5" destOrd="0" presId="urn:microsoft.com/office/officeart/2018/5/layout/IconCircleLabelList"/>
    <dgm:cxn modelId="{DB721668-760D-485F-BDF8-95C0382325AA}" type="presParOf" srcId="{3EA508C5-416E-4B85-8D81-19244112A8B7}" destId="{01407977-1D06-4BC1-B60E-E635D064A23C}" srcOrd="6" destOrd="0" presId="urn:microsoft.com/office/officeart/2018/5/layout/IconCircleLabelList"/>
    <dgm:cxn modelId="{8F981D89-38AB-499C-AA25-AAAFE64702AB}" type="presParOf" srcId="{01407977-1D06-4BC1-B60E-E635D064A23C}" destId="{06A92F06-1B40-42E8-8001-15D722A81504}" srcOrd="0" destOrd="0" presId="urn:microsoft.com/office/officeart/2018/5/layout/IconCircleLabelList"/>
    <dgm:cxn modelId="{6564CF50-998B-4C36-939F-B8C2EB5A2D08}" type="presParOf" srcId="{01407977-1D06-4BC1-B60E-E635D064A23C}" destId="{B29C05E4-6922-4614-B1E7-B53315A795C1}" srcOrd="1" destOrd="0" presId="urn:microsoft.com/office/officeart/2018/5/layout/IconCircleLabelList"/>
    <dgm:cxn modelId="{7170280F-9948-4A87-B662-E3E0AA06C2CE}" type="presParOf" srcId="{01407977-1D06-4BC1-B60E-E635D064A23C}" destId="{D3665DD3-FDC2-48C1-93A5-481E3F49A7BA}" srcOrd="2" destOrd="0" presId="urn:microsoft.com/office/officeart/2018/5/layout/IconCircleLabelList"/>
    <dgm:cxn modelId="{C43410D7-B2EA-4EB6-ABF9-34A561BB138F}" type="presParOf" srcId="{01407977-1D06-4BC1-B60E-E635D064A23C}" destId="{5B60D209-6922-41CB-BF6E-1E09F8E52298}" srcOrd="3" destOrd="0" presId="urn:microsoft.com/office/officeart/2018/5/layout/IconCircleLabelList"/>
    <dgm:cxn modelId="{99B279C1-517A-4880-9DA9-3DCC679CF988}" type="presParOf" srcId="{3EA508C5-416E-4B85-8D81-19244112A8B7}" destId="{DB184700-8964-401A-94D9-7862D8EFC27E}" srcOrd="7" destOrd="0" presId="urn:microsoft.com/office/officeart/2018/5/layout/IconCircleLabelList"/>
    <dgm:cxn modelId="{EC35B6EB-51FD-4FDE-80E5-A926E9108657}" type="presParOf" srcId="{3EA508C5-416E-4B85-8D81-19244112A8B7}" destId="{C068AC95-D1F0-4640-9BD1-F33AEB83B249}" srcOrd="8" destOrd="0" presId="urn:microsoft.com/office/officeart/2018/5/layout/IconCircleLabelList"/>
    <dgm:cxn modelId="{9FF54765-2FF5-406C-AEBA-95656BD1BE5F}" type="presParOf" srcId="{C068AC95-D1F0-4640-9BD1-F33AEB83B249}" destId="{5C6CAC15-24CC-4EF5-847A-7871D2BE50F3}" srcOrd="0" destOrd="0" presId="urn:microsoft.com/office/officeart/2018/5/layout/IconCircleLabelList"/>
    <dgm:cxn modelId="{CAAA1864-D79D-4F1F-BC0F-387DB5862F9B}" type="presParOf" srcId="{C068AC95-D1F0-4640-9BD1-F33AEB83B249}" destId="{174A210E-9B3A-45B0-A34A-AD5E6DF22695}" srcOrd="1" destOrd="0" presId="urn:microsoft.com/office/officeart/2018/5/layout/IconCircleLabelList"/>
    <dgm:cxn modelId="{ADDFD0E6-E7D3-4418-84DB-EE43C06931C6}" type="presParOf" srcId="{C068AC95-D1F0-4640-9BD1-F33AEB83B249}" destId="{A6DC1F48-4275-4567-A0D8-8F819521BFD2}" srcOrd="2" destOrd="0" presId="urn:microsoft.com/office/officeart/2018/5/layout/IconCircleLabelList"/>
    <dgm:cxn modelId="{16AC86A0-A5EE-4E33-AFC0-5AE0430AA4BC}" type="presParOf" srcId="{C068AC95-D1F0-4640-9BD1-F33AEB83B249}" destId="{7844544D-9C94-4B43-BC69-81925B3B761E}" srcOrd="3" destOrd="0" presId="urn:microsoft.com/office/officeart/2018/5/layout/IconCircleLabelList"/>
    <dgm:cxn modelId="{CEAAD91B-D8EB-4B51-9EDE-766223601BB3}" type="presParOf" srcId="{3EA508C5-416E-4B85-8D81-19244112A8B7}" destId="{2F26FD48-31B3-4993-AD1B-759E5E7823D7}" srcOrd="9" destOrd="0" presId="urn:microsoft.com/office/officeart/2018/5/layout/IconCircleLabelList"/>
    <dgm:cxn modelId="{3232CFEF-4BAF-472A-B411-1464423BBC7F}" type="presParOf" srcId="{3EA508C5-416E-4B85-8D81-19244112A8B7}" destId="{FDB51DDD-5155-404D-8F0E-750EF617CF5C}" srcOrd="10" destOrd="0" presId="urn:microsoft.com/office/officeart/2018/5/layout/IconCircleLabelList"/>
    <dgm:cxn modelId="{FC1D95E4-2EF4-42E2-B271-FAAA346765DC}" type="presParOf" srcId="{FDB51DDD-5155-404D-8F0E-750EF617CF5C}" destId="{46F510E8-7B85-435A-8C35-14FC34877A50}" srcOrd="0" destOrd="0" presId="urn:microsoft.com/office/officeart/2018/5/layout/IconCircleLabelList"/>
    <dgm:cxn modelId="{3AD31882-51D7-427B-AA11-AA3A3311AFEE}" type="presParOf" srcId="{FDB51DDD-5155-404D-8F0E-750EF617CF5C}" destId="{697679BC-EF57-42C6-8C89-847023CEBB7B}" srcOrd="1" destOrd="0" presId="urn:microsoft.com/office/officeart/2018/5/layout/IconCircleLabelList"/>
    <dgm:cxn modelId="{BF86EBA4-5318-4EC5-8FF6-54898400CE98}" type="presParOf" srcId="{FDB51DDD-5155-404D-8F0E-750EF617CF5C}" destId="{18E9E3DA-A68D-4D1A-822D-58B8D5B396BD}" srcOrd="2" destOrd="0" presId="urn:microsoft.com/office/officeart/2018/5/layout/IconCircleLabelList"/>
    <dgm:cxn modelId="{EF5478D4-75FC-41DE-AD4F-1814CB57CD28}" type="presParOf" srcId="{FDB51DDD-5155-404D-8F0E-750EF617CF5C}" destId="{BE35646D-5BCB-4576-8BC1-61893CCEDEA5}" srcOrd="3" destOrd="0" presId="urn:microsoft.com/office/officeart/2018/5/layout/IconCircleLabelList"/>
    <dgm:cxn modelId="{88522BA6-0965-4A8B-99D3-7702B51588DB}" type="presParOf" srcId="{3EA508C5-416E-4B85-8D81-19244112A8B7}" destId="{17A8C9E3-5B4D-4299-B139-D4491935CC4F}" srcOrd="11" destOrd="0" presId="urn:microsoft.com/office/officeart/2018/5/layout/IconCircleLabelList"/>
    <dgm:cxn modelId="{19560D43-0551-4218-ADCA-2B6D2F7B1113}" type="presParOf" srcId="{3EA508C5-416E-4B85-8D81-19244112A8B7}" destId="{07369A90-9B5A-4FB4-8E33-B782B56B0050}" srcOrd="12" destOrd="0" presId="urn:microsoft.com/office/officeart/2018/5/layout/IconCircleLabelList"/>
    <dgm:cxn modelId="{80905E91-2A8C-4CA2-87EC-551A1BF0DAFF}" type="presParOf" srcId="{07369A90-9B5A-4FB4-8E33-B782B56B0050}" destId="{E3B8FBC8-C9D5-45A7-BB3C-F1FE824296D2}" srcOrd="0" destOrd="0" presId="urn:microsoft.com/office/officeart/2018/5/layout/IconCircleLabelList"/>
    <dgm:cxn modelId="{20C7FE9C-EFB9-4020-89C0-D738AC2E5C3C}" type="presParOf" srcId="{07369A90-9B5A-4FB4-8E33-B782B56B0050}" destId="{CE2F0C82-158E-4A71-831E-7EC78FD02FFE}" srcOrd="1" destOrd="0" presId="urn:microsoft.com/office/officeart/2018/5/layout/IconCircleLabelList"/>
    <dgm:cxn modelId="{76FFDF58-A732-4D33-83BB-43F7E5CD425D}" type="presParOf" srcId="{07369A90-9B5A-4FB4-8E33-B782B56B0050}" destId="{789ADBBE-8AB5-4418-80B4-14DD5947FA13}" srcOrd="2" destOrd="0" presId="urn:microsoft.com/office/officeart/2018/5/layout/IconCircleLabelList"/>
    <dgm:cxn modelId="{E01726CE-F63B-4165-8E22-2D89152BADCB}" type="presParOf" srcId="{07369A90-9B5A-4FB4-8E33-B782B56B0050}" destId="{5E004153-F3F0-4EB2-8DB1-EE68E0F7A1D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DA5C6-47C0-48D9-9ECF-2E074DAE07A4}">
      <dsp:nvSpPr>
        <dsp:cNvPr id="0" name=""/>
        <dsp:cNvSpPr/>
      </dsp:nvSpPr>
      <dsp:spPr>
        <a:xfrm>
          <a:off x="126192" y="1055"/>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Technology is central to Myntra’s innovative and differentiated shopping experience.</a:t>
          </a:r>
          <a:endParaRPr lang="en-US" sz="1100" kern="1200"/>
        </a:p>
      </dsp:txBody>
      <dsp:txXfrm>
        <a:off x="126192" y="1055"/>
        <a:ext cx="2024340" cy="1214604"/>
      </dsp:txXfrm>
    </dsp:sp>
    <dsp:sp modelId="{E375DCD8-2FA9-4A61-9CBE-9B20B36EB37F}">
      <dsp:nvSpPr>
        <dsp:cNvPr id="0" name=""/>
        <dsp:cNvSpPr/>
      </dsp:nvSpPr>
      <dsp:spPr>
        <a:xfrm>
          <a:off x="2352967" y="1055"/>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Focus on enhancing customer satisfaction through technology-led innovations.</a:t>
          </a:r>
          <a:endParaRPr lang="en-US" sz="1100" kern="1200"/>
        </a:p>
      </dsp:txBody>
      <dsp:txXfrm>
        <a:off x="2352967" y="1055"/>
        <a:ext cx="2024340" cy="1214604"/>
      </dsp:txXfrm>
    </dsp:sp>
    <dsp:sp modelId="{10667199-6370-4F4C-B6E9-8AC04C47CD7B}">
      <dsp:nvSpPr>
        <dsp:cNvPr id="0" name=""/>
        <dsp:cNvSpPr/>
      </dsp:nvSpPr>
      <dsp:spPr>
        <a:xfrm>
          <a:off x="4579742" y="1055"/>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Curated app-in-app experiences (FWD, Luxe, Beauty), personalized recommendation widgets, MyStylist, GenAI features like MyFashionGPT &amp; Maya.</a:t>
          </a:r>
          <a:endParaRPr lang="en-US" sz="1100" kern="1200"/>
        </a:p>
      </dsp:txBody>
      <dsp:txXfrm>
        <a:off x="4579742" y="1055"/>
        <a:ext cx="2024340" cy="1214604"/>
      </dsp:txXfrm>
    </dsp:sp>
    <dsp:sp modelId="{B7F5A521-33AA-496C-B794-50AE123CE41F}">
      <dsp:nvSpPr>
        <dsp:cNvPr id="0" name=""/>
        <dsp:cNvSpPr/>
      </dsp:nvSpPr>
      <dsp:spPr>
        <a:xfrm>
          <a:off x="126192" y="1418093"/>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Virtual try-ons for apparel/beauty, skin analyzer for product recommendations.</a:t>
          </a:r>
          <a:endParaRPr lang="en-US" sz="1100" kern="1200"/>
        </a:p>
      </dsp:txBody>
      <dsp:txXfrm>
        <a:off x="126192" y="1418093"/>
        <a:ext cx="2024340" cy="1214604"/>
      </dsp:txXfrm>
    </dsp:sp>
    <dsp:sp modelId="{1AD765D0-726C-4D97-B8CE-8111E4B04185}">
      <dsp:nvSpPr>
        <dsp:cNvPr id="0" name=""/>
        <dsp:cNvSpPr/>
      </dsp:nvSpPr>
      <dsp:spPr>
        <a:xfrm>
          <a:off x="2352967" y="1418093"/>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Myntra Minis – short-form videos for fashion inspiration.</a:t>
          </a:r>
          <a:endParaRPr lang="en-US" sz="1100" kern="1200"/>
        </a:p>
      </dsp:txBody>
      <dsp:txXfrm>
        <a:off x="2352967" y="1418093"/>
        <a:ext cx="2024340" cy="1214604"/>
      </dsp:txXfrm>
    </dsp:sp>
    <dsp:sp modelId="{20E2D797-624D-444B-AF26-89FE29188F2E}">
      <dsp:nvSpPr>
        <dsp:cNvPr id="0" name=""/>
        <dsp:cNvSpPr/>
      </dsp:nvSpPr>
      <dsp:spPr>
        <a:xfrm>
          <a:off x="4579742" y="1418093"/>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UPI, BNPL, co-branded credit cards, and delayed payment options.</a:t>
          </a:r>
          <a:endParaRPr lang="en-US" sz="1100" kern="1200"/>
        </a:p>
      </dsp:txBody>
      <dsp:txXfrm>
        <a:off x="4579742" y="1418093"/>
        <a:ext cx="2024340" cy="1214604"/>
      </dsp:txXfrm>
    </dsp:sp>
    <dsp:sp modelId="{378C8279-6811-498D-BDE2-1306F12CE090}">
      <dsp:nvSpPr>
        <dsp:cNvPr id="0" name=""/>
        <dsp:cNvSpPr/>
      </dsp:nvSpPr>
      <dsp:spPr>
        <a:xfrm>
          <a:off x="126192" y="2835132"/>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AI &amp; GenAI: Applied in fashion design, customer support, and creative automation.</a:t>
          </a:r>
          <a:endParaRPr lang="en-US" sz="1100" kern="1200"/>
        </a:p>
      </dsp:txBody>
      <dsp:txXfrm>
        <a:off x="126192" y="2835132"/>
        <a:ext cx="2024340" cy="1214604"/>
      </dsp:txXfrm>
    </dsp:sp>
    <dsp:sp modelId="{782CEEB5-D062-4DFB-B670-5E84F399F1C2}">
      <dsp:nvSpPr>
        <dsp:cNvPr id="0" name=""/>
        <dsp:cNvSpPr/>
      </dsp:nvSpPr>
      <dsp:spPr>
        <a:xfrm>
          <a:off x="2352967" y="2835132"/>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AR/VR: Virtual try-ons, enhanced product visualization.</a:t>
          </a:r>
          <a:endParaRPr lang="en-US" sz="1100" kern="1200"/>
        </a:p>
      </dsp:txBody>
      <dsp:txXfrm>
        <a:off x="2352967" y="2835132"/>
        <a:ext cx="2024340" cy="1214604"/>
      </dsp:txXfrm>
    </dsp:sp>
    <dsp:sp modelId="{34E1E878-5940-4995-B15B-EFF65BEEBB91}">
      <dsp:nvSpPr>
        <dsp:cNvPr id="0" name=""/>
        <dsp:cNvSpPr/>
      </dsp:nvSpPr>
      <dsp:spPr>
        <a:xfrm>
          <a:off x="4579742" y="2835132"/>
          <a:ext cx="2024340" cy="121460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Blockchain: Transparency and trust-building in the supply chain.</a:t>
          </a:r>
          <a:endParaRPr lang="en-US" sz="1100" kern="1200"/>
        </a:p>
      </dsp:txBody>
      <dsp:txXfrm>
        <a:off x="4579742" y="2835132"/>
        <a:ext cx="2024340" cy="12146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BEE26-AD56-49C4-A863-19AAF4C5FA0C}">
      <dsp:nvSpPr>
        <dsp:cNvPr id="0" name=""/>
        <dsp:cNvSpPr/>
      </dsp:nvSpPr>
      <dsp:spPr>
        <a:xfrm>
          <a:off x="517233" y="58437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93B6174-0191-4311-820F-30A1B860F6A7}">
      <dsp:nvSpPr>
        <dsp:cNvPr id="0" name=""/>
        <dsp:cNvSpPr/>
      </dsp:nvSpPr>
      <dsp:spPr>
        <a:xfrm>
          <a:off x="22233" y="1728716"/>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t>Limited Product Selection: </a:t>
          </a:r>
          <a:endParaRPr lang="en-US" sz="1100" kern="1200" dirty="0"/>
        </a:p>
      </dsp:txBody>
      <dsp:txXfrm>
        <a:off x="22233" y="1728716"/>
        <a:ext cx="1800000" cy="832500"/>
      </dsp:txXfrm>
    </dsp:sp>
    <dsp:sp modelId="{DF9E5551-8103-414E-A512-A0FA4EB31EEB}">
      <dsp:nvSpPr>
        <dsp:cNvPr id="0" name=""/>
        <dsp:cNvSpPr/>
      </dsp:nvSpPr>
      <dsp:spPr>
        <a:xfrm>
          <a:off x="2632233" y="58437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3DA87-3966-4702-BFCF-B29844116956}">
      <dsp:nvSpPr>
        <dsp:cNvPr id="0" name=""/>
        <dsp:cNvSpPr/>
      </dsp:nvSpPr>
      <dsp:spPr>
        <a:xfrm>
          <a:off x="2137233" y="1728716"/>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Conduct market research to identify customer preferences and expand product offerings accordingly.</a:t>
          </a:r>
        </a:p>
      </dsp:txBody>
      <dsp:txXfrm>
        <a:off x="2137233" y="1728716"/>
        <a:ext cx="1800000" cy="832500"/>
      </dsp:txXfrm>
    </dsp:sp>
    <dsp:sp modelId="{A99221E6-8B15-4A3D-B2EE-62B87C18731E}">
      <dsp:nvSpPr>
        <dsp:cNvPr id="0" name=""/>
        <dsp:cNvSpPr/>
      </dsp:nvSpPr>
      <dsp:spPr>
        <a:xfrm>
          <a:off x="4747233" y="584370"/>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C24AC1-5906-4ABA-B9B6-62DA5C17F50F}">
      <dsp:nvSpPr>
        <dsp:cNvPr id="0" name=""/>
        <dsp:cNvSpPr/>
      </dsp:nvSpPr>
      <dsp:spPr>
        <a:xfrm>
          <a:off x="4252233" y="1728716"/>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Partner with more brands and suppliers to increase product variety.</a:t>
          </a:r>
        </a:p>
      </dsp:txBody>
      <dsp:txXfrm>
        <a:off x="4252233" y="1728716"/>
        <a:ext cx="1800000" cy="832500"/>
      </dsp:txXfrm>
    </dsp:sp>
    <dsp:sp modelId="{5CA88E38-7E9A-4BF3-9905-EA2418EFFA44}">
      <dsp:nvSpPr>
        <dsp:cNvPr id="0" name=""/>
        <dsp:cNvSpPr/>
      </dsp:nvSpPr>
      <dsp:spPr>
        <a:xfrm>
          <a:off x="517233" y="3011216"/>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B4FD64-B783-4E37-AC3B-CBF5BEF28F3B}">
      <dsp:nvSpPr>
        <dsp:cNvPr id="0" name=""/>
        <dsp:cNvSpPr/>
      </dsp:nvSpPr>
      <dsp:spPr>
        <a:xfrm>
          <a:off x="22233" y="415556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Website and App Glitches: </a:t>
          </a:r>
          <a:endParaRPr lang="en-US" sz="1100" kern="1200"/>
        </a:p>
      </dsp:txBody>
      <dsp:txXfrm>
        <a:off x="22233" y="4155561"/>
        <a:ext cx="1800000" cy="832500"/>
      </dsp:txXfrm>
    </dsp:sp>
    <dsp:sp modelId="{3BB05DFF-7733-4693-8B03-0FDEC228AAC9}">
      <dsp:nvSpPr>
        <dsp:cNvPr id="0" name=""/>
        <dsp:cNvSpPr/>
      </dsp:nvSpPr>
      <dsp:spPr>
        <a:xfrm>
          <a:off x="2632233" y="3011216"/>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5A7C61-96ED-4917-A842-9F2F8A2E897E}">
      <dsp:nvSpPr>
        <dsp:cNvPr id="0" name=""/>
        <dsp:cNvSpPr/>
      </dsp:nvSpPr>
      <dsp:spPr>
        <a:xfrm>
          <a:off x="2137233" y="415556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Regularly update and maintain the website and app to ensure optimal performance.</a:t>
          </a:r>
        </a:p>
      </dsp:txBody>
      <dsp:txXfrm>
        <a:off x="2137233" y="4155561"/>
        <a:ext cx="1800000" cy="832500"/>
      </dsp:txXfrm>
    </dsp:sp>
    <dsp:sp modelId="{9302776A-952E-4AE3-9F64-26EA1733E100}">
      <dsp:nvSpPr>
        <dsp:cNvPr id="0" name=""/>
        <dsp:cNvSpPr/>
      </dsp:nvSpPr>
      <dsp:spPr>
        <a:xfrm>
          <a:off x="4747233" y="3011216"/>
          <a:ext cx="810000" cy="81000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751C67-DDE4-4DC3-B2AE-BC5C0A9ED202}">
      <dsp:nvSpPr>
        <dsp:cNvPr id="0" name=""/>
        <dsp:cNvSpPr/>
      </dsp:nvSpPr>
      <dsp:spPr>
        <a:xfrm>
          <a:off x="4252233" y="4155561"/>
          <a:ext cx="1800000"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Conduct thorough testing before launching new features or updates.</a:t>
          </a:r>
        </a:p>
      </dsp:txBody>
      <dsp:txXfrm>
        <a:off x="4252233" y="4155561"/>
        <a:ext cx="1800000" cy="83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62658-15AF-461D-8507-53B3B0870546}">
      <dsp:nvSpPr>
        <dsp:cNvPr id="0" name=""/>
        <dsp:cNvSpPr/>
      </dsp:nvSpPr>
      <dsp:spPr>
        <a:xfrm>
          <a:off x="0" y="4353"/>
          <a:ext cx="6074466" cy="92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38947C-2A8F-42A5-B550-FE7FD66860B2}">
      <dsp:nvSpPr>
        <dsp:cNvPr id="0" name=""/>
        <dsp:cNvSpPr/>
      </dsp:nvSpPr>
      <dsp:spPr>
        <a:xfrm>
          <a:off x="280504" y="212993"/>
          <a:ext cx="510008" cy="51000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6AEAF5-C06C-4CB6-B0CA-DC5FFD00C11E}">
      <dsp:nvSpPr>
        <dsp:cNvPr id="0" name=""/>
        <dsp:cNvSpPr/>
      </dsp:nvSpPr>
      <dsp:spPr>
        <a:xfrm>
          <a:off x="1071017" y="4353"/>
          <a:ext cx="5003449" cy="92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8" tIns="98138" rIns="98138" bIns="98138" numCol="1" spcCol="1270" anchor="ctr" anchorCtr="0">
          <a:noAutofit/>
        </a:bodyPr>
        <a:lstStyle/>
        <a:p>
          <a:pPr marL="0" lvl="0" indent="0" algn="l" defTabSz="755650">
            <a:lnSpc>
              <a:spcPct val="100000"/>
            </a:lnSpc>
            <a:spcBef>
              <a:spcPct val="0"/>
            </a:spcBef>
            <a:spcAft>
              <a:spcPct val="35000"/>
            </a:spcAft>
            <a:buNone/>
          </a:pPr>
          <a:r>
            <a:rPr lang="en-US" sz="1700" b="1" kern="1200" dirty="0"/>
            <a:t>Personal Preferences:</a:t>
          </a:r>
          <a:r>
            <a:rPr lang="en-US" sz="1700" kern="1200" dirty="0"/>
            <a:t> </a:t>
          </a:r>
        </a:p>
      </dsp:txBody>
      <dsp:txXfrm>
        <a:off x="1071017" y="4353"/>
        <a:ext cx="5003449" cy="927287"/>
      </dsp:txXfrm>
    </dsp:sp>
    <dsp:sp modelId="{7228088A-4900-481A-86EB-5A661C35BFAE}">
      <dsp:nvSpPr>
        <dsp:cNvPr id="0" name=""/>
        <dsp:cNvSpPr/>
      </dsp:nvSpPr>
      <dsp:spPr>
        <a:xfrm>
          <a:off x="0" y="1163462"/>
          <a:ext cx="6074466" cy="92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08DFD9-DE6F-4A60-BA36-B9BD6EFF3105}">
      <dsp:nvSpPr>
        <dsp:cNvPr id="0" name=""/>
        <dsp:cNvSpPr/>
      </dsp:nvSpPr>
      <dsp:spPr>
        <a:xfrm>
          <a:off x="280504" y="1372102"/>
          <a:ext cx="510008" cy="51000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5EC2D9E-B7DF-44CC-A313-2A3E4F2CEFB1}">
      <dsp:nvSpPr>
        <dsp:cNvPr id="0" name=""/>
        <dsp:cNvSpPr/>
      </dsp:nvSpPr>
      <dsp:spPr>
        <a:xfrm>
          <a:off x="1071017" y="1163462"/>
          <a:ext cx="5003449" cy="92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8" tIns="98138" rIns="98138" bIns="98138" numCol="1" spcCol="1270" anchor="ctr" anchorCtr="0">
          <a:noAutofit/>
        </a:bodyPr>
        <a:lstStyle/>
        <a:p>
          <a:pPr marL="0" lvl="0" indent="0" algn="l" defTabSz="755650">
            <a:lnSpc>
              <a:spcPct val="100000"/>
            </a:lnSpc>
            <a:spcBef>
              <a:spcPct val="0"/>
            </a:spcBef>
            <a:spcAft>
              <a:spcPct val="35000"/>
            </a:spcAft>
            <a:buNone/>
          </a:pPr>
          <a:r>
            <a:rPr lang="en-US" sz="1700" kern="1200" dirty="0"/>
            <a:t>Consider incorporating customer feedback into product development and design.</a:t>
          </a:r>
        </a:p>
      </dsp:txBody>
      <dsp:txXfrm>
        <a:off x="1071017" y="1163462"/>
        <a:ext cx="5003449" cy="927287"/>
      </dsp:txXfrm>
    </dsp:sp>
    <dsp:sp modelId="{945A004A-D7C6-48CB-B000-FA4E4A84F61C}">
      <dsp:nvSpPr>
        <dsp:cNvPr id="0" name=""/>
        <dsp:cNvSpPr/>
      </dsp:nvSpPr>
      <dsp:spPr>
        <a:xfrm>
          <a:off x="0" y="2322572"/>
          <a:ext cx="6074466" cy="92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3BE73D-EDF3-40CE-B087-964B5A7D50C1}">
      <dsp:nvSpPr>
        <dsp:cNvPr id="0" name=""/>
        <dsp:cNvSpPr/>
      </dsp:nvSpPr>
      <dsp:spPr>
        <a:xfrm>
          <a:off x="280504" y="2531211"/>
          <a:ext cx="510008" cy="51000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68919C-7CCD-40D8-AB78-21A8E2185CC8}">
      <dsp:nvSpPr>
        <dsp:cNvPr id="0" name=""/>
        <dsp:cNvSpPr/>
      </dsp:nvSpPr>
      <dsp:spPr>
        <a:xfrm>
          <a:off x="1071017" y="2322572"/>
          <a:ext cx="5003449" cy="92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8" tIns="98138" rIns="98138" bIns="98138" numCol="1" spcCol="1270" anchor="ctr" anchorCtr="0">
          <a:noAutofit/>
        </a:bodyPr>
        <a:lstStyle/>
        <a:p>
          <a:pPr marL="0" lvl="0" indent="0" algn="l" defTabSz="755650">
            <a:lnSpc>
              <a:spcPct val="100000"/>
            </a:lnSpc>
            <a:spcBef>
              <a:spcPct val="0"/>
            </a:spcBef>
            <a:spcAft>
              <a:spcPct val="35000"/>
            </a:spcAft>
            <a:buNone/>
          </a:pPr>
          <a:r>
            <a:rPr lang="en-US" sz="1700" b="1" kern="1200" dirty="0"/>
            <a:t>Positive Experiences:</a:t>
          </a:r>
          <a:r>
            <a:rPr lang="en-US" sz="1700" kern="1200" dirty="0"/>
            <a:t> </a:t>
          </a:r>
        </a:p>
      </dsp:txBody>
      <dsp:txXfrm>
        <a:off x="1071017" y="2322572"/>
        <a:ext cx="5003449" cy="927287"/>
      </dsp:txXfrm>
    </dsp:sp>
    <dsp:sp modelId="{C20E5FAE-636F-428C-A190-AAEB494947C8}">
      <dsp:nvSpPr>
        <dsp:cNvPr id="0" name=""/>
        <dsp:cNvSpPr/>
      </dsp:nvSpPr>
      <dsp:spPr>
        <a:xfrm>
          <a:off x="0" y="3481681"/>
          <a:ext cx="6074466" cy="92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CEEF22-D518-487E-AED6-A048312FF624}">
      <dsp:nvSpPr>
        <dsp:cNvPr id="0" name=""/>
        <dsp:cNvSpPr/>
      </dsp:nvSpPr>
      <dsp:spPr>
        <a:xfrm>
          <a:off x="280504" y="3690321"/>
          <a:ext cx="510008" cy="51000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2A9364-2A82-45B3-9901-76D4C8C692D8}">
      <dsp:nvSpPr>
        <dsp:cNvPr id="0" name=""/>
        <dsp:cNvSpPr/>
      </dsp:nvSpPr>
      <dsp:spPr>
        <a:xfrm>
          <a:off x="1071017" y="3481681"/>
          <a:ext cx="5003449" cy="92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8" tIns="98138" rIns="98138" bIns="98138" numCol="1" spcCol="1270" anchor="ctr" anchorCtr="0">
          <a:noAutofit/>
        </a:bodyPr>
        <a:lstStyle/>
        <a:p>
          <a:pPr marL="0" lvl="0" indent="0" algn="l" defTabSz="755650">
            <a:lnSpc>
              <a:spcPct val="100000"/>
            </a:lnSpc>
            <a:spcBef>
              <a:spcPct val="0"/>
            </a:spcBef>
            <a:spcAft>
              <a:spcPct val="35000"/>
            </a:spcAft>
            <a:buNone/>
          </a:pPr>
          <a:r>
            <a:rPr lang="en-US" sz="1700" kern="1200" dirty="0"/>
            <a:t>Recognize and reward employees for exceptional customer service.</a:t>
          </a:r>
        </a:p>
      </dsp:txBody>
      <dsp:txXfrm>
        <a:off x="1071017" y="3481681"/>
        <a:ext cx="5003449" cy="927287"/>
      </dsp:txXfrm>
    </dsp:sp>
    <dsp:sp modelId="{37EE15F2-EA84-4EFF-B415-0654F2427A46}">
      <dsp:nvSpPr>
        <dsp:cNvPr id="0" name=""/>
        <dsp:cNvSpPr/>
      </dsp:nvSpPr>
      <dsp:spPr>
        <a:xfrm>
          <a:off x="0" y="4640791"/>
          <a:ext cx="6074466" cy="9272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7D04FF-B8CF-4805-9097-01E02E4248E8}">
      <dsp:nvSpPr>
        <dsp:cNvPr id="0" name=""/>
        <dsp:cNvSpPr/>
      </dsp:nvSpPr>
      <dsp:spPr>
        <a:xfrm>
          <a:off x="280504" y="4849430"/>
          <a:ext cx="510008" cy="51000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72C588-78B7-4371-9A77-116656268375}">
      <dsp:nvSpPr>
        <dsp:cNvPr id="0" name=""/>
        <dsp:cNvSpPr/>
      </dsp:nvSpPr>
      <dsp:spPr>
        <a:xfrm>
          <a:off x="1071017" y="4640791"/>
          <a:ext cx="5003449" cy="927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138" tIns="98138" rIns="98138" bIns="98138" numCol="1" spcCol="1270" anchor="ctr" anchorCtr="0">
          <a:noAutofit/>
        </a:bodyPr>
        <a:lstStyle/>
        <a:p>
          <a:pPr marL="0" lvl="0" indent="0" algn="l" defTabSz="755650">
            <a:lnSpc>
              <a:spcPct val="100000"/>
            </a:lnSpc>
            <a:spcBef>
              <a:spcPct val="0"/>
            </a:spcBef>
            <a:spcAft>
              <a:spcPct val="35000"/>
            </a:spcAft>
            <a:buNone/>
          </a:pPr>
          <a:r>
            <a:rPr lang="en-US" sz="1700" kern="1200" dirty="0"/>
            <a:t>Encourage customers to share their positive experiences through reviews and social media.</a:t>
          </a:r>
        </a:p>
      </dsp:txBody>
      <dsp:txXfrm>
        <a:off x="1071017" y="4640791"/>
        <a:ext cx="5003449" cy="9272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695E1-7B90-4897-9C66-21A7BEEA0D4C}">
      <dsp:nvSpPr>
        <dsp:cNvPr id="0" name=""/>
        <dsp:cNvSpPr/>
      </dsp:nvSpPr>
      <dsp:spPr>
        <a:xfrm>
          <a:off x="0" y="170135"/>
          <a:ext cx="6482419" cy="5920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Content</a:t>
          </a:r>
          <a:r>
            <a:rPr lang="en-US" sz="1100" kern="1200" dirty="0"/>
            <a:t> </a:t>
          </a:r>
          <a:r>
            <a:rPr lang="en-US" sz="1100" b="1" kern="1200" dirty="0"/>
            <a:t>Marketing : </a:t>
          </a:r>
          <a:r>
            <a:rPr lang="en-US" sz="1100" kern="1200" dirty="0"/>
            <a:t>Myntra is to maintain an active blog for its content marketing strategy that covers a wide range of fashion trends and fashion-related topics. This blog contains multiple sources, which creates an audience segment while broadening its appeal.</a:t>
          </a:r>
        </a:p>
      </dsp:txBody>
      <dsp:txXfrm>
        <a:off x="28900" y="199035"/>
        <a:ext cx="6424619" cy="534220"/>
      </dsp:txXfrm>
    </dsp:sp>
    <dsp:sp modelId="{B0DB3C09-A1B4-4C35-B5A2-1F7C6A07A395}">
      <dsp:nvSpPr>
        <dsp:cNvPr id="0" name=""/>
        <dsp:cNvSpPr/>
      </dsp:nvSpPr>
      <dsp:spPr>
        <a:xfrm>
          <a:off x="0" y="793835"/>
          <a:ext cx="6482419" cy="592020"/>
        </a:xfrm>
        <a:prstGeom prst="roundRect">
          <a:avLst/>
        </a:prstGeom>
        <a:solidFill>
          <a:schemeClr val="accent5">
            <a:hueOff val="-4264624"/>
            <a:satOff val="2424"/>
            <a:lumOff val="-2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Social Media Marketing : </a:t>
          </a:r>
          <a:r>
            <a:rPr lang="en-US" sz="1100" kern="1200" dirty="0"/>
            <a:t>Myntra's social media strategy includes creating an active presence on all the major social media platforms, such as Instagram, Twitter, and Facebook. Therefore, this allows Myntra to promote discounts on new products and announce sales from time to time. </a:t>
          </a:r>
        </a:p>
      </dsp:txBody>
      <dsp:txXfrm>
        <a:off x="28900" y="822735"/>
        <a:ext cx="6424619" cy="534220"/>
      </dsp:txXfrm>
    </dsp:sp>
    <dsp:sp modelId="{AA53B161-A6AF-4DDF-970A-1B5D455B8E71}">
      <dsp:nvSpPr>
        <dsp:cNvPr id="0" name=""/>
        <dsp:cNvSpPr/>
      </dsp:nvSpPr>
      <dsp:spPr>
        <a:xfrm>
          <a:off x="0" y="1417536"/>
          <a:ext cx="6482419" cy="592020"/>
        </a:xfrm>
        <a:prstGeom prst="roundRect">
          <a:avLst/>
        </a:prstGeom>
        <a:solidFill>
          <a:schemeClr val="accent5">
            <a:hueOff val="-8529249"/>
            <a:satOff val="4848"/>
            <a:lumOff val="-4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Paid Advertising : </a:t>
          </a:r>
          <a:r>
            <a:rPr lang="en-US" sz="1100" kern="1200" dirty="0"/>
            <a:t>To promote the business website and products which combines both paid and organic sources of marketing to reach a broad audience for its brand. Ad extensions like product listing to make their ad more informative and relevant for better potential customer reach.</a:t>
          </a:r>
        </a:p>
      </dsp:txBody>
      <dsp:txXfrm>
        <a:off x="28900" y="1446436"/>
        <a:ext cx="6424619" cy="534220"/>
      </dsp:txXfrm>
    </dsp:sp>
    <dsp:sp modelId="{F8C03781-CF06-4F64-841C-B69ACA78EEDA}">
      <dsp:nvSpPr>
        <dsp:cNvPr id="0" name=""/>
        <dsp:cNvSpPr/>
      </dsp:nvSpPr>
      <dsp:spPr>
        <a:xfrm>
          <a:off x="0" y="2041236"/>
          <a:ext cx="6482419" cy="592020"/>
        </a:xfrm>
        <a:prstGeom prst="roundRect">
          <a:avLst/>
        </a:prstGeom>
        <a:solidFill>
          <a:schemeClr val="accent5">
            <a:hueOff val="-12793873"/>
            <a:satOff val="7271"/>
            <a:lumOff val="-6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Email Marketing : </a:t>
          </a:r>
          <a:r>
            <a:rPr lang="en-US" sz="1100" kern="1200" dirty="0"/>
            <a:t>Myntra business uses an email marketing strategy to make connections to reach a wide range of customers and announce new discounts or sales announcements. </a:t>
          </a:r>
        </a:p>
      </dsp:txBody>
      <dsp:txXfrm>
        <a:off x="28900" y="2070136"/>
        <a:ext cx="6424619" cy="534220"/>
      </dsp:txXfrm>
    </dsp:sp>
    <dsp:sp modelId="{6222A925-05A1-4B19-8F74-F49B6E8C8906}">
      <dsp:nvSpPr>
        <dsp:cNvPr id="0" name=""/>
        <dsp:cNvSpPr/>
      </dsp:nvSpPr>
      <dsp:spPr>
        <a:xfrm>
          <a:off x="0" y="2664936"/>
          <a:ext cx="6482419" cy="592020"/>
        </a:xfrm>
        <a:prstGeom prst="roundRect">
          <a:avLst/>
        </a:prstGeom>
        <a:solidFill>
          <a:schemeClr val="accent5">
            <a:hueOff val="-17058497"/>
            <a:satOff val="9695"/>
            <a:lumOff val="-8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Affiliate marketing strategy : </a:t>
          </a:r>
          <a:r>
            <a:rPr lang="en-US" sz="1100" kern="1200" dirty="0"/>
            <a:t>Myntra business offers different athlete programs like the Myntra partner program, which provides a commission for every sale generated.</a:t>
          </a:r>
        </a:p>
      </dsp:txBody>
      <dsp:txXfrm>
        <a:off x="28900" y="2693836"/>
        <a:ext cx="6424619" cy="534220"/>
      </dsp:txXfrm>
    </dsp:sp>
    <dsp:sp modelId="{F2E6BD22-60B0-4ACD-BD3F-66B9DD6BDA4E}">
      <dsp:nvSpPr>
        <dsp:cNvPr id="0" name=""/>
        <dsp:cNvSpPr/>
      </dsp:nvSpPr>
      <dsp:spPr>
        <a:xfrm>
          <a:off x="0" y="3288636"/>
          <a:ext cx="6482419" cy="592020"/>
        </a:xfrm>
        <a:prstGeom prst="roundRect">
          <a:avLst/>
        </a:prstGeom>
        <a:solidFill>
          <a:schemeClr val="accent5">
            <a:hueOff val="-21323121"/>
            <a:satOff val="12119"/>
            <a:lumOff val="-1000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b="1" kern="1200" dirty="0"/>
            <a:t>Myntra Business SEO strategy : </a:t>
          </a:r>
          <a:r>
            <a:rPr lang="en-US" sz="1100" kern="1200" dirty="0"/>
            <a:t>Myntra also uses SEO as your key component to create a marketing approach. They use phrases and keywords in their site content to ensure that their website ranks high in results.</a:t>
          </a:r>
        </a:p>
      </dsp:txBody>
      <dsp:txXfrm>
        <a:off x="28900" y="3317536"/>
        <a:ext cx="6424619" cy="534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D3220A-6EA9-47CC-987B-1258BA4FB53E}">
      <dsp:nvSpPr>
        <dsp:cNvPr id="0" name=""/>
        <dsp:cNvSpPr/>
      </dsp:nvSpPr>
      <dsp:spPr>
        <a:xfrm>
          <a:off x="1700930" y="14895"/>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DBE221-2493-4DF2-9E80-B3C85F000456}">
      <dsp:nvSpPr>
        <dsp:cNvPr id="0" name=""/>
        <dsp:cNvSpPr/>
      </dsp:nvSpPr>
      <dsp:spPr>
        <a:xfrm>
          <a:off x="1885991" y="199956"/>
          <a:ext cx="511121" cy="5111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11E047-443B-40C0-9EEE-7425D9FFBD8D}">
      <dsp:nvSpPr>
        <dsp:cNvPr id="0" name=""/>
        <dsp:cNvSpPr/>
      </dsp:nvSpPr>
      <dsp:spPr>
        <a:xfrm>
          <a:off x="2771012" y="14895"/>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Strong Brand Recognition:</a:t>
          </a:r>
          <a:r>
            <a:rPr lang="en-US" sz="1100" kern="1200"/>
            <a:t> Myntra has established a strong brand identity and recognition among Indian consumers.</a:t>
          </a:r>
        </a:p>
      </dsp:txBody>
      <dsp:txXfrm>
        <a:off x="2771012" y="14895"/>
        <a:ext cx="2077217" cy="881244"/>
      </dsp:txXfrm>
    </dsp:sp>
    <dsp:sp modelId="{09F2759D-EB8F-4A78-BBFA-6CD5A2B440D6}">
      <dsp:nvSpPr>
        <dsp:cNvPr id="0" name=""/>
        <dsp:cNvSpPr/>
      </dsp:nvSpPr>
      <dsp:spPr>
        <a:xfrm>
          <a:off x="5210169" y="14895"/>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1FB24E-EE0D-4918-ACFB-D8675CCBCDF9}">
      <dsp:nvSpPr>
        <dsp:cNvPr id="0" name=""/>
        <dsp:cNvSpPr/>
      </dsp:nvSpPr>
      <dsp:spPr>
        <a:xfrm>
          <a:off x="5395230" y="199956"/>
          <a:ext cx="511121" cy="5111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896E21-8610-4896-A1FB-D2E27FCF37B0}">
      <dsp:nvSpPr>
        <dsp:cNvPr id="0" name=""/>
        <dsp:cNvSpPr/>
      </dsp:nvSpPr>
      <dsp:spPr>
        <a:xfrm>
          <a:off x="6280251" y="14895"/>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Curated Collection:</a:t>
          </a:r>
          <a:r>
            <a:rPr lang="en-US" sz="1100" kern="1200"/>
            <a:t> It offers a curated collection of fashion products, focusing on quality and trendiness.</a:t>
          </a:r>
        </a:p>
      </dsp:txBody>
      <dsp:txXfrm>
        <a:off x="6280251" y="14895"/>
        <a:ext cx="2077217" cy="881244"/>
      </dsp:txXfrm>
    </dsp:sp>
    <dsp:sp modelId="{A75AC41D-B837-44C5-8DE0-0945B1C755C1}">
      <dsp:nvSpPr>
        <dsp:cNvPr id="0" name=""/>
        <dsp:cNvSpPr/>
      </dsp:nvSpPr>
      <dsp:spPr>
        <a:xfrm>
          <a:off x="1700930" y="1584774"/>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7454B2-6620-41CE-BD7D-9B746DAA6AEC}">
      <dsp:nvSpPr>
        <dsp:cNvPr id="0" name=""/>
        <dsp:cNvSpPr/>
      </dsp:nvSpPr>
      <dsp:spPr>
        <a:xfrm>
          <a:off x="1885991" y="1769835"/>
          <a:ext cx="511121" cy="5111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D80305-85F7-4F96-B1C3-2A1A07F4B8E7}">
      <dsp:nvSpPr>
        <dsp:cNvPr id="0" name=""/>
        <dsp:cNvSpPr/>
      </dsp:nvSpPr>
      <dsp:spPr>
        <a:xfrm>
          <a:off x="2771012" y="1584774"/>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Exclusive Partnerships:</a:t>
          </a:r>
          <a:r>
            <a:rPr lang="en-US" sz="1100" kern="1200"/>
            <a:t> Myntra has partnered with several international and Indian brands to offer exclusive products.</a:t>
          </a:r>
        </a:p>
      </dsp:txBody>
      <dsp:txXfrm>
        <a:off x="2771012" y="1584774"/>
        <a:ext cx="2077217" cy="881244"/>
      </dsp:txXfrm>
    </dsp:sp>
    <dsp:sp modelId="{073F376F-4406-4CD4-9298-389A10BF1BF3}">
      <dsp:nvSpPr>
        <dsp:cNvPr id="0" name=""/>
        <dsp:cNvSpPr/>
      </dsp:nvSpPr>
      <dsp:spPr>
        <a:xfrm>
          <a:off x="5210169" y="1584774"/>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83826A-BFE6-4C47-B6CB-3DF68923F4CE}">
      <dsp:nvSpPr>
        <dsp:cNvPr id="0" name=""/>
        <dsp:cNvSpPr/>
      </dsp:nvSpPr>
      <dsp:spPr>
        <a:xfrm>
          <a:off x="5395230" y="1769835"/>
          <a:ext cx="511121" cy="5111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E3A9EA-0B07-43FB-A2F9-19CEAC2624D4}">
      <dsp:nvSpPr>
        <dsp:cNvPr id="0" name=""/>
        <dsp:cNvSpPr/>
      </dsp:nvSpPr>
      <dsp:spPr>
        <a:xfrm>
          <a:off x="6280251" y="1584774"/>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Fashion-Forward Approach:</a:t>
          </a:r>
          <a:r>
            <a:rPr lang="en-US" sz="1100" kern="1200"/>
            <a:t> Myntra positions itself as a fashion-forward platform, catering to the latest trends and styles.</a:t>
          </a:r>
        </a:p>
      </dsp:txBody>
      <dsp:txXfrm>
        <a:off x="6280251" y="1584774"/>
        <a:ext cx="2077217" cy="881244"/>
      </dsp:txXfrm>
    </dsp:sp>
    <dsp:sp modelId="{E92232ED-1003-471F-A9E3-5DAEB412FBA0}">
      <dsp:nvSpPr>
        <dsp:cNvPr id="0" name=""/>
        <dsp:cNvSpPr/>
      </dsp:nvSpPr>
      <dsp:spPr>
        <a:xfrm>
          <a:off x="1700930" y="3154652"/>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0DAD4-EFF9-4B7A-9DC4-8DE41B6BF203}">
      <dsp:nvSpPr>
        <dsp:cNvPr id="0" name=""/>
        <dsp:cNvSpPr/>
      </dsp:nvSpPr>
      <dsp:spPr>
        <a:xfrm>
          <a:off x="1885991" y="3339713"/>
          <a:ext cx="511121" cy="5111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F72AA0-A84D-4DB5-B33D-063EF9AA45C0}">
      <dsp:nvSpPr>
        <dsp:cNvPr id="0" name=""/>
        <dsp:cNvSpPr/>
      </dsp:nvSpPr>
      <dsp:spPr>
        <a:xfrm>
          <a:off x="2771012" y="3154652"/>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Strong Online Presence:</a:t>
          </a:r>
          <a:r>
            <a:rPr lang="en-US" sz="1100" kern="1200"/>
            <a:t> It has a well-developed website and mobile app, providing a seamless shopping experience.</a:t>
          </a:r>
        </a:p>
      </dsp:txBody>
      <dsp:txXfrm>
        <a:off x="2771012" y="3154652"/>
        <a:ext cx="2077217" cy="881244"/>
      </dsp:txXfrm>
    </dsp:sp>
    <dsp:sp modelId="{95D85E67-057A-4D48-9978-AE8158CEF6C7}">
      <dsp:nvSpPr>
        <dsp:cNvPr id="0" name=""/>
        <dsp:cNvSpPr/>
      </dsp:nvSpPr>
      <dsp:spPr>
        <a:xfrm>
          <a:off x="5210169" y="3154652"/>
          <a:ext cx="881244" cy="8812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96515-0E91-440E-A34E-86868794E921}">
      <dsp:nvSpPr>
        <dsp:cNvPr id="0" name=""/>
        <dsp:cNvSpPr/>
      </dsp:nvSpPr>
      <dsp:spPr>
        <a:xfrm>
          <a:off x="5395230" y="3339713"/>
          <a:ext cx="511121" cy="5111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CCEFA8-E7CB-4BD2-B5F5-6F4E357F3DBF}">
      <dsp:nvSpPr>
        <dsp:cNvPr id="0" name=""/>
        <dsp:cNvSpPr/>
      </dsp:nvSpPr>
      <dsp:spPr>
        <a:xfrm>
          <a:off x="6280251" y="3154652"/>
          <a:ext cx="2077217" cy="881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Effective Marketing Campaigns:</a:t>
          </a:r>
          <a:r>
            <a:rPr lang="en-US" sz="1100" kern="1200"/>
            <a:t> Myntra invests in marketing and promotions to reach a wide audience and drive sales.</a:t>
          </a:r>
        </a:p>
      </dsp:txBody>
      <dsp:txXfrm>
        <a:off x="6280251" y="3154652"/>
        <a:ext cx="2077217" cy="8812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85D9B-3BE4-4C26-9E25-097A7A89AB3B}">
      <dsp:nvSpPr>
        <dsp:cNvPr id="0" name=""/>
        <dsp:cNvSpPr/>
      </dsp:nvSpPr>
      <dsp:spPr>
        <a:xfrm>
          <a:off x="768098" y="171003"/>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ABF40E-4EC1-4AA3-A0E9-15B4DD16C511}">
      <dsp:nvSpPr>
        <dsp:cNvPr id="0" name=""/>
        <dsp:cNvSpPr/>
      </dsp:nvSpPr>
      <dsp:spPr>
        <a:xfrm>
          <a:off x="1035591" y="438497"/>
          <a:ext cx="720174" cy="7201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3C46A-5EAC-475D-B2A4-3D6FB3695244}">
      <dsp:nvSpPr>
        <dsp:cNvPr id="0" name=""/>
        <dsp:cNvSpPr/>
      </dsp:nvSpPr>
      <dsp:spPr>
        <a:xfrm>
          <a:off x="366857" y="1817117"/>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Strengthen Product Quality and Accuracy</a:t>
          </a:r>
          <a:endParaRPr lang="en-US" sz="1600" kern="1200"/>
        </a:p>
      </dsp:txBody>
      <dsp:txXfrm>
        <a:off x="366857" y="1817117"/>
        <a:ext cx="2057642" cy="720000"/>
      </dsp:txXfrm>
    </dsp:sp>
    <dsp:sp modelId="{D0D58A70-5C35-439E-B304-BF6DE036D577}">
      <dsp:nvSpPr>
        <dsp:cNvPr id="0" name=""/>
        <dsp:cNvSpPr/>
      </dsp:nvSpPr>
      <dsp:spPr>
        <a:xfrm>
          <a:off x="3185827" y="171003"/>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92FDE7-714C-411F-98FE-399EE604AA99}">
      <dsp:nvSpPr>
        <dsp:cNvPr id="0" name=""/>
        <dsp:cNvSpPr/>
      </dsp:nvSpPr>
      <dsp:spPr>
        <a:xfrm>
          <a:off x="3453320" y="438497"/>
          <a:ext cx="720174" cy="7201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40D391-3CE5-4FFD-A7D0-128274624913}">
      <dsp:nvSpPr>
        <dsp:cNvPr id="0" name=""/>
        <dsp:cNvSpPr/>
      </dsp:nvSpPr>
      <dsp:spPr>
        <a:xfrm>
          <a:off x="2784587" y="1817117"/>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Improve Delivery and Logistics</a:t>
          </a:r>
          <a:endParaRPr lang="en-US" sz="1600" kern="1200"/>
        </a:p>
      </dsp:txBody>
      <dsp:txXfrm>
        <a:off x="2784587" y="1817117"/>
        <a:ext cx="2057642" cy="720000"/>
      </dsp:txXfrm>
    </dsp:sp>
    <dsp:sp modelId="{8F478ECA-C507-47B8-8DB6-9F58439B78AB}">
      <dsp:nvSpPr>
        <dsp:cNvPr id="0" name=""/>
        <dsp:cNvSpPr/>
      </dsp:nvSpPr>
      <dsp:spPr>
        <a:xfrm>
          <a:off x="5603556" y="171003"/>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C3AD53-5DA0-47E6-9C3D-0106710F234B}">
      <dsp:nvSpPr>
        <dsp:cNvPr id="0" name=""/>
        <dsp:cNvSpPr/>
      </dsp:nvSpPr>
      <dsp:spPr>
        <a:xfrm>
          <a:off x="5871050" y="438497"/>
          <a:ext cx="720174" cy="72017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904714-DB6D-4CC3-B99E-58A267645E57}">
      <dsp:nvSpPr>
        <dsp:cNvPr id="0" name=""/>
        <dsp:cNvSpPr/>
      </dsp:nvSpPr>
      <dsp:spPr>
        <a:xfrm>
          <a:off x="5202316" y="1817117"/>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Enhance Customer Service</a:t>
          </a:r>
          <a:endParaRPr lang="en-US" sz="1600" kern="1200"/>
        </a:p>
      </dsp:txBody>
      <dsp:txXfrm>
        <a:off x="5202316" y="1817117"/>
        <a:ext cx="2057642" cy="720000"/>
      </dsp:txXfrm>
    </dsp:sp>
    <dsp:sp modelId="{06A92F06-1B40-42E8-8001-15D722A81504}">
      <dsp:nvSpPr>
        <dsp:cNvPr id="0" name=""/>
        <dsp:cNvSpPr/>
      </dsp:nvSpPr>
      <dsp:spPr>
        <a:xfrm>
          <a:off x="8021286" y="171003"/>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9C05E4-6922-4614-B1E7-B53315A795C1}">
      <dsp:nvSpPr>
        <dsp:cNvPr id="0" name=""/>
        <dsp:cNvSpPr/>
      </dsp:nvSpPr>
      <dsp:spPr>
        <a:xfrm>
          <a:off x="8288779" y="438497"/>
          <a:ext cx="720174" cy="72017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60D209-6922-41CB-BF6E-1E09F8E52298}">
      <dsp:nvSpPr>
        <dsp:cNvPr id="0" name=""/>
        <dsp:cNvSpPr/>
      </dsp:nvSpPr>
      <dsp:spPr>
        <a:xfrm>
          <a:off x="7620046" y="1817117"/>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Expand Product Offerings</a:t>
          </a:r>
          <a:endParaRPr lang="en-US" sz="1600" kern="1200"/>
        </a:p>
      </dsp:txBody>
      <dsp:txXfrm>
        <a:off x="7620046" y="1817117"/>
        <a:ext cx="2057642" cy="720000"/>
      </dsp:txXfrm>
    </dsp:sp>
    <dsp:sp modelId="{5C6CAC15-24CC-4EF5-847A-7871D2BE50F3}">
      <dsp:nvSpPr>
        <dsp:cNvPr id="0" name=""/>
        <dsp:cNvSpPr/>
      </dsp:nvSpPr>
      <dsp:spPr>
        <a:xfrm>
          <a:off x="1976962" y="3051527"/>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4A210E-9B3A-45B0-A34A-AD5E6DF22695}">
      <dsp:nvSpPr>
        <dsp:cNvPr id="0" name=""/>
        <dsp:cNvSpPr/>
      </dsp:nvSpPr>
      <dsp:spPr>
        <a:xfrm>
          <a:off x="2244456" y="3319021"/>
          <a:ext cx="720174" cy="72017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44544D-9C94-4B43-BC69-81925B3B761E}">
      <dsp:nvSpPr>
        <dsp:cNvPr id="0" name=""/>
        <dsp:cNvSpPr/>
      </dsp:nvSpPr>
      <dsp:spPr>
        <a:xfrm>
          <a:off x="1575722" y="4697641"/>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Leverage Technology</a:t>
          </a:r>
          <a:endParaRPr lang="en-US" sz="1600" kern="1200"/>
        </a:p>
      </dsp:txBody>
      <dsp:txXfrm>
        <a:off x="1575722" y="4697641"/>
        <a:ext cx="2057642" cy="720000"/>
      </dsp:txXfrm>
    </dsp:sp>
    <dsp:sp modelId="{46F510E8-7B85-435A-8C35-14FC34877A50}">
      <dsp:nvSpPr>
        <dsp:cNvPr id="0" name=""/>
        <dsp:cNvSpPr/>
      </dsp:nvSpPr>
      <dsp:spPr>
        <a:xfrm>
          <a:off x="4394692" y="3051527"/>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7679BC-EF57-42C6-8C89-847023CEBB7B}">
      <dsp:nvSpPr>
        <dsp:cNvPr id="0" name=""/>
        <dsp:cNvSpPr/>
      </dsp:nvSpPr>
      <dsp:spPr>
        <a:xfrm>
          <a:off x="4662185" y="3319021"/>
          <a:ext cx="720174" cy="72017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35646D-5BCB-4576-8BC1-61893CCEDEA5}">
      <dsp:nvSpPr>
        <dsp:cNvPr id="0" name=""/>
        <dsp:cNvSpPr/>
      </dsp:nvSpPr>
      <dsp:spPr>
        <a:xfrm>
          <a:off x="3993451" y="4697641"/>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b="1" kern="1200"/>
            <a:t>Strengthen Brand Identity</a:t>
          </a:r>
          <a:endParaRPr lang="en-US" sz="1600" kern="1200"/>
        </a:p>
      </dsp:txBody>
      <dsp:txXfrm>
        <a:off x="3993451" y="4697641"/>
        <a:ext cx="2057642" cy="720000"/>
      </dsp:txXfrm>
    </dsp:sp>
    <dsp:sp modelId="{E3B8FBC8-C9D5-45A7-BB3C-F1FE824296D2}">
      <dsp:nvSpPr>
        <dsp:cNvPr id="0" name=""/>
        <dsp:cNvSpPr/>
      </dsp:nvSpPr>
      <dsp:spPr>
        <a:xfrm>
          <a:off x="6812421" y="3051527"/>
          <a:ext cx="1255161" cy="125516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2F0C82-158E-4A71-831E-7EC78FD02FFE}">
      <dsp:nvSpPr>
        <dsp:cNvPr id="0" name=""/>
        <dsp:cNvSpPr/>
      </dsp:nvSpPr>
      <dsp:spPr>
        <a:xfrm>
          <a:off x="7079915" y="3319021"/>
          <a:ext cx="720174" cy="72017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004153-F3F0-4EB2-8DB1-EE68E0F7A1D3}">
      <dsp:nvSpPr>
        <dsp:cNvPr id="0" name=""/>
        <dsp:cNvSpPr/>
      </dsp:nvSpPr>
      <dsp:spPr>
        <a:xfrm>
          <a:off x="6411181" y="4697641"/>
          <a:ext cx="205764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cap="all"/>
          </a:pPr>
          <a:r>
            <a:rPr lang="en-US" sz="1600" kern="1200"/>
            <a:t>. </a:t>
          </a:r>
          <a:r>
            <a:rPr lang="en-US" sz="1600" b="1" kern="1200"/>
            <a:t>Prioritize Sustainability</a:t>
          </a:r>
          <a:endParaRPr lang="en-US" sz="1600" kern="1200"/>
        </a:p>
      </dsp:txBody>
      <dsp:txXfrm>
        <a:off x="6411181" y="4697641"/>
        <a:ext cx="2057642"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83284890-85D2-4D7B-8EF5-15A9C1DB8F42}"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4231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157CC2-0FC8-4686-B024-99790E0F5162}"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2250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6764DA5-CD3D-4590-A511-FCD3BC7A793E}"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91349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760085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dirty="0"/>
              <a:t>Click to edit Master title style</a:t>
            </a:r>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40404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1572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4110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77919A6-33EB-49BD-A62F-1FA56B9F9712}"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54112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9870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17439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dirty="0"/>
              <a:t>Click to edit Master title style</a:t>
            </a:r>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11/23/2024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1278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532399046"/>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3" Type="http://schemas.microsoft.com/office/2007/relationships/hdphoto" Target="../media/hdphoto2.wdp"/><Relationship Id="rId7" Type="http://schemas.openxmlformats.org/officeDocument/2006/relationships/diagramQuickStyle" Target="../diagrams/quickStyle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10" Type="http://schemas.openxmlformats.org/officeDocument/2006/relationships/image" Target="../media/image2.png"/><Relationship Id="rId4" Type="http://schemas.openxmlformats.org/officeDocument/2006/relationships/image" Target="../media/image10.jpeg"/><Relationship Id="rId9" Type="http://schemas.microsoft.com/office/2007/relationships/diagramDrawing" Target="../diagrams/drawing1.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microsoft.com/office/2007/relationships/hdphoto" Target="../media/hdphoto3.wdp"/><Relationship Id="rId7"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png"/></Relationships>
</file>

<file path=ppt/slides/_rels/slide22.xml.rels><?xml version="1.0" encoding="UTF-8" standalone="yes"?>
<Relationships xmlns="http://schemas.openxmlformats.org/package/2006/relationships"><Relationship Id="rId8" Type="http://schemas.microsoft.com/office/2007/relationships/diagramDrawing" Target="../diagrams/drawing3.xml"/><Relationship Id="rId3" Type="http://schemas.microsoft.com/office/2007/relationships/hdphoto" Target="../media/hdphoto3.wdp"/><Relationship Id="rId7" Type="http://schemas.openxmlformats.org/officeDocument/2006/relationships/diagramColors" Target="../diagrams/colors3.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microsoft.com/office/2007/relationships/diagramDrawing" Target="../diagrams/drawing4.xml"/><Relationship Id="rId3" Type="http://schemas.microsoft.com/office/2007/relationships/hdphoto" Target="../media/hdphoto1.wdp"/><Relationship Id="rId7" Type="http://schemas.openxmlformats.org/officeDocument/2006/relationships/diagramColors" Target="../diagrams/colors4.xml"/><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3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34.jpeg"/><Relationship Id="rId5" Type="http://schemas.microsoft.com/office/2007/relationships/hdphoto" Target="../media/hdphoto1.wdp"/><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jpeg"/></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9.jpeg"/><Relationship Id="rId1" Type="http://schemas.openxmlformats.org/officeDocument/2006/relationships/slideLayout" Target="../slideLayouts/slideLayout2.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8" Type="http://schemas.openxmlformats.org/officeDocument/2006/relationships/hyperlink" Target="http://www.kimola.com" TargetMode="External"/><Relationship Id="rId3" Type="http://schemas.openxmlformats.org/officeDocument/2006/relationships/hyperlink" Target="http://www.similarweb.com" TargetMode="External"/><Relationship Id="rId7" Type="http://schemas.openxmlformats.org/officeDocument/2006/relationships/hyperlink" Target="http://www.trustpiolt.com" TargetMode="External"/><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hyperlink" Target="http://www.statista.com" TargetMode="External"/><Relationship Id="rId5" Type="http://schemas.openxmlformats.org/officeDocument/2006/relationships/hyperlink" Target="http://www.dealroom.com" TargetMode="External"/><Relationship Id="rId4" Type="http://schemas.openxmlformats.org/officeDocument/2006/relationships/hyperlink" Target="http://www.semrush.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6.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rPr>
              <a:t>MYNTRA</a:t>
            </a:r>
            <a:br>
              <a:rPr lang="en-US" sz="8800" dirty="0">
                <a:blipFill dpi="0" rotWithShape="1">
                  <a:blip r:embed="rId4"/>
                  <a:srcRect/>
                  <a:tile tx="6350" ty="-127000" sx="65000" sy="64000" flip="none" algn="tl"/>
                </a:blipFill>
              </a:rPr>
            </a:br>
            <a:r>
              <a:rPr lang="en-US" sz="8800" dirty="0">
                <a:blipFill dpi="0" rotWithShape="1">
                  <a:blip r:embed="rId4"/>
                  <a:srcRect/>
                  <a:tile tx="6350" ty="-127000" sx="65000" sy="64000" flip="none" algn="tl"/>
                </a:blipFill>
                <a:latin typeface="Rockwell Condensed"/>
              </a:rPr>
              <a:t>ANALYSIS</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3243120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diagram of a pie chart&#10;&#10;Description automatically generated">
            <a:extLst>
              <a:ext uri="{FF2B5EF4-FFF2-40B4-BE49-F238E27FC236}">
                <a16:creationId xmlns:a16="http://schemas.microsoft.com/office/drawing/2014/main" id="{B5C953A0-1268-610D-1E45-C8BBB660F00F}"/>
              </a:ext>
            </a:extLst>
          </p:cNvPr>
          <p:cNvPicPr>
            <a:picLocks noGrp="1" noChangeAspect="1"/>
          </p:cNvPicPr>
          <p:nvPr>
            <p:ph type="pic" idx="1"/>
          </p:nvPr>
        </p:nvPicPr>
        <p:blipFill>
          <a:blip r:embed="rId2"/>
          <a:srcRect l="9637" r="9637"/>
          <a:stretch/>
        </p:blipFill>
        <p:spPr/>
      </p:pic>
      <p:sp>
        <p:nvSpPr>
          <p:cNvPr id="3" name="Content Placeholder 2">
            <a:extLst>
              <a:ext uri="{FF2B5EF4-FFF2-40B4-BE49-F238E27FC236}">
                <a16:creationId xmlns:a16="http://schemas.microsoft.com/office/drawing/2014/main" id="{2A13A0C8-6C08-26F6-022B-48DDCC2E5A76}"/>
              </a:ext>
            </a:extLst>
          </p:cNvPr>
          <p:cNvSpPr>
            <a:spLocks noGrp="1"/>
          </p:cNvSpPr>
          <p:nvPr>
            <p:ph type="body" sz="half" idx="2"/>
          </p:nvPr>
        </p:nvSpPr>
        <p:spPr/>
        <p:txBody>
          <a:bodyPr vert="horz" lIns="91440" tIns="45720" rIns="91440" bIns="45720" rtlCol="0" anchor="t">
            <a:normAutofit fontScale="92500" lnSpcReduction="10000"/>
          </a:bodyPr>
          <a:lstStyle/>
          <a:p>
            <a:endParaRPr lang="en-IN" sz="1400" b="1" u="sng" dirty="0">
              <a:solidFill>
                <a:srgbClr val="15171A"/>
              </a:solidFill>
              <a:latin typeface="Arial"/>
              <a:cs typeface="Arial"/>
            </a:endParaRPr>
          </a:p>
          <a:p>
            <a:r>
              <a:rPr lang="en-IN" sz="1200" b="1" dirty="0">
                <a:solidFill>
                  <a:srgbClr val="15171A"/>
                </a:solidFill>
                <a:latin typeface="Arial"/>
                <a:cs typeface="Arial"/>
              </a:rPr>
              <a:t>Commission Fees</a:t>
            </a:r>
            <a:r>
              <a:rPr lang="en-IN" sz="1200" dirty="0">
                <a:solidFill>
                  <a:srgbClr val="15171A"/>
                </a:solidFill>
                <a:latin typeface="Arial"/>
                <a:cs typeface="Arial"/>
              </a:rPr>
              <a:t>: Depending on the product's category and brand, Myntra's primary revenue stream is the charging of a predetermined fee, which normally ranges from 4% to 5%.</a:t>
            </a:r>
            <a:endParaRPr lang="en-US" sz="1200" dirty="0">
              <a:solidFill>
                <a:srgbClr val="15171A"/>
              </a:solidFill>
              <a:latin typeface="Arial"/>
              <a:cs typeface="Arial"/>
            </a:endParaRPr>
          </a:p>
          <a:p>
            <a:r>
              <a:rPr lang="en-IN" sz="1200" b="1" dirty="0">
                <a:solidFill>
                  <a:srgbClr val="15171A"/>
                </a:solidFill>
                <a:latin typeface="Arial"/>
                <a:cs typeface="Arial"/>
              </a:rPr>
              <a:t>Marketplace Services</a:t>
            </a:r>
            <a:r>
              <a:rPr lang="en-IN" sz="1200" dirty="0">
                <a:solidFill>
                  <a:srgbClr val="15171A"/>
                </a:solidFill>
                <a:latin typeface="Arial"/>
                <a:cs typeface="Arial"/>
              </a:rPr>
              <a:t>: Myntra makes money by giving different brands and merchants a place to display and sell their goods on its online marketplace.</a:t>
            </a:r>
            <a:endParaRPr lang="en-US" sz="1200" dirty="0">
              <a:solidFill>
                <a:srgbClr val="15171A"/>
              </a:solidFill>
              <a:latin typeface="Arial"/>
              <a:cs typeface="Arial"/>
            </a:endParaRPr>
          </a:p>
          <a:p>
            <a:r>
              <a:rPr lang="en-IN" sz="1200" b="1" dirty="0">
                <a:solidFill>
                  <a:srgbClr val="15171A"/>
                </a:solidFill>
                <a:latin typeface="Arial"/>
                <a:cs typeface="Arial"/>
              </a:rPr>
              <a:t>Logistics Services</a:t>
            </a:r>
            <a:r>
              <a:rPr lang="en-IN" sz="1200" dirty="0">
                <a:solidFill>
                  <a:srgbClr val="15171A"/>
                </a:solidFill>
                <a:latin typeface="Arial"/>
                <a:cs typeface="Arial"/>
              </a:rPr>
              <a:t>: By making it easier for clients to store, package, and receive things, the company makes money through its logistics services.</a:t>
            </a:r>
            <a:endParaRPr lang="en-US" sz="1200" dirty="0">
              <a:solidFill>
                <a:srgbClr val="15171A"/>
              </a:solidFill>
              <a:latin typeface="Arial"/>
              <a:cs typeface="Arial"/>
            </a:endParaRPr>
          </a:p>
          <a:p>
            <a:r>
              <a:rPr lang="en-IN" sz="1200" b="1" dirty="0">
                <a:solidFill>
                  <a:srgbClr val="15171A"/>
                </a:solidFill>
                <a:latin typeface="Arial"/>
                <a:cs typeface="Arial"/>
              </a:rPr>
              <a:t>Advertisement</a:t>
            </a:r>
            <a:r>
              <a:rPr lang="en-IN" sz="1200" dirty="0">
                <a:solidFill>
                  <a:srgbClr val="15171A"/>
                </a:solidFill>
                <a:latin typeface="Arial"/>
                <a:cs typeface="Arial"/>
              </a:rPr>
              <a:t>: Myntra makes use of its platform to facilitate the promotion of brands' items to a broad audience, generating extra income.</a:t>
            </a:r>
            <a:endParaRPr lang="en-US" sz="1200" dirty="0">
              <a:solidFill>
                <a:srgbClr val="15171A"/>
              </a:solidFill>
              <a:latin typeface="Arial"/>
              <a:cs typeface="Arial"/>
            </a:endParaRPr>
          </a:p>
          <a:p>
            <a:endParaRPr lang="en-US" sz="1200" dirty="0">
              <a:latin typeface="Aptos"/>
            </a:endParaRPr>
          </a:p>
          <a:p>
            <a:endParaRPr lang="en-US" dirty="0"/>
          </a:p>
        </p:txBody>
      </p:sp>
      <p:sp>
        <p:nvSpPr>
          <p:cNvPr id="4" name="Date Placeholder 3">
            <a:extLst>
              <a:ext uri="{FF2B5EF4-FFF2-40B4-BE49-F238E27FC236}">
                <a16:creationId xmlns:a16="http://schemas.microsoft.com/office/drawing/2014/main" id="{21FB9063-9AD9-9AA7-66E5-D8A4ECA245BB}"/>
              </a:ext>
            </a:extLst>
          </p:cNvPr>
          <p:cNvSpPr>
            <a:spLocks noGrp="1"/>
          </p:cNvSpPr>
          <p:nvPr>
            <p:ph type="dt" sz="half" idx="10"/>
          </p:nvPr>
        </p:nvSpPr>
        <p:spPr/>
        <p:txBody>
          <a:bodyPr/>
          <a:lstStyle/>
          <a:p>
            <a:fld id="{EE6A7212-73BA-4B0A-ACC8-1234C8CD9F80}" type="datetime1">
              <a:t>11/23/2024</a:t>
            </a:fld>
            <a:endParaRPr lang="en-US" dirty="0"/>
          </a:p>
        </p:txBody>
      </p:sp>
      <p:sp>
        <p:nvSpPr>
          <p:cNvPr id="6" name="Slide Number Placeholder 5">
            <a:extLst>
              <a:ext uri="{FF2B5EF4-FFF2-40B4-BE49-F238E27FC236}">
                <a16:creationId xmlns:a16="http://schemas.microsoft.com/office/drawing/2014/main" id="{C0309C02-DA53-4BD2-6DE9-471675102F2F}"/>
              </a:ext>
            </a:extLst>
          </p:cNvPr>
          <p:cNvSpPr>
            <a:spLocks noGrp="1"/>
          </p:cNvSpPr>
          <p:nvPr>
            <p:ph type="sldNum" sz="quarter" idx="12"/>
          </p:nvPr>
        </p:nvSpPr>
        <p:spPr/>
        <p:txBody>
          <a:bodyPr/>
          <a:lstStyle/>
          <a:p>
            <a:fld id="{A65A5C87-DF58-40C8-B092-1DE63DB4547E}" type="slidenum">
              <a:rPr lang="en-US" dirty="0"/>
              <a:t>10</a:t>
            </a:fld>
            <a:endParaRPr lang="en-US" dirty="0"/>
          </a:p>
        </p:txBody>
      </p:sp>
    </p:spTree>
    <p:extLst>
      <p:ext uri="{BB962C8B-B14F-4D97-AF65-F5344CB8AC3E}">
        <p14:creationId xmlns:p14="http://schemas.microsoft.com/office/powerpoint/2010/main" val="312363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5EC292-991E-4C8F-9F55-D72971A4B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90B7573-D2CD-4589-B099-E8254726A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5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5" name="Rectangle 14">
            <a:extLst>
              <a:ext uri="{FF2B5EF4-FFF2-40B4-BE49-F238E27FC236}">
                <a16:creationId xmlns:a16="http://schemas.microsoft.com/office/drawing/2014/main" id="{C26A041F-C32D-4E9C-AD9A-6F8F9710D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1" y="480059"/>
            <a:ext cx="11237976" cy="5897880"/>
          </a:xfrm>
          <a:prstGeom prst="rect">
            <a:avLst/>
          </a:prstGeom>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7">
            <a:extLst>
              <a:ext uri="{FF2B5EF4-FFF2-40B4-BE49-F238E27FC236}">
                <a16:creationId xmlns:a16="http://schemas.microsoft.com/office/drawing/2014/main" id="{4A2B1FC9-C961-522E-417F-5FD85845BF6A}"/>
              </a:ext>
            </a:extLst>
          </p:cNvPr>
          <p:cNvGraphicFramePr>
            <a:graphicFrameLocks/>
          </p:cNvGraphicFramePr>
          <p:nvPr>
            <p:extLst>
              <p:ext uri="{D42A27DB-BD31-4B8C-83A1-F6EECF244321}">
                <p14:modId xmlns:p14="http://schemas.microsoft.com/office/powerpoint/2010/main" val="1869375939"/>
              </p:ext>
            </p:extLst>
          </p:nvPr>
        </p:nvGraphicFramePr>
        <p:xfrm>
          <a:off x="796201" y="1406582"/>
          <a:ext cx="10599599" cy="4044838"/>
        </p:xfrm>
        <a:graphic>
          <a:graphicData uri="http://schemas.openxmlformats.org/drawingml/2006/table">
            <a:tbl>
              <a:tblPr firstRow="1" bandRow="1">
                <a:tableStyleId>{5C22544A-7EE6-4342-B048-85BDC9FD1C3A}</a:tableStyleId>
              </a:tblPr>
              <a:tblGrid>
                <a:gridCol w="3543659">
                  <a:extLst>
                    <a:ext uri="{9D8B030D-6E8A-4147-A177-3AD203B41FA5}">
                      <a16:colId xmlns:a16="http://schemas.microsoft.com/office/drawing/2014/main" val="1028976341"/>
                    </a:ext>
                  </a:extLst>
                </a:gridCol>
                <a:gridCol w="3517189">
                  <a:extLst>
                    <a:ext uri="{9D8B030D-6E8A-4147-A177-3AD203B41FA5}">
                      <a16:colId xmlns:a16="http://schemas.microsoft.com/office/drawing/2014/main" val="140115389"/>
                    </a:ext>
                  </a:extLst>
                </a:gridCol>
                <a:gridCol w="3538751">
                  <a:extLst>
                    <a:ext uri="{9D8B030D-6E8A-4147-A177-3AD203B41FA5}">
                      <a16:colId xmlns:a16="http://schemas.microsoft.com/office/drawing/2014/main" val="661378617"/>
                    </a:ext>
                  </a:extLst>
                </a:gridCol>
              </a:tblGrid>
              <a:tr h="483622">
                <a:tc>
                  <a:txBody>
                    <a:bodyPr/>
                    <a:lstStyle/>
                    <a:p>
                      <a:r>
                        <a:rPr lang="en-US" sz="2200"/>
                        <a:t>MYNTRA FINANCIALS</a:t>
                      </a:r>
                    </a:p>
                  </a:txBody>
                  <a:tcPr marL="109914" marR="109914" marT="54957" marB="54957"/>
                </a:tc>
                <a:tc>
                  <a:txBody>
                    <a:bodyPr/>
                    <a:lstStyle/>
                    <a:p>
                      <a:r>
                        <a:rPr lang="en-US" sz="2200"/>
                        <a:t>FY22</a:t>
                      </a:r>
                    </a:p>
                  </a:txBody>
                  <a:tcPr marL="109914" marR="109914" marT="54957" marB="54957"/>
                </a:tc>
                <a:tc>
                  <a:txBody>
                    <a:bodyPr/>
                    <a:lstStyle/>
                    <a:p>
                      <a:r>
                        <a:rPr lang="en-US" sz="2200"/>
                        <a:t>FY23</a:t>
                      </a:r>
                    </a:p>
                  </a:txBody>
                  <a:tcPr marL="109914" marR="109914" marT="54957" marB="54957"/>
                </a:tc>
                <a:extLst>
                  <a:ext uri="{0D108BD9-81ED-4DB2-BD59-A6C34878D82A}">
                    <a16:rowId xmlns:a16="http://schemas.microsoft.com/office/drawing/2014/main" val="2835356055"/>
                  </a:ext>
                </a:extLst>
              </a:tr>
              <a:tr h="483622">
                <a:tc>
                  <a:txBody>
                    <a:bodyPr/>
                    <a:lstStyle/>
                    <a:p>
                      <a:r>
                        <a:rPr lang="en-US" sz="2200"/>
                        <a:t>Operating Revenue</a:t>
                      </a:r>
                    </a:p>
                  </a:txBody>
                  <a:tcPr marL="109914" marR="109914" marT="54957" marB="54957"/>
                </a:tc>
                <a:tc>
                  <a:txBody>
                    <a:bodyPr/>
                    <a:lstStyle/>
                    <a:p>
                      <a:r>
                        <a:rPr lang="en-US" sz="2200"/>
                        <a:t>INR 3501.2 Crore</a:t>
                      </a:r>
                    </a:p>
                  </a:txBody>
                  <a:tcPr marL="109914" marR="109914" marT="54957" marB="54957"/>
                </a:tc>
                <a:tc>
                  <a:txBody>
                    <a:bodyPr/>
                    <a:lstStyle/>
                    <a:p>
                      <a:r>
                        <a:rPr lang="en-US" sz="2200"/>
                        <a:t>INR 4375.3 Crore</a:t>
                      </a:r>
                    </a:p>
                  </a:txBody>
                  <a:tcPr marL="109914" marR="109914" marT="54957" marB="54957"/>
                </a:tc>
                <a:extLst>
                  <a:ext uri="{0D108BD9-81ED-4DB2-BD59-A6C34878D82A}">
                    <a16:rowId xmlns:a16="http://schemas.microsoft.com/office/drawing/2014/main" val="2017945420"/>
                  </a:ext>
                </a:extLst>
              </a:tr>
              <a:tr h="483622">
                <a:tc>
                  <a:txBody>
                    <a:bodyPr/>
                    <a:lstStyle/>
                    <a:p>
                      <a:r>
                        <a:rPr lang="en-US" sz="2200"/>
                        <a:t>Total Expenses</a:t>
                      </a:r>
                    </a:p>
                  </a:txBody>
                  <a:tcPr marL="109914" marR="109914" marT="54957" marB="54957"/>
                </a:tc>
                <a:tc>
                  <a:txBody>
                    <a:bodyPr/>
                    <a:lstStyle/>
                    <a:p>
                      <a:r>
                        <a:rPr lang="en-US" sz="2200"/>
                        <a:t>INR 4206.9 Crore</a:t>
                      </a:r>
                    </a:p>
                  </a:txBody>
                  <a:tcPr marL="109914" marR="109914" marT="54957" marB="54957"/>
                </a:tc>
                <a:tc>
                  <a:txBody>
                    <a:bodyPr/>
                    <a:lstStyle/>
                    <a:p>
                      <a:r>
                        <a:rPr lang="en-US" sz="2200"/>
                        <a:t>INR  5290.1 Crore</a:t>
                      </a:r>
                    </a:p>
                  </a:txBody>
                  <a:tcPr marL="109914" marR="109914" marT="54957" marB="54957"/>
                </a:tc>
                <a:extLst>
                  <a:ext uri="{0D108BD9-81ED-4DB2-BD59-A6C34878D82A}">
                    <a16:rowId xmlns:a16="http://schemas.microsoft.com/office/drawing/2014/main" val="3223158584"/>
                  </a:ext>
                </a:extLst>
              </a:tr>
              <a:tr h="813364">
                <a:tc>
                  <a:txBody>
                    <a:bodyPr/>
                    <a:lstStyle/>
                    <a:p>
                      <a:r>
                        <a:rPr lang="en-US" sz="2200"/>
                        <a:t>Cost Of Material  Consumed</a:t>
                      </a:r>
                    </a:p>
                  </a:txBody>
                  <a:tcPr marL="109914" marR="109914" marT="54957" marB="54957"/>
                </a:tc>
                <a:tc>
                  <a:txBody>
                    <a:bodyPr/>
                    <a:lstStyle/>
                    <a:p>
                      <a:r>
                        <a:rPr lang="en-US" sz="2200"/>
                        <a:t>INR 1770.3 Crore</a:t>
                      </a:r>
                    </a:p>
                  </a:txBody>
                  <a:tcPr marL="109914" marR="109914" marT="54957" marB="54957"/>
                </a:tc>
                <a:tc>
                  <a:txBody>
                    <a:bodyPr/>
                    <a:lstStyle/>
                    <a:p>
                      <a:r>
                        <a:rPr lang="en-US" sz="2200"/>
                        <a:t>INR  2165.7 Crore</a:t>
                      </a:r>
                    </a:p>
                  </a:txBody>
                  <a:tcPr marL="109914" marR="109914" marT="54957" marB="54957"/>
                </a:tc>
                <a:extLst>
                  <a:ext uri="{0D108BD9-81ED-4DB2-BD59-A6C34878D82A}">
                    <a16:rowId xmlns:a16="http://schemas.microsoft.com/office/drawing/2014/main" val="445122148"/>
                  </a:ext>
                </a:extLst>
              </a:tr>
              <a:tr h="813364">
                <a:tc>
                  <a:txBody>
                    <a:bodyPr/>
                    <a:lstStyle/>
                    <a:p>
                      <a:r>
                        <a:rPr lang="en-US" sz="2200"/>
                        <a:t>Employee Benefit Expenses</a:t>
                      </a:r>
                    </a:p>
                  </a:txBody>
                  <a:tcPr marL="109914" marR="109914" marT="54957" marB="54957"/>
                </a:tc>
                <a:tc>
                  <a:txBody>
                    <a:bodyPr/>
                    <a:lstStyle/>
                    <a:p>
                      <a:r>
                        <a:rPr lang="en-US" sz="2200"/>
                        <a:t>INR 522.5 Crore</a:t>
                      </a:r>
                    </a:p>
                  </a:txBody>
                  <a:tcPr marL="109914" marR="109914" marT="54957" marB="54957"/>
                </a:tc>
                <a:tc>
                  <a:txBody>
                    <a:bodyPr/>
                    <a:lstStyle/>
                    <a:p>
                      <a:r>
                        <a:rPr lang="en-US" sz="2200"/>
                        <a:t>INR 634.8 Crore</a:t>
                      </a:r>
                    </a:p>
                  </a:txBody>
                  <a:tcPr marL="109914" marR="109914" marT="54957" marB="54957"/>
                </a:tc>
                <a:extLst>
                  <a:ext uri="{0D108BD9-81ED-4DB2-BD59-A6C34878D82A}">
                    <a16:rowId xmlns:a16="http://schemas.microsoft.com/office/drawing/2014/main" val="2457206917"/>
                  </a:ext>
                </a:extLst>
              </a:tr>
              <a:tr h="483622">
                <a:tc>
                  <a:txBody>
                    <a:bodyPr/>
                    <a:lstStyle/>
                    <a:p>
                      <a:r>
                        <a:rPr lang="en-US" sz="2200"/>
                        <a:t>Advertising Expenses</a:t>
                      </a:r>
                    </a:p>
                  </a:txBody>
                  <a:tcPr marL="109914" marR="109914" marT="54957" marB="54957"/>
                </a:tc>
                <a:tc>
                  <a:txBody>
                    <a:bodyPr/>
                    <a:lstStyle/>
                    <a:p>
                      <a:r>
                        <a:rPr lang="en-US" sz="2200"/>
                        <a:t>INR 1298 Crore</a:t>
                      </a:r>
                    </a:p>
                  </a:txBody>
                  <a:tcPr marL="109914" marR="109914" marT="54957" marB="54957"/>
                </a:tc>
                <a:tc>
                  <a:txBody>
                    <a:bodyPr/>
                    <a:lstStyle/>
                    <a:p>
                      <a:r>
                        <a:rPr lang="en-US" sz="2200"/>
                        <a:t>INR 1758.8 Crore</a:t>
                      </a:r>
                    </a:p>
                  </a:txBody>
                  <a:tcPr marL="109914" marR="109914" marT="54957" marB="54957"/>
                </a:tc>
                <a:extLst>
                  <a:ext uri="{0D108BD9-81ED-4DB2-BD59-A6C34878D82A}">
                    <a16:rowId xmlns:a16="http://schemas.microsoft.com/office/drawing/2014/main" val="1916119851"/>
                  </a:ext>
                </a:extLst>
              </a:tr>
              <a:tr h="483622">
                <a:tc>
                  <a:txBody>
                    <a:bodyPr/>
                    <a:lstStyle/>
                    <a:p>
                      <a:r>
                        <a:rPr lang="en-US" sz="2200"/>
                        <a:t>Net Loss / Profit</a:t>
                      </a:r>
                    </a:p>
                  </a:txBody>
                  <a:tcPr marL="109914" marR="109914" marT="54957" marB="54957"/>
                </a:tc>
                <a:tc>
                  <a:txBody>
                    <a:bodyPr/>
                    <a:lstStyle/>
                    <a:p>
                      <a:r>
                        <a:rPr lang="en-US" sz="2200"/>
                        <a:t>Loss of INR 597.6 Crore</a:t>
                      </a:r>
                    </a:p>
                  </a:txBody>
                  <a:tcPr marL="109914" marR="109914" marT="54957" marB="54957"/>
                </a:tc>
                <a:tc>
                  <a:txBody>
                    <a:bodyPr/>
                    <a:lstStyle/>
                    <a:p>
                      <a:r>
                        <a:rPr lang="en-US" sz="2200"/>
                        <a:t>Loss of INR 782.4 Crore</a:t>
                      </a:r>
                    </a:p>
                  </a:txBody>
                  <a:tcPr marL="109914" marR="109914" marT="54957" marB="54957"/>
                </a:tc>
                <a:extLst>
                  <a:ext uri="{0D108BD9-81ED-4DB2-BD59-A6C34878D82A}">
                    <a16:rowId xmlns:a16="http://schemas.microsoft.com/office/drawing/2014/main" val="3262701336"/>
                  </a:ext>
                </a:extLst>
              </a:tr>
            </a:tbl>
          </a:graphicData>
        </a:graphic>
      </p:graphicFrame>
    </p:spTree>
    <p:extLst>
      <p:ext uri="{BB962C8B-B14F-4D97-AF65-F5344CB8AC3E}">
        <p14:creationId xmlns:p14="http://schemas.microsoft.com/office/powerpoint/2010/main" val="828898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C9664EF-0D74-4781-B4B4-646A93B50B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54C0CC2-F056-47AD-A361-F33F5EE976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0" name="Rectangle 49">
            <a:extLst>
              <a:ext uri="{FF2B5EF4-FFF2-40B4-BE49-F238E27FC236}">
                <a16:creationId xmlns:a16="http://schemas.microsoft.com/office/drawing/2014/main" id="{CD560C9F-7A8F-4FBA-BD3A-EB75B62E4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DBB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Content Placeholder 14">
            <a:extLst>
              <a:ext uri="{FF2B5EF4-FFF2-40B4-BE49-F238E27FC236}">
                <a16:creationId xmlns:a16="http://schemas.microsoft.com/office/drawing/2014/main" id="{BB6DBE0B-8FA1-1248-7AC8-2A32119A9332}"/>
              </a:ext>
            </a:extLst>
          </p:cNvPr>
          <p:cNvPicPr>
            <a:picLocks noGrp="1" noChangeAspect="1"/>
          </p:cNvPicPr>
          <p:nvPr>
            <p:ph idx="4294967295"/>
          </p:nvPr>
        </p:nvPicPr>
        <p:blipFill>
          <a:blip r:embed="rId4"/>
          <a:srcRect t="12468" b="3263"/>
          <a:stretch/>
        </p:blipFill>
        <p:spPr>
          <a:xfrm>
            <a:off x="1427094" y="801792"/>
            <a:ext cx="9332220" cy="5249332"/>
          </a:xfrm>
          <a:prstGeom prst="rect">
            <a:avLst/>
          </a:prstGeom>
        </p:spPr>
      </p:pic>
      <p:sp>
        <p:nvSpPr>
          <p:cNvPr id="5" name="Footer Placeholder 4">
            <a:extLst>
              <a:ext uri="{FF2B5EF4-FFF2-40B4-BE49-F238E27FC236}">
                <a16:creationId xmlns:a16="http://schemas.microsoft.com/office/drawing/2014/main" id="{7D1F3164-2E07-9455-9CC3-8E1F1538AF60}"/>
              </a:ext>
            </a:extLst>
          </p:cNvPr>
          <p:cNvSpPr>
            <a:spLocks noGrp="1"/>
          </p:cNvSpPr>
          <p:nvPr>
            <p:ph type="ftr" sz="quarter" idx="11"/>
          </p:nvPr>
        </p:nvSpPr>
        <p:spPr>
          <a:xfrm>
            <a:off x="643467" y="6368646"/>
            <a:ext cx="6772317" cy="365125"/>
          </a:xfrm>
        </p:spPr>
        <p:txBody>
          <a:bodyPr vert="horz" lIns="91440" tIns="45720" rIns="91440" bIns="45720" rtlCol="0">
            <a:normAutofit/>
          </a:bodyPr>
          <a:lstStyle/>
          <a:p>
            <a:pPr defTabSz="457200"/>
            <a:endParaRPr lang="en-US" kern="1200">
              <a:latin typeface="+mn-lt"/>
              <a:ea typeface="+mn-ea"/>
              <a:cs typeface="+mn-cs"/>
            </a:endParaRPr>
          </a:p>
        </p:txBody>
      </p:sp>
      <p:sp>
        <p:nvSpPr>
          <p:cNvPr id="4" name="Date Placeholder 3">
            <a:extLst>
              <a:ext uri="{FF2B5EF4-FFF2-40B4-BE49-F238E27FC236}">
                <a16:creationId xmlns:a16="http://schemas.microsoft.com/office/drawing/2014/main" id="{86223710-B9BE-23FA-217D-1EF91938CA8F}"/>
              </a:ext>
            </a:extLst>
          </p:cNvPr>
          <p:cNvSpPr>
            <a:spLocks noGrp="1"/>
          </p:cNvSpPr>
          <p:nvPr>
            <p:ph type="dt" sz="half" idx="10"/>
          </p:nvPr>
        </p:nvSpPr>
        <p:spPr>
          <a:xfrm>
            <a:off x="7964424" y="6368646"/>
            <a:ext cx="3273552" cy="365125"/>
          </a:xfrm>
        </p:spPr>
        <p:txBody>
          <a:bodyPr vert="horz" lIns="91440" tIns="45720" rIns="91440" bIns="45720" rtlCol="0">
            <a:normAutofit/>
          </a:bodyPr>
          <a:lstStyle/>
          <a:p>
            <a:pPr defTabSz="457200">
              <a:spcAft>
                <a:spcPts val="600"/>
              </a:spcAft>
            </a:pPr>
            <a:fld id="{B485ECF3-F4A2-4915-B9EB-223FEBD2CC0F}" type="datetime1">
              <a:rPr lang="en-US"/>
              <a:pPr defTabSz="457200">
                <a:spcAft>
                  <a:spcPts val="600"/>
                </a:spcAft>
              </a:pPr>
              <a:t>11/23/2024</a:t>
            </a:fld>
            <a:endParaRPr lang="en-US"/>
          </a:p>
        </p:txBody>
      </p:sp>
      <p:sp>
        <p:nvSpPr>
          <p:cNvPr id="6" name="Slide Number Placeholder 5">
            <a:extLst>
              <a:ext uri="{FF2B5EF4-FFF2-40B4-BE49-F238E27FC236}">
                <a16:creationId xmlns:a16="http://schemas.microsoft.com/office/drawing/2014/main" id="{6CC90C9E-932F-268C-019B-765E044D946F}"/>
              </a:ext>
            </a:extLst>
          </p:cNvPr>
          <p:cNvSpPr>
            <a:spLocks noGrp="1"/>
          </p:cNvSpPr>
          <p:nvPr>
            <p:ph type="sldNum" sz="quarter" idx="12"/>
          </p:nvPr>
        </p:nvSpPr>
        <p:spPr>
          <a:xfrm>
            <a:off x="11311128" y="6368646"/>
            <a:ext cx="640080" cy="365125"/>
          </a:xfrm>
        </p:spPr>
        <p:txBody>
          <a:bodyPr vert="horz" lIns="91440" tIns="45720" rIns="91440" bIns="45720" rtlCol="0">
            <a:normAutofit/>
          </a:bodyPr>
          <a:lstStyle/>
          <a:p>
            <a:pPr defTabSz="457200">
              <a:spcAft>
                <a:spcPts val="600"/>
              </a:spcAft>
            </a:pPr>
            <a:fld id="{A65A5C87-DF58-40C8-B092-1DE63DB4547E}" type="slidenum">
              <a:rPr lang="en-US">
                <a:solidFill>
                  <a:schemeClr val="tx2"/>
                </a:solidFill>
              </a:rPr>
              <a:pPr defTabSz="457200">
                <a:spcAft>
                  <a:spcPts val="600"/>
                </a:spcAft>
              </a:pPr>
              <a:t>12</a:t>
            </a:fld>
            <a:endParaRPr lang="en-US">
              <a:solidFill>
                <a:schemeClr val="tx2"/>
              </a:solidFill>
            </a:endParaRPr>
          </a:p>
        </p:txBody>
      </p:sp>
    </p:spTree>
    <p:extLst>
      <p:ext uri="{BB962C8B-B14F-4D97-AF65-F5344CB8AC3E}">
        <p14:creationId xmlns:p14="http://schemas.microsoft.com/office/powerpoint/2010/main" val="3904927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latin typeface="Rockwell Condensed"/>
              </a:rPr>
              <a:t>TECHNOLOGY</a:t>
            </a:r>
            <a:br>
              <a:rPr lang="en-US" sz="8800" dirty="0">
                <a:blipFill dpi="0" rotWithShape="1">
                  <a:blip r:embed="rId4"/>
                  <a:srcRect/>
                  <a:tile tx="6350" ty="-127000" sx="65000" sy="64000" flip="none" algn="tl"/>
                </a:blipFill>
                <a:latin typeface="Rockwell Condensed"/>
              </a:rPr>
            </a:br>
            <a:r>
              <a:rPr lang="en-US" sz="8800" dirty="0">
                <a:blipFill dpi="0" rotWithShape="1">
                  <a:blip r:embed="rId4"/>
                  <a:srcRect/>
                  <a:tile tx="6350" ty="-127000" sx="65000" sy="64000" flip="none" algn="tl"/>
                </a:blipFill>
                <a:latin typeface="Rockwell Condensed"/>
              </a:rPr>
              <a:t>ANALYSIS</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124687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obile device with apps">
            <a:extLst>
              <a:ext uri="{FF2B5EF4-FFF2-40B4-BE49-F238E27FC236}">
                <a16:creationId xmlns:a16="http://schemas.microsoft.com/office/drawing/2014/main" id="{66882B8C-0633-BB58-B7FD-1B3B7C2202B5}"/>
              </a:ext>
            </a:extLst>
          </p:cNvPr>
          <p:cNvPicPr>
            <a:picLocks noChangeAspect="1"/>
          </p:cNvPicPr>
          <p:nvPr/>
        </p:nvPicPr>
        <p:blipFill>
          <a:blip r:embed="rId4"/>
          <a:srcRect l="50746" r="11140" b="-2"/>
          <a:stretch/>
        </p:blipFill>
        <p:spPr>
          <a:xfrm>
            <a:off x="3344" y="10"/>
            <a:ext cx="4646726" cy="6857990"/>
          </a:xfrm>
          <a:prstGeom prst="rect">
            <a:avLst/>
          </a:prstGeom>
        </p:spPr>
      </p:pic>
      <p:graphicFrame>
        <p:nvGraphicFramePr>
          <p:cNvPr id="52" name="Content Placeholder 2">
            <a:extLst>
              <a:ext uri="{FF2B5EF4-FFF2-40B4-BE49-F238E27FC236}">
                <a16:creationId xmlns:a16="http://schemas.microsoft.com/office/drawing/2014/main" id="{29E80FCC-D605-7A5E-C0ED-277586D41A01}"/>
              </a:ext>
            </a:extLst>
          </p:cNvPr>
          <p:cNvGraphicFramePr>
            <a:graphicFrameLocks noGrp="1"/>
          </p:cNvGraphicFramePr>
          <p:nvPr>
            <p:ph idx="1"/>
          </p:nvPr>
        </p:nvGraphicFramePr>
        <p:xfrm>
          <a:off x="4970109" y="2121408"/>
          <a:ext cx="6730276" cy="405079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Date Placeholder 3">
            <a:extLst>
              <a:ext uri="{FF2B5EF4-FFF2-40B4-BE49-F238E27FC236}">
                <a16:creationId xmlns:a16="http://schemas.microsoft.com/office/drawing/2014/main" id="{5B30816A-BEF6-DE11-6447-E280A69BAA90}"/>
              </a:ext>
            </a:extLst>
          </p:cNvPr>
          <p:cNvSpPr>
            <a:spLocks noGrp="1"/>
          </p:cNvSpPr>
          <p:nvPr>
            <p:ph type="dt" sz="half" idx="10"/>
          </p:nvPr>
        </p:nvSpPr>
        <p:spPr>
          <a:xfrm>
            <a:off x="1137328" y="6272784"/>
            <a:ext cx="3273552" cy="365125"/>
          </a:xfrm>
          <a:effectLst/>
        </p:spPr>
        <p:txBody>
          <a:bodyPr>
            <a:normAutofit/>
          </a:bodyPr>
          <a:lstStyle/>
          <a:p>
            <a:pPr algn="l">
              <a:spcAft>
                <a:spcPts val="600"/>
              </a:spcAft>
            </a:pPr>
            <a:fld id="{822278F5-27A9-44CD-9230-E93D795AA6C4}" type="datetime1">
              <a:rPr lang="en-US">
                <a:solidFill>
                  <a:srgbClr val="FFFFFF"/>
                </a:solidFill>
              </a:rPr>
              <a:pPr algn="l">
                <a:spcAft>
                  <a:spcPts val="600"/>
                </a:spcAft>
              </a:pPr>
              <a:t>11/23/2024</a:t>
            </a:fld>
            <a:endParaRPr lang="en-US">
              <a:solidFill>
                <a:srgbClr val="FFFFFF"/>
              </a:solidFill>
            </a:endParaRPr>
          </a:p>
        </p:txBody>
      </p:sp>
      <p:sp>
        <p:nvSpPr>
          <p:cNvPr id="5" name="Footer Placeholder 4">
            <a:extLst>
              <a:ext uri="{FF2B5EF4-FFF2-40B4-BE49-F238E27FC236}">
                <a16:creationId xmlns:a16="http://schemas.microsoft.com/office/drawing/2014/main" id="{D372A909-B5B7-8F37-A862-1284A366942D}"/>
              </a:ext>
            </a:extLst>
          </p:cNvPr>
          <p:cNvSpPr>
            <a:spLocks noGrp="1"/>
          </p:cNvSpPr>
          <p:nvPr>
            <p:ph type="ftr" sz="quarter" idx="11"/>
          </p:nvPr>
        </p:nvSpPr>
        <p:spPr>
          <a:xfrm>
            <a:off x="4932558" y="6272784"/>
            <a:ext cx="6327648" cy="365125"/>
          </a:xfrm>
        </p:spPr>
        <p:txBody>
          <a:bodyPr>
            <a:normAutofit/>
          </a:bodyPr>
          <a:lstStyle/>
          <a:p>
            <a:endParaRPr lang="en-US" dirty="0"/>
          </a:p>
        </p:txBody>
      </p:sp>
      <p:grpSp>
        <p:nvGrpSpPr>
          <p:cNvPr id="53" name="Group 52">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10">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a:solidFill>
                  <a:prstClr val="white"/>
                </a:solidFill>
                <a:latin typeface="Rockwell Extra Bold" pitchFamily="18" charset="0"/>
              </a:endParaRPr>
            </a:p>
          </p:txBody>
        </p:sp>
        <p:sp>
          <p:nvSpPr>
            <p:cNvPr id="16" name="Oval 15">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a:solidFill>
                  <a:prstClr val="white"/>
                </a:solidFill>
                <a:latin typeface="Calibri"/>
              </a:endParaRPr>
            </a:p>
          </p:txBody>
        </p:sp>
      </p:grpSp>
      <p:sp>
        <p:nvSpPr>
          <p:cNvPr id="6" name="Slide Number Placeholder 5">
            <a:extLst>
              <a:ext uri="{FF2B5EF4-FFF2-40B4-BE49-F238E27FC236}">
                <a16:creationId xmlns:a16="http://schemas.microsoft.com/office/drawing/2014/main" id="{B1F2CF3B-23CF-E6D4-654C-99C95AE40FE5}"/>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14</a:t>
            </a:fld>
            <a:endParaRPr lang="en-US"/>
          </a:p>
        </p:txBody>
      </p:sp>
    </p:spTree>
    <p:extLst>
      <p:ext uri="{BB962C8B-B14F-4D97-AF65-F5344CB8AC3E}">
        <p14:creationId xmlns:p14="http://schemas.microsoft.com/office/powerpoint/2010/main" val="2364355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rPr>
              <a:t>FUTURE</a:t>
            </a:r>
            <a:br>
              <a:rPr lang="en-US" sz="8800" dirty="0">
                <a:blipFill dpi="0" rotWithShape="1">
                  <a:blip r:embed="rId4"/>
                  <a:srcRect/>
                  <a:tile tx="6350" ty="-127000" sx="65000" sy="64000" flip="none" algn="tl"/>
                </a:blipFill>
              </a:rPr>
            </a:br>
            <a:r>
              <a:rPr lang="en-US" sz="8800" dirty="0">
                <a:blipFill dpi="0" rotWithShape="1">
                  <a:blip r:embed="rId4"/>
                  <a:srcRect/>
                  <a:tile tx="6350" ty="-127000" sx="65000" sy="64000" flip="none" algn="tl"/>
                </a:blipFill>
              </a:rPr>
              <a:t>PLANS</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87866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7CD26CB6-2471-96C4-E0F4-12F67EDAFC63}"/>
              </a:ext>
            </a:extLst>
          </p:cNvPr>
          <p:cNvPicPr>
            <a:picLocks noChangeAspect="1"/>
          </p:cNvPicPr>
          <p:nvPr/>
        </p:nvPicPr>
        <p:blipFill>
          <a:blip r:embed="rId4"/>
          <a:srcRect l="18844" r="23109" b="6250"/>
          <a:stretch/>
        </p:blipFill>
        <p:spPr>
          <a:xfrm>
            <a:off x="3343" y="10"/>
            <a:ext cx="7548923" cy="6857990"/>
          </a:xfrm>
          <a:prstGeom prst="rect">
            <a:avLst/>
          </a:prstGeom>
        </p:spPr>
      </p:pic>
      <p:sp>
        <p:nvSpPr>
          <p:cNvPr id="3" name="Content Placeholder 2">
            <a:extLst>
              <a:ext uri="{FF2B5EF4-FFF2-40B4-BE49-F238E27FC236}">
                <a16:creationId xmlns:a16="http://schemas.microsoft.com/office/drawing/2014/main" id="{C45F2CF7-B5CC-3929-F499-8D5345688A6A}"/>
              </a:ext>
            </a:extLst>
          </p:cNvPr>
          <p:cNvSpPr>
            <a:spLocks noGrp="1"/>
          </p:cNvSpPr>
          <p:nvPr>
            <p:ph idx="1"/>
          </p:nvPr>
        </p:nvSpPr>
        <p:spPr>
          <a:xfrm>
            <a:off x="7883611" y="2121408"/>
            <a:ext cx="3816774" cy="4050792"/>
          </a:xfrm>
        </p:spPr>
        <p:txBody>
          <a:bodyPr vert="horz" lIns="91440" tIns="45720" rIns="91440" bIns="45720" rtlCol="0">
            <a:normAutofit/>
          </a:bodyPr>
          <a:lstStyle/>
          <a:p>
            <a:endParaRPr lang="en-IN" sz="1600" b="1" u="sng">
              <a:latin typeface="Arial"/>
              <a:cs typeface="Arial"/>
            </a:endParaRPr>
          </a:p>
          <a:p>
            <a:r>
              <a:rPr lang="en-IN" sz="1600">
                <a:latin typeface="Arial"/>
                <a:cs typeface="Arial"/>
              </a:rPr>
              <a:t>Myntra's goals for the future are to propel expansion, innovation, and client happiness in the dynamic field of fashion eCommerce.</a:t>
            </a:r>
            <a:endParaRPr lang="en-US" sz="1600">
              <a:latin typeface="Arial"/>
              <a:cs typeface="Arial"/>
            </a:endParaRPr>
          </a:p>
          <a:p>
            <a:r>
              <a:rPr lang="en-IN" sz="1600">
                <a:latin typeface="Arial"/>
                <a:cs typeface="Arial"/>
              </a:rPr>
              <a:t>Myntra will be able to open NEXT-branded stores all over India, increasing its omni-channel footprint and product choices.</a:t>
            </a:r>
            <a:endParaRPr lang="en-US" sz="1600">
              <a:latin typeface="Arial"/>
              <a:cs typeface="Arial"/>
            </a:endParaRPr>
          </a:p>
          <a:p>
            <a:endParaRPr lang="en-US" sz="1600">
              <a:latin typeface="Arial"/>
              <a:cs typeface="Arial"/>
            </a:endParaRPr>
          </a:p>
          <a:p>
            <a:endParaRPr lang="en-US" sz="1600"/>
          </a:p>
        </p:txBody>
      </p:sp>
      <p:sp>
        <p:nvSpPr>
          <p:cNvPr id="5" name="Footer Placeholder 4">
            <a:extLst>
              <a:ext uri="{FF2B5EF4-FFF2-40B4-BE49-F238E27FC236}">
                <a16:creationId xmlns:a16="http://schemas.microsoft.com/office/drawing/2014/main" id="{DA6DBCB7-1662-20A9-CA0C-E5203CBEFA60}"/>
              </a:ext>
            </a:extLst>
          </p:cNvPr>
          <p:cNvSpPr>
            <a:spLocks noGrp="1"/>
          </p:cNvSpPr>
          <p:nvPr>
            <p:ph type="ftr" sz="quarter" idx="11"/>
          </p:nvPr>
        </p:nvSpPr>
        <p:spPr>
          <a:xfrm>
            <a:off x="1088136" y="6272784"/>
            <a:ext cx="6327648" cy="365125"/>
          </a:xfrm>
          <a:effectLst/>
        </p:spPr>
        <p:txBody>
          <a:bodyPr>
            <a:normAutofit/>
          </a:bodyPr>
          <a:lstStyle/>
          <a:p>
            <a:endParaRPr lang="en-US">
              <a:solidFill>
                <a:srgbClr val="FFFFFF"/>
              </a:solidFill>
            </a:endParaRPr>
          </a:p>
        </p:txBody>
      </p:sp>
      <p:sp>
        <p:nvSpPr>
          <p:cNvPr id="4" name="Date Placeholder 3">
            <a:extLst>
              <a:ext uri="{FF2B5EF4-FFF2-40B4-BE49-F238E27FC236}">
                <a16:creationId xmlns:a16="http://schemas.microsoft.com/office/drawing/2014/main" id="{1FF4FB67-A93C-9288-0D0F-6468FA2DF141}"/>
              </a:ext>
            </a:extLst>
          </p:cNvPr>
          <p:cNvSpPr>
            <a:spLocks noGrp="1"/>
          </p:cNvSpPr>
          <p:nvPr>
            <p:ph type="dt" sz="half" idx="10"/>
          </p:nvPr>
        </p:nvSpPr>
        <p:spPr>
          <a:xfrm>
            <a:off x="7964424" y="6272784"/>
            <a:ext cx="3273552" cy="365125"/>
          </a:xfrm>
        </p:spPr>
        <p:txBody>
          <a:bodyPr>
            <a:normAutofit/>
          </a:bodyPr>
          <a:lstStyle/>
          <a:p>
            <a:pPr>
              <a:spcAft>
                <a:spcPts val="600"/>
              </a:spcAft>
            </a:pPr>
            <a:fld id="{AC2425E0-64A1-4219-ACA9-BE0D558070D5}" type="datetime1">
              <a:rPr lang="en-US"/>
              <a:pPr>
                <a:spcAft>
                  <a:spcPts val="600"/>
                </a:spcAft>
              </a:pPr>
              <a:t>11/23/2024</a:t>
            </a:fld>
            <a:endParaRPr lang="en-US"/>
          </a:p>
        </p:txBody>
      </p:sp>
      <p:grpSp>
        <p:nvGrpSpPr>
          <p:cNvPr id="26" name="Group 25">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5" name="Oval 14">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16" name="Oval 15">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
        <p:nvSpPr>
          <p:cNvPr id="6" name="Slide Number Placeholder 5">
            <a:extLst>
              <a:ext uri="{FF2B5EF4-FFF2-40B4-BE49-F238E27FC236}">
                <a16:creationId xmlns:a16="http://schemas.microsoft.com/office/drawing/2014/main" id="{D2FD566B-C473-890B-5795-5BE3CABA32D8}"/>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16</a:t>
            </a:fld>
            <a:endParaRPr lang="en-US"/>
          </a:p>
        </p:txBody>
      </p:sp>
    </p:spTree>
    <p:extLst>
      <p:ext uri="{BB962C8B-B14F-4D97-AF65-F5344CB8AC3E}">
        <p14:creationId xmlns:p14="http://schemas.microsoft.com/office/powerpoint/2010/main" val="1092693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latin typeface="Rockwell Condensed"/>
              </a:rPr>
              <a:t>SWOT</a:t>
            </a:r>
            <a:br>
              <a:rPr lang="en-US" sz="8800" dirty="0">
                <a:blipFill dpi="0" rotWithShape="1">
                  <a:blip r:embed="rId4"/>
                  <a:srcRect/>
                  <a:tile tx="6350" ty="-127000" sx="65000" sy="64000" flip="none" algn="tl"/>
                </a:blipFill>
                <a:latin typeface="Rockwell Condensed"/>
              </a:rPr>
            </a:br>
            <a:r>
              <a:rPr lang="en-US" sz="8800" dirty="0">
                <a:blipFill dpi="0" rotWithShape="1">
                  <a:blip r:embed="rId4"/>
                  <a:srcRect/>
                  <a:tile tx="6350" ty="-127000" sx="65000" sy="64000" flip="none" algn="tl"/>
                </a:blipFill>
                <a:latin typeface="Rockwell Condensed"/>
              </a:rPr>
              <a:t>ANALYSIS</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2233057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8" name="Content Placeholder 7">
            <a:extLst>
              <a:ext uri="{FF2B5EF4-FFF2-40B4-BE49-F238E27FC236}">
                <a16:creationId xmlns:a16="http://schemas.microsoft.com/office/drawing/2014/main" id="{381BEE45-6E6A-5919-8487-228335A00149}"/>
              </a:ext>
            </a:extLst>
          </p:cNvPr>
          <p:cNvSpPr>
            <a:spLocks noGrp="1"/>
          </p:cNvSpPr>
          <p:nvPr>
            <p:ph idx="1"/>
          </p:nvPr>
        </p:nvSpPr>
        <p:spPr>
          <a:xfrm>
            <a:off x="5053780" y="599768"/>
            <a:ext cx="6074467" cy="5572432"/>
          </a:xfrm>
        </p:spPr>
        <p:txBody>
          <a:bodyPr vert="horz" lIns="91440" tIns="45720" rIns="91440" bIns="45720" rtlCol="0" anchor="ctr">
            <a:normAutofit lnSpcReduction="10000"/>
          </a:bodyPr>
          <a:lstStyle/>
          <a:p>
            <a:pPr marL="0" indent="0">
              <a:buNone/>
            </a:pPr>
            <a:r>
              <a:rPr lang="en-US" sz="1300" b="1" dirty="0">
                <a:ea typeface="+mn-lt"/>
                <a:cs typeface="+mn-lt"/>
              </a:rPr>
              <a:t>Strength </a:t>
            </a:r>
            <a:endParaRPr lang="en-US" sz="1300" b="1" dirty="0"/>
          </a:p>
          <a:p>
            <a:pPr marL="171450" indent="-171450">
              <a:buClr>
                <a:srgbClr val="9E3611"/>
              </a:buClr>
            </a:pPr>
            <a:r>
              <a:rPr lang="en-US" sz="1300" dirty="0">
                <a:ea typeface="+mn-lt"/>
                <a:cs typeface="+mn-lt"/>
              </a:rPr>
              <a:t>Diverse inventory with 5000+ locations national wide</a:t>
            </a:r>
            <a:endParaRPr lang="en-US" sz="1300" dirty="0"/>
          </a:p>
          <a:p>
            <a:pPr marL="171450" indent="-171450">
              <a:buClr>
                <a:srgbClr val="9E3611"/>
              </a:buClr>
            </a:pPr>
            <a:r>
              <a:rPr lang="en-US" sz="1300" dirty="0" err="1">
                <a:ea typeface="+mn-lt"/>
                <a:cs typeface="+mn-lt"/>
              </a:rPr>
              <a:t>Efficienct</a:t>
            </a:r>
            <a:r>
              <a:rPr lang="en-US" sz="1300" dirty="0">
                <a:ea typeface="+mn-lt"/>
                <a:cs typeface="+mn-lt"/>
              </a:rPr>
              <a:t> Supply network reaches 90000+ locations national wide</a:t>
            </a:r>
            <a:endParaRPr lang="en-US" sz="1300" dirty="0"/>
          </a:p>
          <a:p>
            <a:pPr marL="171450" indent="-171450">
              <a:buClr>
                <a:srgbClr val="9E3611"/>
              </a:buClr>
            </a:pPr>
            <a:r>
              <a:rPr lang="en-US" sz="1300" dirty="0">
                <a:ea typeface="+mn-lt"/>
                <a:cs typeface="+mn-lt"/>
              </a:rPr>
              <a:t>Reliable tech and user interface </a:t>
            </a:r>
            <a:endParaRPr lang="en-US" sz="1300" dirty="0"/>
          </a:p>
          <a:p>
            <a:pPr marL="171450" indent="-171450">
              <a:buClr>
                <a:srgbClr val="9E3611"/>
              </a:buClr>
            </a:pPr>
            <a:r>
              <a:rPr lang="en-US" sz="1300" dirty="0">
                <a:ea typeface="+mn-lt"/>
                <a:cs typeface="+mn-lt"/>
              </a:rPr>
              <a:t>Features include visual search and virtual trial rooms powered by augmented reality </a:t>
            </a:r>
            <a:endParaRPr lang="en-US" sz="1300" dirty="0"/>
          </a:p>
          <a:p>
            <a:pPr marL="0" indent="0">
              <a:buClr>
                <a:srgbClr val="9E3611"/>
              </a:buClr>
              <a:buNone/>
            </a:pPr>
            <a:br>
              <a:rPr lang="en-US" sz="1300" dirty="0"/>
            </a:br>
            <a:r>
              <a:rPr lang="en-US" sz="1300" b="1" dirty="0">
                <a:ea typeface="+mn-lt"/>
                <a:cs typeface="+mn-lt"/>
              </a:rPr>
              <a:t>Weakness </a:t>
            </a:r>
            <a:endParaRPr lang="en-US" sz="1300" b="1" dirty="0"/>
          </a:p>
          <a:p>
            <a:pPr marL="171450" indent="-171450">
              <a:buClr>
                <a:srgbClr val="9E3611"/>
              </a:buClr>
            </a:pPr>
            <a:r>
              <a:rPr lang="en-US" sz="1300" dirty="0">
                <a:ea typeface="+mn-lt"/>
                <a:cs typeface="+mn-lt"/>
              </a:rPr>
              <a:t>Rivals like </a:t>
            </a:r>
            <a:r>
              <a:rPr lang="en-US" sz="1300" dirty="0" err="1">
                <a:ea typeface="+mn-lt"/>
                <a:cs typeface="+mn-lt"/>
              </a:rPr>
              <a:t>Jabong</a:t>
            </a:r>
            <a:r>
              <a:rPr lang="en-US" sz="1300" dirty="0">
                <a:ea typeface="+mn-lt"/>
                <a:cs typeface="+mn-lt"/>
              </a:rPr>
              <a:t>, Amazon, Ajio and </a:t>
            </a:r>
            <a:r>
              <a:rPr lang="en-US" sz="1300" dirty="0" err="1">
                <a:ea typeface="+mn-lt"/>
                <a:cs typeface="+mn-lt"/>
              </a:rPr>
              <a:t>Meesho</a:t>
            </a:r>
            <a:endParaRPr lang="en-US" sz="1300" dirty="0" err="1"/>
          </a:p>
          <a:p>
            <a:pPr marL="171450" indent="-171450">
              <a:buClr>
                <a:srgbClr val="9E3611"/>
              </a:buClr>
            </a:pPr>
            <a:r>
              <a:rPr lang="en-US" sz="1200" dirty="0">
                <a:latin typeface="Rockwell"/>
                <a:cs typeface="Arial"/>
              </a:rPr>
              <a:t>Dependence on Discounts</a:t>
            </a:r>
            <a:endParaRPr lang="en-US" sz="1300" dirty="0">
              <a:latin typeface="Rockwell"/>
            </a:endParaRPr>
          </a:p>
          <a:p>
            <a:pPr marL="0" indent="0">
              <a:buClr>
                <a:srgbClr val="9E3611"/>
              </a:buClr>
              <a:buNone/>
            </a:pPr>
            <a:br>
              <a:rPr lang="en-US" sz="1300" dirty="0"/>
            </a:br>
            <a:r>
              <a:rPr lang="en-US" sz="1300" b="1" dirty="0">
                <a:ea typeface="+mn-lt"/>
                <a:cs typeface="+mn-lt"/>
              </a:rPr>
              <a:t>Opportunities </a:t>
            </a:r>
            <a:endParaRPr lang="en-US" sz="1300" b="1" dirty="0"/>
          </a:p>
          <a:p>
            <a:pPr marL="171450" indent="-171450">
              <a:buClr>
                <a:srgbClr val="9E3611"/>
              </a:buClr>
            </a:pPr>
            <a:r>
              <a:rPr lang="en-US" sz="1300" dirty="0">
                <a:ea typeface="+mn-lt"/>
                <a:cs typeface="+mn-lt"/>
              </a:rPr>
              <a:t>Financial gains from increased private labor sales</a:t>
            </a:r>
            <a:endParaRPr lang="en-US" sz="1300" dirty="0"/>
          </a:p>
          <a:p>
            <a:pPr marL="171450" indent="-171450">
              <a:buClr>
                <a:srgbClr val="9E3611"/>
              </a:buClr>
            </a:pPr>
            <a:r>
              <a:rPr lang="en-US" sz="1300" dirty="0">
                <a:ea typeface="+mn-lt"/>
                <a:cs typeface="+mn-lt"/>
              </a:rPr>
              <a:t>Bridal market in India is ripe for exploration </a:t>
            </a:r>
            <a:endParaRPr lang="en-US" sz="1300" dirty="0"/>
          </a:p>
          <a:p>
            <a:pPr marL="171450" indent="-171450">
              <a:buClr>
                <a:srgbClr val="9E3611"/>
              </a:buClr>
            </a:pPr>
            <a:r>
              <a:rPr lang="en-US" sz="1300" dirty="0">
                <a:ea typeface="+mn-lt"/>
                <a:cs typeface="+mn-lt"/>
              </a:rPr>
              <a:t>Leverage parent company </a:t>
            </a:r>
            <a:r>
              <a:rPr lang="en-US" sz="1300" dirty="0" err="1">
                <a:ea typeface="+mn-lt"/>
                <a:cs typeface="+mn-lt"/>
              </a:rPr>
              <a:t>Flipkarts</a:t>
            </a:r>
            <a:r>
              <a:rPr lang="en-US" sz="1300" dirty="0">
                <a:ea typeface="+mn-lt"/>
                <a:cs typeface="+mn-lt"/>
              </a:rPr>
              <a:t> network for increased exposure and sales</a:t>
            </a:r>
            <a:endParaRPr lang="en-US" sz="1300" dirty="0"/>
          </a:p>
          <a:p>
            <a:pPr marL="0" indent="0">
              <a:buClr>
                <a:srgbClr val="9E3611"/>
              </a:buClr>
              <a:buNone/>
            </a:pPr>
            <a:br>
              <a:rPr lang="en-US" sz="1300" dirty="0"/>
            </a:br>
            <a:r>
              <a:rPr lang="en-US" sz="1300" b="1" dirty="0">
                <a:ea typeface="+mn-lt"/>
                <a:cs typeface="+mn-lt"/>
              </a:rPr>
              <a:t>Threats</a:t>
            </a:r>
            <a:endParaRPr lang="en-US" sz="1300" b="1" dirty="0"/>
          </a:p>
          <a:p>
            <a:pPr marL="171450" indent="-171450">
              <a:buClr>
                <a:srgbClr val="9E3611"/>
              </a:buClr>
            </a:pPr>
            <a:r>
              <a:rPr lang="en-US" sz="1200" dirty="0">
                <a:solidFill>
                  <a:srgbClr val="191B28"/>
                </a:solidFill>
                <a:latin typeface="Rockwell"/>
                <a:ea typeface="+mn-lt"/>
                <a:cs typeface="Arial"/>
              </a:rPr>
              <a:t>Dependency on Third-Party Logistics:</a:t>
            </a:r>
            <a:endParaRPr lang="en-US" sz="1300">
              <a:latin typeface="Rockwell"/>
            </a:endParaRPr>
          </a:p>
          <a:p>
            <a:pPr marL="171450" indent="-171450">
              <a:buClr>
                <a:srgbClr val="9E3611"/>
              </a:buClr>
            </a:pPr>
            <a:r>
              <a:rPr lang="en-US" sz="1300" dirty="0">
                <a:ea typeface="+mn-lt"/>
                <a:cs typeface="+mn-lt"/>
              </a:rPr>
              <a:t>Amazon's formidable reputation and massive customer base</a:t>
            </a:r>
            <a:endParaRPr lang="en-US" sz="1300" dirty="0"/>
          </a:p>
          <a:p>
            <a:pPr marL="0" indent="0">
              <a:buClr>
                <a:srgbClr val="9E3611"/>
              </a:buClr>
              <a:buNone/>
            </a:pPr>
            <a:endParaRPr lang="en-US" sz="1300"/>
          </a:p>
        </p:txBody>
      </p:sp>
      <p:sp>
        <p:nvSpPr>
          <p:cNvPr id="4" name="Date Placeholder 3">
            <a:extLst>
              <a:ext uri="{FF2B5EF4-FFF2-40B4-BE49-F238E27FC236}">
                <a16:creationId xmlns:a16="http://schemas.microsoft.com/office/drawing/2014/main" id="{5BA927FB-D5BC-76ED-CC55-504227DEB783}"/>
              </a:ext>
            </a:extLst>
          </p:cNvPr>
          <p:cNvSpPr>
            <a:spLocks noGrp="1"/>
          </p:cNvSpPr>
          <p:nvPr>
            <p:ph type="dt" sz="half" idx="10"/>
          </p:nvPr>
        </p:nvSpPr>
        <p:spPr>
          <a:xfrm>
            <a:off x="1137328" y="6272784"/>
            <a:ext cx="3273552" cy="365125"/>
          </a:xfrm>
          <a:effectLst/>
        </p:spPr>
        <p:txBody>
          <a:bodyPr>
            <a:normAutofit/>
          </a:bodyPr>
          <a:lstStyle/>
          <a:p>
            <a:pPr algn="l">
              <a:spcAft>
                <a:spcPts val="600"/>
              </a:spcAft>
            </a:pPr>
            <a:fld id="{EFBC4763-8B75-4A80-861C-0740AC3301CA}" type="datetime1">
              <a:rPr lang="en-US">
                <a:solidFill>
                  <a:srgbClr val="FFFFFF"/>
                </a:solidFill>
              </a:rPr>
              <a:pPr algn="l">
                <a:spcAft>
                  <a:spcPts val="600"/>
                </a:spcAft>
              </a:pPr>
              <a:t>11/23/2024</a:t>
            </a:fld>
            <a:endParaRPr lang="en-US">
              <a:solidFill>
                <a:srgbClr val="FFFFFF"/>
              </a:solidFill>
            </a:endParaRPr>
          </a:p>
        </p:txBody>
      </p:sp>
      <p:sp>
        <p:nvSpPr>
          <p:cNvPr id="5" name="Footer Placeholder 4">
            <a:extLst>
              <a:ext uri="{FF2B5EF4-FFF2-40B4-BE49-F238E27FC236}">
                <a16:creationId xmlns:a16="http://schemas.microsoft.com/office/drawing/2014/main" id="{8F4363A1-B6C1-7CE3-8B4F-F101ECA5DE45}"/>
              </a:ext>
            </a:extLst>
          </p:cNvPr>
          <p:cNvSpPr>
            <a:spLocks noGrp="1"/>
          </p:cNvSpPr>
          <p:nvPr>
            <p:ph type="ftr" sz="quarter" idx="11"/>
          </p:nvPr>
        </p:nvSpPr>
        <p:spPr>
          <a:xfrm>
            <a:off x="5053780" y="6272784"/>
            <a:ext cx="6074467" cy="365125"/>
          </a:xfrm>
        </p:spPr>
        <p:txBody>
          <a:bodyPr>
            <a:normAutofit/>
          </a:bodyPr>
          <a:lstStyle/>
          <a:p>
            <a:endParaRPr lang="en-US" dirty="0"/>
          </a:p>
        </p:txBody>
      </p:sp>
      <p:sp>
        <p:nvSpPr>
          <p:cNvPr id="17" name="Oval 16">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 name="Oval 18">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784642E0-39BE-753E-8BC9-C0622DB1B778}"/>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18</a:t>
            </a:fld>
            <a:endParaRPr lang="en-US"/>
          </a:p>
        </p:txBody>
      </p:sp>
    </p:spTree>
    <p:extLst>
      <p:ext uri="{BB962C8B-B14F-4D97-AF65-F5344CB8AC3E}">
        <p14:creationId xmlns:p14="http://schemas.microsoft.com/office/powerpoint/2010/main" val="404188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Autofit/>
          </a:bodyPr>
          <a:lstStyle/>
          <a:p>
            <a:pPr algn="r">
              <a:lnSpc>
                <a:spcPct val="80000"/>
              </a:lnSpc>
            </a:pPr>
            <a:r>
              <a:rPr lang="en-US" sz="4400" dirty="0">
                <a:blipFill dpi="0" rotWithShape="1">
                  <a:blip r:embed="rId4"/>
                  <a:srcRect/>
                  <a:tile tx="6350" ty="-127000" sx="65000" sy="64000" flip="none" algn="tl"/>
                </a:blipFill>
                <a:latin typeface="Rockwell Condensed"/>
              </a:rPr>
              <a:t>CUSTOMER ANALYSIS</a:t>
            </a:r>
            <a:br>
              <a:rPr lang="en-US" sz="4400" dirty="0">
                <a:blipFill dpi="0" rotWithShape="1">
                  <a:blip r:embed="rId4"/>
                  <a:srcRect/>
                  <a:tile tx="6350" ty="-127000" sx="65000" sy="64000" flip="none" algn="tl"/>
                </a:blipFill>
                <a:latin typeface="Rockwell Condensed"/>
              </a:rPr>
            </a:br>
            <a:r>
              <a:rPr lang="en-US" sz="4400" dirty="0">
                <a:blipFill dpi="0" rotWithShape="1">
                  <a:blip r:embed="rId4"/>
                  <a:srcRect/>
                  <a:tile tx="6350" ty="-127000" sx="65000" sy="64000" flip="none" algn="tl"/>
                </a:blipFill>
                <a:latin typeface="Rockwell Condensed"/>
              </a:rPr>
              <a:t>from Trust Piolet using CHATGPT </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2545485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CF043BA-0C52-4068-BCF5-2B2D89BA9D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2706C40-6B6C-83D8-0121-C32253DCE712}"/>
              </a:ext>
            </a:extLst>
          </p:cNvPr>
          <p:cNvSpPr>
            <a:spLocks noGrp="1"/>
          </p:cNvSpPr>
          <p:nvPr>
            <p:ph type="title"/>
          </p:nvPr>
        </p:nvSpPr>
        <p:spPr>
          <a:xfrm>
            <a:off x="7883612" y="484632"/>
            <a:ext cx="3816774" cy="1609344"/>
          </a:xfrm>
          <a:ln>
            <a:noFill/>
          </a:ln>
        </p:spPr>
        <p:txBody>
          <a:bodyPr>
            <a:normAutofit/>
          </a:bodyPr>
          <a:lstStyle/>
          <a:p>
            <a:r>
              <a:rPr lang="en-US" sz="3200" b="1" u="sng">
                <a:latin typeface="Arial"/>
                <a:cs typeface="Arial"/>
              </a:rPr>
              <a:t>About Myntra</a:t>
            </a:r>
            <a:endParaRPr lang="en-US" sz="3200"/>
          </a:p>
        </p:txBody>
      </p:sp>
      <p:pic>
        <p:nvPicPr>
          <p:cNvPr id="20" name="Picture 19" descr="Coat hanger icon silhouette set">
            <a:extLst>
              <a:ext uri="{FF2B5EF4-FFF2-40B4-BE49-F238E27FC236}">
                <a16:creationId xmlns:a16="http://schemas.microsoft.com/office/drawing/2014/main" id="{1E9BC6C5-E4A2-9BEE-7BF3-4ADF119CD72C}"/>
              </a:ext>
            </a:extLst>
          </p:cNvPr>
          <p:cNvPicPr>
            <a:picLocks noChangeAspect="1"/>
          </p:cNvPicPr>
          <p:nvPr/>
        </p:nvPicPr>
        <p:blipFill>
          <a:blip r:embed="rId4"/>
          <a:srcRect t="9153"/>
          <a:stretch/>
        </p:blipFill>
        <p:spPr>
          <a:xfrm>
            <a:off x="3343" y="10"/>
            <a:ext cx="7548923" cy="6857990"/>
          </a:xfrm>
          <a:prstGeom prst="rect">
            <a:avLst/>
          </a:prstGeom>
        </p:spPr>
      </p:pic>
      <p:sp>
        <p:nvSpPr>
          <p:cNvPr id="21" name="Content Placeholder 4">
            <a:extLst>
              <a:ext uri="{FF2B5EF4-FFF2-40B4-BE49-F238E27FC236}">
                <a16:creationId xmlns:a16="http://schemas.microsoft.com/office/drawing/2014/main" id="{80876866-3158-436B-EE9A-C28EEB829152}"/>
              </a:ext>
            </a:extLst>
          </p:cNvPr>
          <p:cNvSpPr>
            <a:spLocks noGrp="1"/>
          </p:cNvSpPr>
          <p:nvPr>
            <p:ph idx="1"/>
          </p:nvPr>
        </p:nvSpPr>
        <p:spPr>
          <a:xfrm>
            <a:off x="7883611" y="2121408"/>
            <a:ext cx="3816774" cy="4050792"/>
          </a:xfrm>
        </p:spPr>
        <p:txBody>
          <a:bodyPr vert="horz" lIns="91440" tIns="45720" rIns="91440" bIns="45720" rtlCol="0">
            <a:normAutofit/>
          </a:bodyPr>
          <a:lstStyle/>
          <a:p>
            <a:endParaRPr lang="en-US" sz="1600">
              <a:latin typeface="Arial"/>
              <a:cs typeface="Arial"/>
            </a:endParaRPr>
          </a:p>
          <a:p>
            <a:r>
              <a:rPr lang="en-IN" sz="1600" dirty="0">
                <a:latin typeface="Arial"/>
                <a:cs typeface="Arial"/>
              </a:rPr>
              <a:t>Myntra is one of the largest fashion eCommerce stores in India that deals with a wide range of fashion and lifestyle products for men, women, and kids.</a:t>
            </a:r>
            <a:endParaRPr lang="en-US" sz="1600" dirty="0">
              <a:latin typeface="Arial"/>
              <a:cs typeface="Arial"/>
            </a:endParaRPr>
          </a:p>
          <a:p>
            <a:r>
              <a:rPr lang="en-IN" sz="1600" dirty="0">
                <a:latin typeface="Arial"/>
                <a:cs typeface="Arial"/>
              </a:rPr>
              <a:t>In 2007, Vineet Saxena, Mukesh Bansal, and Ashutosh </a:t>
            </a:r>
            <a:r>
              <a:rPr lang="en-IN" sz="1600" dirty="0" err="1">
                <a:latin typeface="Arial"/>
                <a:cs typeface="Arial"/>
              </a:rPr>
              <a:t>Lawania</a:t>
            </a:r>
            <a:r>
              <a:rPr lang="en-IN" sz="1600" dirty="0">
                <a:latin typeface="Arial"/>
                <a:cs typeface="Arial"/>
              </a:rPr>
              <a:t> established Myntra.</a:t>
            </a:r>
            <a:endParaRPr lang="en-US" sz="1600" dirty="0">
              <a:latin typeface="Arial"/>
              <a:cs typeface="Arial"/>
            </a:endParaRPr>
          </a:p>
          <a:p>
            <a:r>
              <a:rPr lang="en-IN" sz="1600" dirty="0">
                <a:latin typeface="Arial"/>
                <a:cs typeface="Arial"/>
              </a:rPr>
              <a:t>Myntra sold on-demand personalized gift items initially.</a:t>
            </a:r>
            <a:endParaRPr lang="en-US" sz="1600" dirty="0">
              <a:latin typeface="Arial"/>
              <a:cs typeface="Arial"/>
            </a:endParaRPr>
          </a:p>
          <a:p>
            <a:endParaRPr lang="en-US" sz="1600"/>
          </a:p>
        </p:txBody>
      </p:sp>
      <p:grpSp>
        <p:nvGrpSpPr>
          <p:cNvPr id="22" name="Group 21">
            <a:extLst>
              <a:ext uri="{FF2B5EF4-FFF2-40B4-BE49-F238E27FC236}">
                <a16:creationId xmlns:a16="http://schemas.microsoft.com/office/drawing/2014/main" id="{789ACCC8-A635-400E-B9C0-AD9CA57109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4" name="Oval 13">
              <a:extLst>
                <a:ext uri="{FF2B5EF4-FFF2-40B4-BE49-F238E27FC236}">
                  <a16:creationId xmlns:a16="http://schemas.microsoft.com/office/drawing/2014/main" id="{CBC21CEB-233C-4B50-8CCA-829AD0428F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F3DF2D74-CD63-49A8-A93B-9DA2F59511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EA48E7F-08AC-A2E6-F5EF-482E4B983857}"/>
              </a:ext>
            </a:extLst>
          </p:cNvPr>
          <p:cNvSpPr>
            <a:spLocks noGrp="1"/>
          </p:cNvSpPr>
          <p:nvPr>
            <p:ph type="title"/>
          </p:nvPr>
        </p:nvSpPr>
        <p:spPr>
          <a:xfrm>
            <a:off x="643468" y="643466"/>
            <a:ext cx="3686312" cy="5528734"/>
          </a:xfrm>
        </p:spPr>
        <p:txBody>
          <a:bodyPr>
            <a:normAutofit/>
          </a:bodyPr>
          <a:lstStyle/>
          <a:p>
            <a:pPr algn="r"/>
            <a:r>
              <a:rPr lang="en-US" sz="4800" b="1" u="sng">
                <a:solidFill>
                  <a:srgbClr val="FFFFFF"/>
                </a:solidFill>
                <a:latin typeface="Arial"/>
                <a:cs typeface="Arial"/>
              </a:rPr>
              <a:t>HIGH IMAPCT CUSTOMER REVIEWS</a:t>
            </a:r>
            <a:endParaRPr lang="en-US" sz="4800">
              <a:solidFill>
                <a:srgbClr val="FFFFFF"/>
              </a:solidFill>
              <a:latin typeface="Arial"/>
              <a:cs typeface="Arial"/>
            </a:endParaRPr>
          </a:p>
          <a:p>
            <a:pPr algn="r"/>
            <a:endParaRPr lang="en-US" sz="4800" b="1" u="sng">
              <a:solidFill>
                <a:srgbClr val="FFFFFF"/>
              </a:solidFill>
              <a:latin typeface="Arial"/>
              <a:cs typeface="Arial"/>
            </a:endParaRPr>
          </a:p>
          <a:p>
            <a:pPr algn="r"/>
            <a:endParaRPr lang="en-US" sz="4800">
              <a:solidFill>
                <a:srgbClr val="FFFFFF"/>
              </a:solidFill>
            </a:endParaRPr>
          </a:p>
        </p:txBody>
      </p:sp>
      <p:sp>
        <p:nvSpPr>
          <p:cNvPr id="3" name="Content Placeholder 2">
            <a:extLst>
              <a:ext uri="{FF2B5EF4-FFF2-40B4-BE49-F238E27FC236}">
                <a16:creationId xmlns:a16="http://schemas.microsoft.com/office/drawing/2014/main" id="{5782236E-06F7-0CF2-361D-3A1A774FE36A}"/>
              </a:ext>
            </a:extLst>
          </p:cNvPr>
          <p:cNvSpPr>
            <a:spLocks noGrp="1"/>
          </p:cNvSpPr>
          <p:nvPr>
            <p:ph idx="1"/>
          </p:nvPr>
        </p:nvSpPr>
        <p:spPr>
          <a:xfrm>
            <a:off x="5053780" y="599768"/>
            <a:ext cx="6074467" cy="5572432"/>
          </a:xfrm>
        </p:spPr>
        <p:txBody>
          <a:bodyPr vert="horz" lIns="91440" tIns="45720" rIns="91440" bIns="45720" rtlCol="0" anchor="ctr">
            <a:normAutofit/>
          </a:bodyPr>
          <a:lstStyle/>
          <a:p>
            <a:pPr marL="0" indent="0">
              <a:buNone/>
            </a:pPr>
            <a:r>
              <a:rPr lang="en-US" sz="1100" b="1">
                <a:latin typeface="Arial"/>
                <a:cs typeface="Arial"/>
              </a:rPr>
              <a:t>Product Quality:</a:t>
            </a:r>
            <a:r>
              <a:rPr lang="en-US" sz="1100">
                <a:latin typeface="Arial"/>
                <a:cs typeface="Arial"/>
              </a:rPr>
              <a:t> </a:t>
            </a:r>
            <a:endParaRPr lang="en-US" sz="1100"/>
          </a:p>
          <a:p>
            <a:pPr marL="342900" indent="-342900"/>
            <a:r>
              <a:rPr lang="en-US" sz="1100">
                <a:latin typeface="Arial"/>
                <a:cs typeface="Arial"/>
              </a:rPr>
              <a:t>Implement a rigorous quality control process at all stages of production and shipping.</a:t>
            </a:r>
            <a:endParaRPr lang="en-US" sz="1100"/>
          </a:p>
          <a:p>
            <a:pPr marL="342900" indent="-342900"/>
            <a:r>
              <a:rPr lang="en-US" sz="1100">
                <a:latin typeface="Arial"/>
                <a:cs typeface="Arial"/>
              </a:rPr>
              <a:t>Conduct regular audits of suppliers to ensure they meet quality standards.</a:t>
            </a:r>
            <a:endParaRPr lang="en-US" sz="1100"/>
          </a:p>
          <a:p>
            <a:pPr marL="0" indent="0">
              <a:buNone/>
            </a:pPr>
            <a:r>
              <a:rPr lang="en-US" sz="1100" b="1">
                <a:latin typeface="Arial"/>
                <a:cs typeface="Arial"/>
              </a:rPr>
              <a:t>Delivery and Logistics:</a:t>
            </a:r>
            <a:r>
              <a:rPr lang="en-US" sz="1100">
                <a:latin typeface="Arial"/>
                <a:cs typeface="Arial"/>
              </a:rPr>
              <a:t> </a:t>
            </a:r>
            <a:endParaRPr lang="en-US" sz="1100"/>
          </a:p>
          <a:p>
            <a:pPr marL="342900" indent="-342900"/>
            <a:r>
              <a:rPr lang="en-US" sz="1100">
                <a:latin typeface="Arial"/>
                <a:cs typeface="Arial"/>
              </a:rPr>
              <a:t>Invest in advanced logistics technology to optimize routes and improve tracking.</a:t>
            </a:r>
            <a:endParaRPr lang="en-US" sz="1100"/>
          </a:p>
          <a:p>
            <a:pPr marL="342900" indent="-342900"/>
            <a:r>
              <a:rPr lang="en-US" sz="1100">
                <a:latin typeface="Arial"/>
                <a:cs typeface="Arial"/>
              </a:rPr>
              <a:t>Partner with reliable delivery service providers with a strong track record.</a:t>
            </a:r>
            <a:endParaRPr lang="en-US" sz="1100"/>
          </a:p>
          <a:p>
            <a:pPr marL="342900" indent="-342900"/>
            <a:r>
              <a:rPr lang="en-US" sz="1100">
                <a:latin typeface="Arial"/>
                <a:cs typeface="Arial"/>
              </a:rPr>
              <a:t>Implement a robust system for handling returns and exchanges.</a:t>
            </a:r>
            <a:endParaRPr lang="en-US" sz="1100"/>
          </a:p>
          <a:p>
            <a:pPr marL="0" indent="0">
              <a:buNone/>
            </a:pPr>
            <a:r>
              <a:rPr lang="en-US" sz="1100" b="1">
                <a:latin typeface="Arial"/>
                <a:cs typeface="Arial"/>
              </a:rPr>
              <a:t>Return and Exchange:</a:t>
            </a:r>
            <a:r>
              <a:rPr lang="en-US" sz="1100">
                <a:latin typeface="Arial"/>
                <a:cs typeface="Arial"/>
              </a:rPr>
              <a:t> </a:t>
            </a:r>
            <a:endParaRPr lang="en-US" sz="1100"/>
          </a:p>
          <a:p>
            <a:pPr marL="342900" indent="-342900"/>
            <a:r>
              <a:rPr lang="en-US" sz="1100">
                <a:latin typeface="Arial"/>
                <a:cs typeface="Arial"/>
              </a:rPr>
              <a:t>Clearly communicate return policies and procedures to customers.</a:t>
            </a:r>
            <a:endParaRPr lang="en-US" sz="1100"/>
          </a:p>
          <a:p>
            <a:pPr marL="342900" indent="-342900"/>
            <a:r>
              <a:rPr lang="en-US" sz="1100">
                <a:latin typeface="Arial"/>
                <a:cs typeface="Arial"/>
              </a:rPr>
              <a:t>Streamline the return process and provide easy-to-follow instructions.</a:t>
            </a:r>
            <a:endParaRPr lang="en-US" sz="1100"/>
          </a:p>
          <a:p>
            <a:pPr marL="342900" indent="-342900"/>
            <a:r>
              <a:rPr lang="en-US" sz="1100">
                <a:latin typeface="Arial"/>
                <a:cs typeface="Arial"/>
              </a:rPr>
              <a:t>Ensure timely processing of returns and refunds.</a:t>
            </a:r>
            <a:endParaRPr lang="en-US" sz="1100"/>
          </a:p>
          <a:p>
            <a:pPr marL="0" indent="0">
              <a:buNone/>
            </a:pPr>
            <a:r>
              <a:rPr lang="en-US" sz="1100" b="1">
                <a:latin typeface="Arial"/>
                <a:cs typeface="Arial"/>
              </a:rPr>
              <a:t>Customer Service:</a:t>
            </a:r>
            <a:r>
              <a:rPr lang="en-US" sz="1100">
                <a:latin typeface="Arial"/>
                <a:cs typeface="Arial"/>
              </a:rPr>
              <a:t> </a:t>
            </a:r>
            <a:endParaRPr lang="en-US" sz="1100"/>
          </a:p>
          <a:p>
            <a:pPr marL="342900" indent="-342900"/>
            <a:r>
              <a:rPr lang="en-US" sz="1100">
                <a:latin typeface="Arial"/>
                <a:cs typeface="Arial"/>
              </a:rPr>
              <a:t>Provide comprehensive training to customer service representatives on product knowledge, problem-solving, and empathy.</a:t>
            </a:r>
            <a:endParaRPr lang="en-US" sz="1100"/>
          </a:p>
          <a:p>
            <a:pPr marL="342900" indent="-342900"/>
            <a:r>
              <a:rPr lang="en-US" sz="1100">
                <a:latin typeface="Arial"/>
                <a:cs typeface="Arial"/>
              </a:rPr>
              <a:t>Implement a system for tracking and addressing customer complaints.</a:t>
            </a:r>
            <a:endParaRPr lang="en-US" sz="1100"/>
          </a:p>
          <a:p>
            <a:pPr marL="342900" indent="-342900"/>
            <a:r>
              <a:rPr lang="en-US" sz="1100">
                <a:latin typeface="Arial"/>
                <a:cs typeface="Arial"/>
              </a:rPr>
              <a:t>Offer multiple channels of communication, such as phone, email, and chat.</a:t>
            </a:r>
            <a:endParaRPr lang="en-US" sz="1100"/>
          </a:p>
          <a:p>
            <a:pPr marL="0" indent="0">
              <a:buNone/>
            </a:pPr>
            <a:r>
              <a:rPr lang="en-US" sz="1100" b="1">
                <a:latin typeface="Arial"/>
                <a:cs typeface="Arial"/>
              </a:rPr>
              <a:t>Misleading Marketing:</a:t>
            </a:r>
            <a:r>
              <a:rPr lang="en-US" sz="1100">
                <a:latin typeface="Arial"/>
                <a:cs typeface="Arial"/>
              </a:rPr>
              <a:t> </a:t>
            </a:r>
            <a:endParaRPr lang="en-US" sz="1100"/>
          </a:p>
          <a:p>
            <a:pPr marL="342900" indent="-342900"/>
            <a:r>
              <a:rPr lang="en-US" sz="1100">
                <a:latin typeface="Arial"/>
                <a:cs typeface="Arial"/>
              </a:rPr>
              <a:t>Ensure that product descriptions and images accurately reflect the actual product.</a:t>
            </a:r>
            <a:endParaRPr lang="en-US" sz="1100"/>
          </a:p>
          <a:p>
            <a:pPr marL="342900" indent="-342900"/>
            <a:r>
              <a:rPr lang="en-US" sz="1100">
                <a:latin typeface="Arial"/>
                <a:cs typeface="Arial"/>
              </a:rPr>
              <a:t>Avoid deceptive pricing practices or misleading promotions.</a:t>
            </a:r>
            <a:endParaRPr lang="en-US" sz="1100"/>
          </a:p>
          <a:p>
            <a:pPr marL="0" indent="0">
              <a:buNone/>
            </a:pPr>
            <a:endParaRPr lang="en-US" sz="1100"/>
          </a:p>
        </p:txBody>
      </p:sp>
      <p:sp>
        <p:nvSpPr>
          <p:cNvPr id="4" name="Date Placeholder 3">
            <a:extLst>
              <a:ext uri="{FF2B5EF4-FFF2-40B4-BE49-F238E27FC236}">
                <a16:creationId xmlns:a16="http://schemas.microsoft.com/office/drawing/2014/main" id="{CB3D79B7-A23E-1C50-EF0D-5C3538940782}"/>
              </a:ext>
            </a:extLst>
          </p:cNvPr>
          <p:cNvSpPr>
            <a:spLocks noGrp="1"/>
          </p:cNvSpPr>
          <p:nvPr>
            <p:ph type="dt" sz="half" idx="10"/>
          </p:nvPr>
        </p:nvSpPr>
        <p:spPr>
          <a:xfrm>
            <a:off x="1137328" y="6272784"/>
            <a:ext cx="3273552" cy="365125"/>
          </a:xfrm>
          <a:effectLst/>
        </p:spPr>
        <p:txBody>
          <a:bodyPr>
            <a:normAutofit/>
          </a:bodyPr>
          <a:lstStyle/>
          <a:p>
            <a:pPr algn="l">
              <a:spcAft>
                <a:spcPts val="600"/>
              </a:spcAft>
            </a:pPr>
            <a:fld id="{502743D6-3B04-4F46-B1E0-685989551E85}" type="datetime1">
              <a:rPr lang="en-US">
                <a:solidFill>
                  <a:srgbClr val="FFFFFF"/>
                </a:solidFill>
              </a:rPr>
              <a:pPr algn="l">
                <a:spcAft>
                  <a:spcPts val="600"/>
                </a:spcAft>
              </a:pPr>
              <a:t>11/23/2024</a:t>
            </a:fld>
            <a:endParaRPr lang="en-US">
              <a:solidFill>
                <a:srgbClr val="FFFFFF"/>
              </a:solidFill>
            </a:endParaRPr>
          </a:p>
        </p:txBody>
      </p:sp>
      <p:sp>
        <p:nvSpPr>
          <p:cNvPr id="5" name="Footer Placeholder 4">
            <a:extLst>
              <a:ext uri="{FF2B5EF4-FFF2-40B4-BE49-F238E27FC236}">
                <a16:creationId xmlns:a16="http://schemas.microsoft.com/office/drawing/2014/main" id="{E52862FD-E953-324A-7112-08CFC59571F9}"/>
              </a:ext>
            </a:extLst>
          </p:cNvPr>
          <p:cNvSpPr>
            <a:spLocks noGrp="1"/>
          </p:cNvSpPr>
          <p:nvPr>
            <p:ph type="ftr" sz="quarter" idx="11"/>
          </p:nvPr>
        </p:nvSpPr>
        <p:spPr>
          <a:xfrm>
            <a:off x="5053780" y="6272784"/>
            <a:ext cx="6074467" cy="365125"/>
          </a:xfrm>
        </p:spPr>
        <p:txBody>
          <a:bodyPr>
            <a:normAutofit/>
          </a:bodyPr>
          <a:lstStyle/>
          <a:p>
            <a:endParaRPr lang="en-US" dirty="0"/>
          </a:p>
        </p:txBody>
      </p:sp>
      <p:sp>
        <p:nvSpPr>
          <p:cNvPr id="26" name="Oval 25">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7" name="Oval 26">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6EFA03A5-180B-8922-E233-AE6B13F1216B}"/>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20</a:t>
            </a:fld>
            <a:endParaRPr lang="en-US"/>
          </a:p>
        </p:txBody>
      </p:sp>
    </p:spTree>
    <p:extLst>
      <p:ext uri="{BB962C8B-B14F-4D97-AF65-F5344CB8AC3E}">
        <p14:creationId xmlns:p14="http://schemas.microsoft.com/office/powerpoint/2010/main" val="929976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EA48E7F-08AC-A2E6-F5EF-482E4B983857}"/>
              </a:ext>
            </a:extLst>
          </p:cNvPr>
          <p:cNvSpPr>
            <a:spLocks noGrp="1"/>
          </p:cNvSpPr>
          <p:nvPr>
            <p:ph type="title"/>
          </p:nvPr>
        </p:nvSpPr>
        <p:spPr>
          <a:xfrm>
            <a:off x="643468" y="643466"/>
            <a:ext cx="3686312" cy="5528734"/>
          </a:xfrm>
        </p:spPr>
        <p:txBody>
          <a:bodyPr>
            <a:normAutofit/>
          </a:bodyPr>
          <a:lstStyle/>
          <a:p>
            <a:pPr algn="r"/>
            <a:r>
              <a:rPr lang="en-US" sz="4800" b="1" u="sng" dirty="0">
                <a:solidFill>
                  <a:srgbClr val="FFFFFF"/>
                </a:solidFill>
                <a:latin typeface="Arial"/>
                <a:cs typeface="Arial"/>
              </a:rPr>
              <a:t>MEDIUM IMAPCT CUSTOMER REVIEWS</a:t>
            </a:r>
            <a:endParaRPr lang="en-US" sz="4800" dirty="0">
              <a:solidFill>
                <a:srgbClr val="FFFFFF"/>
              </a:solidFill>
              <a:latin typeface="Arial"/>
              <a:cs typeface="Arial"/>
            </a:endParaRPr>
          </a:p>
          <a:p>
            <a:pPr algn="r"/>
            <a:endParaRPr lang="en-US" sz="4800" b="1" u="sng">
              <a:solidFill>
                <a:srgbClr val="FFFFFF"/>
              </a:solidFill>
              <a:latin typeface="Arial"/>
              <a:cs typeface="Arial"/>
            </a:endParaRPr>
          </a:p>
          <a:p>
            <a:pPr algn="r"/>
            <a:endParaRPr lang="en-US" sz="4800">
              <a:solidFill>
                <a:srgbClr val="FFFFFF"/>
              </a:solidFill>
            </a:endParaRPr>
          </a:p>
        </p:txBody>
      </p:sp>
      <p:graphicFrame>
        <p:nvGraphicFramePr>
          <p:cNvPr id="53" name="Content Placeholder 2">
            <a:extLst>
              <a:ext uri="{FF2B5EF4-FFF2-40B4-BE49-F238E27FC236}">
                <a16:creationId xmlns:a16="http://schemas.microsoft.com/office/drawing/2014/main" id="{9291FC82-CA91-C838-0106-AE878CC9C335}"/>
              </a:ext>
            </a:extLst>
          </p:cNvPr>
          <p:cNvGraphicFramePr>
            <a:graphicFrameLocks noGrp="1"/>
          </p:cNvGraphicFramePr>
          <p:nvPr>
            <p:ph idx="1"/>
          </p:nvPr>
        </p:nvGraphicFramePr>
        <p:xfrm>
          <a:off x="5053780" y="599768"/>
          <a:ext cx="6074467" cy="5572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CB3D79B7-A23E-1C50-EF0D-5C3538940782}"/>
              </a:ext>
            </a:extLst>
          </p:cNvPr>
          <p:cNvSpPr>
            <a:spLocks noGrp="1"/>
          </p:cNvSpPr>
          <p:nvPr>
            <p:ph type="dt" sz="half" idx="10"/>
          </p:nvPr>
        </p:nvSpPr>
        <p:spPr>
          <a:xfrm>
            <a:off x="1137328" y="6272784"/>
            <a:ext cx="3273552" cy="365125"/>
          </a:xfrm>
          <a:effectLst/>
        </p:spPr>
        <p:txBody>
          <a:bodyPr>
            <a:normAutofit/>
          </a:bodyPr>
          <a:lstStyle/>
          <a:p>
            <a:pPr algn="l">
              <a:spcAft>
                <a:spcPts val="600"/>
              </a:spcAft>
            </a:pPr>
            <a:fld id="{502743D6-3B04-4F46-B1E0-685989551E85}" type="datetime1">
              <a:rPr lang="en-US">
                <a:solidFill>
                  <a:srgbClr val="FFFFFF"/>
                </a:solidFill>
              </a:rPr>
              <a:pPr algn="l">
                <a:spcAft>
                  <a:spcPts val="600"/>
                </a:spcAft>
              </a:pPr>
              <a:t>11/23/2024</a:t>
            </a:fld>
            <a:endParaRPr lang="en-US">
              <a:solidFill>
                <a:srgbClr val="FFFFFF"/>
              </a:solidFill>
            </a:endParaRPr>
          </a:p>
        </p:txBody>
      </p:sp>
      <p:sp>
        <p:nvSpPr>
          <p:cNvPr id="5" name="Footer Placeholder 4">
            <a:extLst>
              <a:ext uri="{FF2B5EF4-FFF2-40B4-BE49-F238E27FC236}">
                <a16:creationId xmlns:a16="http://schemas.microsoft.com/office/drawing/2014/main" id="{E52862FD-E953-324A-7112-08CFC59571F9}"/>
              </a:ext>
            </a:extLst>
          </p:cNvPr>
          <p:cNvSpPr>
            <a:spLocks noGrp="1"/>
          </p:cNvSpPr>
          <p:nvPr>
            <p:ph type="ftr" sz="quarter" idx="11"/>
          </p:nvPr>
        </p:nvSpPr>
        <p:spPr>
          <a:xfrm>
            <a:off x="5053780" y="6272784"/>
            <a:ext cx="6074467" cy="365125"/>
          </a:xfrm>
        </p:spPr>
        <p:txBody>
          <a:bodyPr>
            <a:normAutofit/>
          </a:bodyPr>
          <a:lstStyle/>
          <a:p>
            <a:endParaRPr lang="en-US" dirty="0"/>
          </a:p>
        </p:txBody>
      </p:sp>
      <p:sp>
        <p:nvSpPr>
          <p:cNvPr id="54" name="Oval 53">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55" name="Oval 54">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6EFA03A5-180B-8922-E233-AE6B13F1216B}"/>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21</a:t>
            </a:fld>
            <a:endParaRPr lang="en-US"/>
          </a:p>
        </p:txBody>
      </p:sp>
    </p:spTree>
    <p:extLst>
      <p:ext uri="{BB962C8B-B14F-4D97-AF65-F5344CB8AC3E}">
        <p14:creationId xmlns:p14="http://schemas.microsoft.com/office/powerpoint/2010/main" val="339258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3C06EAFD-0C69-4B3B-BEA7-E7E11DDF9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A4066C89-42FB-4624-9AFE-3A31B3649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4648169" cy="6858000"/>
          </a:xfrm>
          <a:prstGeom prst="rect">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algn="ctr" defTabSz="914400"/>
            <a:endParaRPr lang="en-US" sz="2000" kern="0">
              <a:solidFill>
                <a:prstClr val="white"/>
              </a:solidFill>
              <a:latin typeface="Rockwell Extra Bold" pitchFamily="18" charset="0"/>
            </a:endParaRPr>
          </a:p>
        </p:txBody>
      </p:sp>
      <p:sp>
        <p:nvSpPr>
          <p:cNvPr id="2" name="Title 1">
            <a:extLst>
              <a:ext uri="{FF2B5EF4-FFF2-40B4-BE49-F238E27FC236}">
                <a16:creationId xmlns:a16="http://schemas.microsoft.com/office/drawing/2014/main" id="{5EA48E7F-08AC-A2E6-F5EF-482E4B983857}"/>
              </a:ext>
            </a:extLst>
          </p:cNvPr>
          <p:cNvSpPr>
            <a:spLocks noGrp="1"/>
          </p:cNvSpPr>
          <p:nvPr>
            <p:ph type="title"/>
          </p:nvPr>
        </p:nvSpPr>
        <p:spPr>
          <a:xfrm>
            <a:off x="643468" y="643466"/>
            <a:ext cx="3686312" cy="5528734"/>
          </a:xfrm>
        </p:spPr>
        <p:txBody>
          <a:bodyPr>
            <a:normAutofit/>
          </a:bodyPr>
          <a:lstStyle/>
          <a:p>
            <a:pPr algn="r"/>
            <a:r>
              <a:rPr lang="en-US" sz="4800" b="1" u="sng" dirty="0">
                <a:solidFill>
                  <a:srgbClr val="FFFFFF"/>
                </a:solidFill>
                <a:latin typeface="Arial"/>
                <a:cs typeface="Arial"/>
              </a:rPr>
              <a:t>LOW IMAPCT CUSTOMER REVIEWS</a:t>
            </a:r>
            <a:endParaRPr lang="en-US" sz="4800" dirty="0">
              <a:solidFill>
                <a:srgbClr val="FFFFFF"/>
              </a:solidFill>
              <a:latin typeface="Arial"/>
              <a:cs typeface="Arial"/>
            </a:endParaRPr>
          </a:p>
          <a:p>
            <a:pPr algn="r"/>
            <a:endParaRPr lang="en-US" sz="4800" b="1" u="sng">
              <a:solidFill>
                <a:srgbClr val="FFFFFF"/>
              </a:solidFill>
              <a:latin typeface="Arial"/>
              <a:cs typeface="Arial"/>
            </a:endParaRPr>
          </a:p>
          <a:p>
            <a:pPr algn="r"/>
            <a:endParaRPr lang="en-US" sz="4800">
              <a:solidFill>
                <a:srgbClr val="FFFFFF"/>
              </a:solidFill>
            </a:endParaRPr>
          </a:p>
        </p:txBody>
      </p:sp>
      <p:graphicFrame>
        <p:nvGraphicFramePr>
          <p:cNvPr id="58" name="Content Placeholder 2">
            <a:extLst>
              <a:ext uri="{FF2B5EF4-FFF2-40B4-BE49-F238E27FC236}">
                <a16:creationId xmlns:a16="http://schemas.microsoft.com/office/drawing/2014/main" id="{DCFBF902-4386-4D1A-AE55-6FD03E08957E}"/>
              </a:ext>
            </a:extLst>
          </p:cNvPr>
          <p:cNvGraphicFramePr>
            <a:graphicFrameLocks noGrp="1"/>
          </p:cNvGraphicFramePr>
          <p:nvPr>
            <p:ph idx="1"/>
          </p:nvPr>
        </p:nvGraphicFramePr>
        <p:xfrm>
          <a:off x="5053780" y="599768"/>
          <a:ext cx="6074467" cy="55724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Date Placeholder 3">
            <a:extLst>
              <a:ext uri="{FF2B5EF4-FFF2-40B4-BE49-F238E27FC236}">
                <a16:creationId xmlns:a16="http://schemas.microsoft.com/office/drawing/2014/main" id="{CB3D79B7-A23E-1C50-EF0D-5C3538940782}"/>
              </a:ext>
            </a:extLst>
          </p:cNvPr>
          <p:cNvSpPr>
            <a:spLocks noGrp="1"/>
          </p:cNvSpPr>
          <p:nvPr>
            <p:ph type="dt" sz="half" idx="10"/>
          </p:nvPr>
        </p:nvSpPr>
        <p:spPr>
          <a:xfrm>
            <a:off x="1137328" y="6272784"/>
            <a:ext cx="3273552" cy="365125"/>
          </a:xfrm>
          <a:effectLst/>
        </p:spPr>
        <p:txBody>
          <a:bodyPr>
            <a:normAutofit/>
          </a:bodyPr>
          <a:lstStyle/>
          <a:p>
            <a:pPr algn="l">
              <a:spcAft>
                <a:spcPts val="600"/>
              </a:spcAft>
            </a:pPr>
            <a:fld id="{502743D6-3B04-4F46-B1E0-685989551E85}" type="datetime1">
              <a:rPr lang="en-US">
                <a:solidFill>
                  <a:srgbClr val="FFFFFF"/>
                </a:solidFill>
              </a:rPr>
              <a:pPr algn="l">
                <a:spcAft>
                  <a:spcPts val="600"/>
                </a:spcAft>
              </a:pPr>
              <a:t>11/23/2024</a:t>
            </a:fld>
            <a:endParaRPr lang="en-US">
              <a:solidFill>
                <a:srgbClr val="FFFFFF"/>
              </a:solidFill>
            </a:endParaRPr>
          </a:p>
        </p:txBody>
      </p:sp>
      <p:sp>
        <p:nvSpPr>
          <p:cNvPr id="5" name="Footer Placeholder 4">
            <a:extLst>
              <a:ext uri="{FF2B5EF4-FFF2-40B4-BE49-F238E27FC236}">
                <a16:creationId xmlns:a16="http://schemas.microsoft.com/office/drawing/2014/main" id="{E52862FD-E953-324A-7112-08CFC59571F9}"/>
              </a:ext>
            </a:extLst>
          </p:cNvPr>
          <p:cNvSpPr>
            <a:spLocks noGrp="1"/>
          </p:cNvSpPr>
          <p:nvPr>
            <p:ph type="ftr" sz="quarter" idx="11"/>
          </p:nvPr>
        </p:nvSpPr>
        <p:spPr>
          <a:xfrm>
            <a:off x="5053780" y="6272784"/>
            <a:ext cx="6074467" cy="365125"/>
          </a:xfrm>
        </p:spPr>
        <p:txBody>
          <a:bodyPr>
            <a:normAutofit/>
          </a:bodyPr>
          <a:lstStyle/>
          <a:p>
            <a:endParaRPr lang="en-US" dirty="0"/>
          </a:p>
        </p:txBody>
      </p:sp>
      <p:sp>
        <p:nvSpPr>
          <p:cNvPr id="59" name="Oval 58">
            <a:extLst>
              <a:ext uri="{FF2B5EF4-FFF2-40B4-BE49-F238E27FC236}">
                <a16:creationId xmlns:a16="http://schemas.microsoft.com/office/drawing/2014/main" id="{BA218FBC-B2D6-48CA-9289-C4110162E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9">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60" name="Oval 59">
            <a:extLst>
              <a:ext uri="{FF2B5EF4-FFF2-40B4-BE49-F238E27FC236}">
                <a16:creationId xmlns:a16="http://schemas.microsoft.com/office/drawing/2014/main" id="{2DED9084-49DA-4911-ACB7-5F9E4DEFA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6EFA03A5-180B-8922-E233-AE6B13F1216B}"/>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22</a:t>
            </a:fld>
            <a:endParaRPr lang="en-US"/>
          </a:p>
        </p:txBody>
      </p:sp>
    </p:spTree>
    <p:extLst>
      <p:ext uri="{BB962C8B-B14F-4D97-AF65-F5344CB8AC3E}">
        <p14:creationId xmlns:p14="http://schemas.microsoft.com/office/powerpoint/2010/main" val="3784905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rPr>
              <a:t>MARKETING</a:t>
            </a:r>
            <a:br>
              <a:rPr lang="en-US" sz="8800" dirty="0">
                <a:blipFill dpi="0" rotWithShape="1">
                  <a:blip r:embed="rId4"/>
                  <a:srcRect/>
                  <a:tile tx="6350" ty="-127000" sx="65000" sy="64000" flip="none" algn="tl"/>
                </a:blipFill>
                <a:latin typeface="Rockwell Condensed"/>
              </a:rPr>
            </a:br>
            <a:r>
              <a:rPr lang="en-US" sz="8800" dirty="0">
                <a:blipFill dpi="0" rotWithShape="1">
                  <a:blip r:embed="rId4"/>
                  <a:srcRect/>
                  <a:tile tx="6350" ty="-127000" sx="65000" sy="64000" flip="none" algn="tl"/>
                </a:blipFill>
                <a:latin typeface="Rockwell Condensed"/>
              </a:rPr>
              <a:t>STRATERGY</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1988614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6" name="Oval 2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graphicFrame>
        <p:nvGraphicFramePr>
          <p:cNvPr id="6" name="Text Placeholder 3">
            <a:extLst>
              <a:ext uri="{FF2B5EF4-FFF2-40B4-BE49-F238E27FC236}">
                <a16:creationId xmlns:a16="http://schemas.microsoft.com/office/drawing/2014/main" id="{AE6ECA07-151E-DB30-5EA2-19287028D340}"/>
              </a:ext>
            </a:extLst>
          </p:cNvPr>
          <p:cNvGraphicFramePr/>
          <p:nvPr/>
        </p:nvGraphicFramePr>
        <p:xfrm>
          <a:off x="1069847" y="2121408"/>
          <a:ext cx="6482419" cy="40507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22179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latin typeface="Rockwell Condensed"/>
              </a:rPr>
              <a:t>COMPETITIVE</a:t>
            </a:r>
            <a:br>
              <a:rPr lang="en-US" sz="8800" dirty="0">
                <a:blipFill dpi="0" rotWithShape="1">
                  <a:blip r:embed="rId4"/>
                  <a:srcRect/>
                  <a:tile tx="6350" ty="-127000" sx="65000" sy="64000" flip="none" algn="tl"/>
                </a:blipFill>
                <a:latin typeface="Rockwell Condensed"/>
              </a:rPr>
            </a:br>
            <a:r>
              <a:rPr lang="en-US" sz="8800" dirty="0">
                <a:blipFill dpi="0" rotWithShape="1">
                  <a:blip r:embed="rId4"/>
                  <a:srcRect/>
                  <a:tile tx="6350" ty="-127000" sx="65000" sy="64000" flip="none" algn="tl"/>
                </a:blipFill>
                <a:latin typeface="Rockwell Condensed"/>
              </a:rPr>
              <a:t>ANALYSIS</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4104569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DCC0DCE3-8753-43BB-86D2-6452D91E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D28BC7A6-65CA-4655-8641-7BDE9699B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58755CF4-45A8-4971-A14E-D6DE02B4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421F62D5-850C-4310-A813-747E464337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75" name="Oval 74">
              <a:extLst>
                <a:ext uri="{FF2B5EF4-FFF2-40B4-BE49-F238E27FC236}">
                  <a16:creationId xmlns:a16="http://schemas.microsoft.com/office/drawing/2014/main" id="{CAD4B505-4A68-456B-9AFD-344192BE94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6" name="Oval 75">
              <a:extLst>
                <a:ext uri="{FF2B5EF4-FFF2-40B4-BE49-F238E27FC236}">
                  <a16:creationId xmlns:a16="http://schemas.microsoft.com/office/drawing/2014/main" id="{A7F9A339-5395-403B-B163-DFDDD9E09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09" name="Rectangle 108">
            <a:extLst>
              <a:ext uri="{FF2B5EF4-FFF2-40B4-BE49-F238E27FC236}">
                <a16:creationId xmlns:a16="http://schemas.microsoft.com/office/drawing/2014/main" id="{9818A645-2267-4F2E-9342-266D4D1D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Picture 8" descr="A graph with colorful circles and numbers&#10;&#10;Description automatically generated">
            <a:extLst>
              <a:ext uri="{FF2B5EF4-FFF2-40B4-BE49-F238E27FC236}">
                <a16:creationId xmlns:a16="http://schemas.microsoft.com/office/drawing/2014/main" id="{2207BA7A-70D4-7E41-E5E6-15F757AB1C2D}"/>
              </a:ext>
            </a:extLst>
          </p:cNvPr>
          <p:cNvPicPr>
            <a:picLocks noChangeAspect="1"/>
          </p:cNvPicPr>
          <p:nvPr/>
        </p:nvPicPr>
        <p:blipFill>
          <a:blip r:embed="rId6"/>
          <a:srcRect r="1807" b="2303"/>
          <a:stretch/>
        </p:blipFill>
        <p:spPr>
          <a:xfrm>
            <a:off x="6301090" y="982534"/>
            <a:ext cx="4923869" cy="2449497"/>
          </a:xfrm>
          <a:prstGeom prst="rect">
            <a:avLst/>
          </a:prstGeom>
        </p:spPr>
      </p:pic>
      <p:sp>
        <p:nvSpPr>
          <p:cNvPr id="110" name="Rectangle 109">
            <a:extLst>
              <a:ext uri="{FF2B5EF4-FFF2-40B4-BE49-F238E27FC236}">
                <a16:creationId xmlns:a16="http://schemas.microsoft.com/office/drawing/2014/main" id="{CD60390C-0E4C-4682-8246-AFA2E4985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837459"/>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1" name="Rectangle 110">
            <a:extLst>
              <a:ext uri="{FF2B5EF4-FFF2-40B4-BE49-F238E27FC236}">
                <a16:creationId xmlns:a16="http://schemas.microsoft.com/office/drawing/2014/main" id="{CEBA87F4-FB8A-4D91-B3F3-DFA78E0CC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3981573"/>
            <a:ext cx="10222992" cy="2078335"/>
          </a:xfrm>
          <a:prstGeom prst="rect">
            <a:avLst/>
          </a:prstGeom>
          <a:blipFill dpi="0" rotWithShape="1">
            <a:blip r:embed="rId2">
              <a:alphaModFix amt="9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 name="Text Placeholder 6">
            <a:extLst>
              <a:ext uri="{FF2B5EF4-FFF2-40B4-BE49-F238E27FC236}">
                <a16:creationId xmlns:a16="http://schemas.microsoft.com/office/drawing/2014/main" id="{4C0DBE35-3AD1-E761-8D22-C39CD892A905}"/>
              </a:ext>
            </a:extLst>
          </p:cNvPr>
          <p:cNvSpPr>
            <a:spLocks noGrp="1"/>
          </p:cNvSpPr>
          <p:nvPr>
            <p:ph type="body" idx="1"/>
          </p:nvPr>
        </p:nvSpPr>
        <p:spPr>
          <a:xfrm>
            <a:off x="2498828" y="4223467"/>
            <a:ext cx="8519691" cy="1676787"/>
          </a:xfrm>
        </p:spPr>
        <p:txBody>
          <a:bodyPr vert="horz" lIns="91440" tIns="45720" rIns="91440" bIns="45720" rtlCol="0" anchor="ctr">
            <a:normAutofit/>
          </a:bodyPr>
          <a:lstStyle/>
          <a:p>
            <a:r>
              <a:rPr lang="en-US" sz="2200" b="1" dirty="0"/>
              <a:t>Main Organic Competitors &amp; Positioning Map</a:t>
            </a:r>
            <a:endParaRPr lang="en-US" sz="2200" dirty="0"/>
          </a:p>
          <a:p>
            <a:endParaRPr lang="en-US" sz="2200" b="1"/>
          </a:p>
        </p:txBody>
      </p:sp>
      <p:pic>
        <p:nvPicPr>
          <p:cNvPr id="8" name="Picture Placeholder 7">
            <a:extLst>
              <a:ext uri="{FF2B5EF4-FFF2-40B4-BE49-F238E27FC236}">
                <a16:creationId xmlns:a16="http://schemas.microsoft.com/office/drawing/2014/main" id="{7C5E1B1E-FDA1-9385-E61F-14D0AE565B9B}"/>
              </a:ext>
              <a:ext uri="{C183D7F6-B498-43B3-948B-1728B52AA6E4}">
                <adec:decorative xmlns:adec="http://schemas.microsoft.com/office/drawing/2017/decorative" val="1"/>
              </a:ext>
            </a:extLst>
          </p:cNvPr>
          <p:cNvPicPr>
            <a:picLocks noGrp="1" noChangeAspect="1"/>
          </p:cNvPicPr>
          <p:nvPr>
            <p:ph idx="4294967295"/>
          </p:nvPr>
        </p:nvPicPr>
        <p:blipFill>
          <a:blip r:embed="rId7"/>
          <a:srcRect t="-8427" b="-2809"/>
          <a:stretch/>
        </p:blipFill>
        <p:spPr>
          <a:xfrm>
            <a:off x="208860" y="963210"/>
            <a:ext cx="6096966" cy="2477580"/>
          </a:xfrm>
          <a:prstGeom prst="rect">
            <a:avLst/>
          </a:prstGeom>
        </p:spPr>
      </p:pic>
      <p:sp>
        <p:nvSpPr>
          <p:cNvPr id="112" name="Rectangle 111">
            <a:extLst>
              <a:ext uri="{FF2B5EF4-FFF2-40B4-BE49-F238E27FC236}">
                <a16:creationId xmlns:a16="http://schemas.microsoft.com/office/drawing/2014/main" id="{D012A90F-45C2-4C9B-BAF6-9CE1F546C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128670"/>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6" name="Slide Number Placeholder 5">
            <a:extLst>
              <a:ext uri="{FF2B5EF4-FFF2-40B4-BE49-F238E27FC236}">
                <a16:creationId xmlns:a16="http://schemas.microsoft.com/office/drawing/2014/main" id="{A5A14AEF-F6EE-0F38-9A2A-AD101528ED31}"/>
              </a:ext>
            </a:extLst>
          </p:cNvPr>
          <p:cNvSpPr>
            <a:spLocks noGrp="1"/>
          </p:cNvSpPr>
          <p:nvPr>
            <p:ph type="sldNum" sz="quarter" idx="12"/>
          </p:nvPr>
        </p:nvSpPr>
        <p:spPr>
          <a:xfrm>
            <a:off x="11237976" y="6132125"/>
            <a:ext cx="792347" cy="605872"/>
          </a:xfrm>
        </p:spPr>
        <p:txBody>
          <a:bodyPr vert="horz" lIns="91440" tIns="45720" rIns="91440" bIns="45720" rtlCol="0" anchor="ctr">
            <a:noAutofit/>
          </a:bodyPr>
          <a:lstStyle/>
          <a:p>
            <a:endParaRPr lang="en-US" sz="2000">
              <a:solidFill>
                <a:schemeClr val="accent1"/>
              </a:solidFill>
            </a:endParaRPr>
          </a:p>
        </p:txBody>
      </p:sp>
      <p:sp>
        <p:nvSpPr>
          <p:cNvPr id="4" name="Date Placeholder 3">
            <a:extLst>
              <a:ext uri="{FF2B5EF4-FFF2-40B4-BE49-F238E27FC236}">
                <a16:creationId xmlns:a16="http://schemas.microsoft.com/office/drawing/2014/main" id="{A010ADE0-C31C-BE3B-6E45-953CCE70C733}"/>
              </a:ext>
            </a:extLst>
          </p:cNvPr>
          <p:cNvSpPr>
            <a:spLocks noGrp="1"/>
          </p:cNvSpPr>
          <p:nvPr>
            <p:ph type="dt" sz="half" idx="10"/>
          </p:nvPr>
        </p:nvSpPr>
        <p:spPr>
          <a:xfrm>
            <a:off x="7964424" y="6252499"/>
            <a:ext cx="3273552" cy="365125"/>
          </a:xfrm>
        </p:spPr>
        <p:txBody>
          <a:bodyPr vert="horz" lIns="91440" tIns="45720" rIns="91440" bIns="45720" rtlCol="0" anchor="ctr">
            <a:normAutofit/>
          </a:bodyPr>
          <a:lstStyle/>
          <a:p>
            <a:pPr>
              <a:spcAft>
                <a:spcPts val="600"/>
              </a:spcAft>
            </a:pPr>
            <a:fld id="{9C59EF78-788F-4051-9E45-24DE5AF482D0}" type="datetime1">
              <a:rPr lang="en-US">
                <a:solidFill>
                  <a:schemeClr val="tx1">
                    <a:lumMod val="85000"/>
                    <a:lumOff val="15000"/>
                  </a:schemeClr>
                </a:solidFill>
              </a:rPr>
              <a:pPr>
                <a:spcAft>
                  <a:spcPts val="600"/>
                </a:spcAft>
              </a:pPr>
              <a:t>11/23/2024</a:t>
            </a:fld>
            <a:endParaRPr lang="en-US">
              <a:solidFill>
                <a:schemeClr val="tx1">
                  <a:lumMod val="85000"/>
                  <a:lumOff val="15000"/>
                </a:schemeClr>
              </a:solidFill>
            </a:endParaRPr>
          </a:p>
        </p:txBody>
      </p:sp>
    </p:spTree>
    <p:extLst>
      <p:ext uri="{BB962C8B-B14F-4D97-AF65-F5344CB8AC3E}">
        <p14:creationId xmlns:p14="http://schemas.microsoft.com/office/powerpoint/2010/main" val="3599528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614BA7-4995-B0AF-BC8E-5AECA1F06649}"/>
              </a:ext>
            </a:extLst>
          </p:cNvPr>
          <p:cNvSpPr>
            <a:spLocks noGrp="1"/>
          </p:cNvSpPr>
          <p:nvPr>
            <p:ph type="title"/>
          </p:nvPr>
        </p:nvSpPr>
        <p:spPr>
          <a:xfrm>
            <a:off x="382280" y="484632"/>
            <a:ext cx="6743844" cy="1609344"/>
          </a:xfrm>
        </p:spPr>
        <p:txBody>
          <a:bodyPr>
            <a:normAutofit/>
          </a:bodyPr>
          <a:lstStyle/>
          <a:p>
            <a:r>
              <a:rPr lang="en-US" sz="4800" b="1" u="sng">
                <a:latin typeface="Arial"/>
                <a:cs typeface="Arial"/>
              </a:rPr>
              <a:t>Comparison Factors</a:t>
            </a:r>
            <a:endParaRPr lang="en-US" sz="4800"/>
          </a:p>
          <a:p>
            <a:endParaRPr lang="en-US" sz="4800"/>
          </a:p>
        </p:txBody>
      </p:sp>
      <p:sp>
        <p:nvSpPr>
          <p:cNvPr id="3" name="Picture Placeholder 2">
            <a:extLst>
              <a:ext uri="{FF2B5EF4-FFF2-40B4-BE49-F238E27FC236}">
                <a16:creationId xmlns:a16="http://schemas.microsoft.com/office/drawing/2014/main" id="{63540C9C-AAAD-0EC0-EC44-EB3D331FA420}"/>
              </a:ext>
            </a:extLst>
          </p:cNvPr>
          <p:cNvSpPr>
            <a:spLocks noGrp="1"/>
          </p:cNvSpPr>
          <p:nvPr>
            <p:ph idx="1"/>
          </p:nvPr>
        </p:nvSpPr>
        <p:spPr>
          <a:xfrm>
            <a:off x="382279" y="2121408"/>
            <a:ext cx="6743845" cy="4050792"/>
          </a:xfrm>
        </p:spPr>
        <p:txBody>
          <a:bodyPr vert="horz" lIns="91440" tIns="45720" rIns="91440" bIns="45720" rtlCol="0">
            <a:normAutofit/>
          </a:bodyPr>
          <a:lstStyle/>
          <a:p>
            <a:r>
              <a:rPr lang="en-US" sz="1500" b="1">
                <a:latin typeface="Arial"/>
                <a:cs typeface="Arial"/>
              </a:rPr>
              <a:t>Product Range and Variety:</a:t>
            </a:r>
            <a:r>
              <a:rPr lang="en-US" sz="1500">
                <a:latin typeface="Arial"/>
                <a:cs typeface="Arial"/>
              </a:rPr>
              <a:t> The breadth and depth of product offerings, including brands, categories, and styles.</a:t>
            </a:r>
          </a:p>
          <a:p>
            <a:pPr>
              <a:buClr>
                <a:srgbClr val="9E3611"/>
              </a:buClr>
            </a:pPr>
            <a:r>
              <a:rPr lang="en-US" sz="1500" b="1">
                <a:latin typeface="Arial"/>
                <a:cs typeface="Arial"/>
              </a:rPr>
              <a:t>Pricing and Discounts:</a:t>
            </a:r>
            <a:r>
              <a:rPr lang="en-US" sz="1500">
                <a:latin typeface="Arial"/>
                <a:cs typeface="Arial"/>
              </a:rPr>
              <a:t> The pricing strategy, including discounts, offers, and value for money.</a:t>
            </a:r>
            <a:endParaRPr lang="en-US" sz="1500"/>
          </a:p>
          <a:p>
            <a:pPr>
              <a:buClr>
                <a:srgbClr val="9E3611"/>
              </a:buClr>
            </a:pPr>
            <a:r>
              <a:rPr lang="en-US" sz="1500" b="1">
                <a:latin typeface="Arial"/>
                <a:cs typeface="Arial"/>
              </a:rPr>
              <a:t>User Experience:</a:t>
            </a:r>
            <a:r>
              <a:rPr lang="en-US" sz="1500">
                <a:latin typeface="Arial"/>
                <a:cs typeface="Arial"/>
              </a:rPr>
              <a:t> The ease of navigation, website design, and overall shopping experience.</a:t>
            </a:r>
            <a:endParaRPr lang="en-US" sz="1500"/>
          </a:p>
          <a:p>
            <a:pPr>
              <a:buClr>
                <a:srgbClr val="9E3611"/>
              </a:buClr>
            </a:pPr>
            <a:r>
              <a:rPr lang="en-US" sz="1500" b="1">
                <a:latin typeface="Arial"/>
                <a:cs typeface="Arial"/>
              </a:rPr>
              <a:t>Delivery and Logistics:</a:t>
            </a:r>
            <a:r>
              <a:rPr lang="en-US" sz="1500">
                <a:latin typeface="Arial"/>
                <a:cs typeface="Arial"/>
              </a:rPr>
              <a:t> The speed, efficiency, and reliability of delivery services.</a:t>
            </a:r>
            <a:endParaRPr lang="en-US" sz="1500"/>
          </a:p>
          <a:p>
            <a:pPr>
              <a:buClr>
                <a:srgbClr val="9E3611"/>
              </a:buClr>
            </a:pPr>
            <a:r>
              <a:rPr lang="en-US" sz="1500" b="1">
                <a:latin typeface="Arial"/>
                <a:cs typeface="Arial"/>
              </a:rPr>
              <a:t>Customer Service:</a:t>
            </a:r>
            <a:r>
              <a:rPr lang="en-US" sz="1500">
                <a:latin typeface="Arial"/>
                <a:cs typeface="Arial"/>
              </a:rPr>
              <a:t> The quality and responsiveness of customer support.</a:t>
            </a:r>
            <a:endParaRPr lang="en-US" sz="1500"/>
          </a:p>
          <a:p>
            <a:pPr>
              <a:buClr>
                <a:srgbClr val="9E3611"/>
              </a:buClr>
            </a:pPr>
            <a:r>
              <a:rPr lang="en-US" sz="1500" b="1">
                <a:latin typeface="Arial"/>
                <a:cs typeface="Arial"/>
              </a:rPr>
              <a:t>Brand Partnerships and Exclusivity:</a:t>
            </a:r>
            <a:r>
              <a:rPr lang="en-US" sz="1500">
                <a:latin typeface="Arial"/>
                <a:cs typeface="Arial"/>
              </a:rPr>
              <a:t> The ability to offer exclusive brands or collections.</a:t>
            </a:r>
            <a:endParaRPr lang="en-US" sz="1500"/>
          </a:p>
          <a:p>
            <a:pPr>
              <a:buClr>
                <a:srgbClr val="9E3611"/>
              </a:buClr>
            </a:pPr>
            <a:r>
              <a:rPr lang="en-US" sz="1500" b="1">
                <a:latin typeface="Arial"/>
                <a:cs typeface="Arial"/>
              </a:rPr>
              <a:t>Marketing and Promotions:</a:t>
            </a:r>
            <a:r>
              <a:rPr lang="en-US" sz="1500">
                <a:latin typeface="Arial"/>
                <a:cs typeface="Arial"/>
              </a:rPr>
              <a:t> The effectiveness of marketing campaigns and promotions.</a:t>
            </a:r>
            <a:endParaRPr lang="en-US" sz="1500"/>
          </a:p>
          <a:p>
            <a:pPr>
              <a:buClr>
                <a:srgbClr val="9E3611"/>
              </a:buClr>
            </a:pPr>
            <a:r>
              <a:rPr lang="en-US" sz="1500" b="1">
                <a:latin typeface="Arial"/>
                <a:cs typeface="Arial"/>
              </a:rPr>
              <a:t>Mobile App Experience:</a:t>
            </a:r>
            <a:r>
              <a:rPr lang="en-US" sz="1500">
                <a:latin typeface="Arial"/>
                <a:cs typeface="Arial"/>
              </a:rPr>
              <a:t> The quality and features of the mobile app.</a:t>
            </a:r>
            <a:endParaRPr lang="en-US" sz="1500"/>
          </a:p>
          <a:p>
            <a:pPr>
              <a:buClr>
                <a:srgbClr val="9E3611"/>
              </a:buClr>
            </a:pPr>
            <a:endParaRPr lang="en-US" sz="1500"/>
          </a:p>
        </p:txBody>
      </p:sp>
      <p:sp>
        <p:nvSpPr>
          <p:cNvPr id="6" name="Footer Placeholder 5">
            <a:extLst>
              <a:ext uri="{FF2B5EF4-FFF2-40B4-BE49-F238E27FC236}">
                <a16:creationId xmlns:a16="http://schemas.microsoft.com/office/drawing/2014/main" id="{B283A6E1-3D06-75D6-F21B-9FDC13F7708B}"/>
              </a:ext>
            </a:extLst>
          </p:cNvPr>
          <p:cNvSpPr>
            <a:spLocks noGrp="1"/>
          </p:cNvSpPr>
          <p:nvPr>
            <p:ph type="ftr" sz="quarter" idx="11"/>
          </p:nvPr>
        </p:nvSpPr>
        <p:spPr>
          <a:xfrm>
            <a:off x="382279" y="6272784"/>
            <a:ext cx="4435857" cy="365125"/>
          </a:xfrm>
        </p:spPr>
        <p:txBody>
          <a:bodyPr>
            <a:normAutofit/>
          </a:bodyPr>
          <a:lstStyle/>
          <a:p>
            <a:endParaRPr lang="en-US" dirty="0"/>
          </a:p>
        </p:txBody>
      </p:sp>
      <p:pic>
        <p:nvPicPr>
          <p:cNvPr id="24" name="Picture 23" descr="Graph">
            <a:extLst>
              <a:ext uri="{FF2B5EF4-FFF2-40B4-BE49-F238E27FC236}">
                <a16:creationId xmlns:a16="http://schemas.microsoft.com/office/drawing/2014/main" id="{B867F1CA-8572-BB92-53E7-EAFEB3BFDAF5}"/>
              </a:ext>
            </a:extLst>
          </p:cNvPr>
          <p:cNvPicPr>
            <a:picLocks noChangeAspect="1"/>
          </p:cNvPicPr>
          <p:nvPr/>
        </p:nvPicPr>
        <p:blipFill>
          <a:blip r:embed="rId4"/>
          <a:srcRect l="27571" r="30083" b="4"/>
          <a:stretch/>
        </p:blipFill>
        <p:spPr>
          <a:xfrm>
            <a:off x="7545274" y="10"/>
            <a:ext cx="4646726" cy="6857990"/>
          </a:xfrm>
          <a:prstGeom prst="rect">
            <a:avLst/>
          </a:prstGeom>
        </p:spPr>
      </p:pic>
      <p:sp>
        <p:nvSpPr>
          <p:cNvPr id="5" name="Date Placeholder 4">
            <a:extLst>
              <a:ext uri="{FF2B5EF4-FFF2-40B4-BE49-F238E27FC236}">
                <a16:creationId xmlns:a16="http://schemas.microsoft.com/office/drawing/2014/main" id="{02709D94-D2E1-BA19-E5E1-0749EC75676B}"/>
              </a:ext>
            </a:extLst>
          </p:cNvPr>
          <p:cNvSpPr>
            <a:spLocks noGrp="1"/>
          </p:cNvSpPr>
          <p:nvPr>
            <p:ph type="dt" sz="half" idx="10"/>
          </p:nvPr>
        </p:nvSpPr>
        <p:spPr>
          <a:xfrm>
            <a:off x="7964424" y="6272784"/>
            <a:ext cx="3273552" cy="365125"/>
          </a:xfrm>
          <a:effectLst/>
        </p:spPr>
        <p:txBody>
          <a:bodyPr anchor="ctr">
            <a:normAutofit/>
          </a:bodyPr>
          <a:lstStyle/>
          <a:p>
            <a:pPr>
              <a:spcAft>
                <a:spcPts val="600"/>
              </a:spcAft>
            </a:pPr>
            <a:fld id="{B5A3755E-B37C-48F7-92C5-5005D9716608}" type="datetime1">
              <a:rPr lang="en-US">
                <a:solidFill>
                  <a:srgbClr val="FFFFFF"/>
                </a:solidFill>
              </a:rPr>
              <a:pPr>
                <a:spcAft>
                  <a:spcPts val="600"/>
                </a:spcAft>
              </a:pPr>
              <a:t>11/23/2024</a:t>
            </a:fld>
            <a:endParaRPr lang="en-US">
              <a:solidFill>
                <a:srgbClr val="FFFFFF"/>
              </a:solidFill>
            </a:endParaRPr>
          </a:p>
        </p:txBody>
      </p:sp>
      <p:grpSp>
        <p:nvGrpSpPr>
          <p:cNvPr id="25" name="Group 24">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6" name="Oval 15">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a:extLst>
              <a:ext uri="{FF2B5EF4-FFF2-40B4-BE49-F238E27FC236}">
                <a16:creationId xmlns:a16="http://schemas.microsoft.com/office/drawing/2014/main" id="{9E7F2222-80B9-1ED4-7923-8EA0E4E8A425}"/>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27</a:t>
            </a:fld>
            <a:endParaRPr lang="en-US"/>
          </a:p>
        </p:txBody>
      </p:sp>
    </p:spTree>
    <p:extLst>
      <p:ext uri="{BB962C8B-B14F-4D97-AF65-F5344CB8AC3E}">
        <p14:creationId xmlns:p14="http://schemas.microsoft.com/office/powerpoint/2010/main" val="2225472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14BA7-4995-B0AF-BC8E-5AECA1F06649}"/>
              </a:ext>
            </a:extLst>
          </p:cNvPr>
          <p:cNvSpPr>
            <a:spLocks noGrp="1"/>
          </p:cNvSpPr>
          <p:nvPr>
            <p:ph type="title"/>
          </p:nvPr>
        </p:nvSpPr>
        <p:spPr/>
        <p:txBody>
          <a:bodyPr>
            <a:normAutofit/>
          </a:bodyPr>
          <a:lstStyle/>
          <a:p>
            <a:pPr algn="ctr"/>
            <a:r>
              <a:rPr lang="en-US" sz="4800" b="1" dirty="0">
                <a:latin typeface="Arial"/>
                <a:ea typeface="+mn-lt"/>
                <a:cs typeface="Arial"/>
              </a:rPr>
              <a:t>Competitive Advantage</a:t>
            </a:r>
            <a:endParaRPr lang="en-US" sz="4800" b="1">
              <a:latin typeface="Arial"/>
              <a:ea typeface="+mn-lt"/>
              <a:cs typeface="+mn-lt"/>
            </a:endParaRPr>
          </a:p>
          <a:p>
            <a:pPr algn="ctr"/>
            <a:endParaRPr lang="en-US" sz="4800" b="1" dirty="0">
              <a:latin typeface="Arial"/>
              <a:ea typeface="+mn-lt"/>
              <a:cs typeface="Arial"/>
            </a:endParaRPr>
          </a:p>
        </p:txBody>
      </p:sp>
      <p:graphicFrame>
        <p:nvGraphicFramePr>
          <p:cNvPr id="15" name="Picture Placeholder 2">
            <a:extLst>
              <a:ext uri="{FF2B5EF4-FFF2-40B4-BE49-F238E27FC236}">
                <a16:creationId xmlns:a16="http://schemas.microsoft.com/office/drawing/2014/main" id="{73C901B2-02E9-0741-058E-68106E046EB4}"/>
              </a:ext>
            </a:extLst>
          </p:cNvPr>
          <p:cNvGraphicFramePr>
            <a:graphicFrameLocks noGrp="1"/>
          </p:cNvGraphicFramePr>
          <p:nvPr>
            <p:ph idx="1"/>
          </p:nvPr>
        </p:nvGraphicFramePr>
        <p:xfrm>
          <a:off x="1069848" y="2121408"/>
          <a:ext cx="10058400" cy="40507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02709D94-D2E1-BA19-E5E1-0749EC75676B}"/>
              </a:ext>
            </a:extLst>
          </p:cNvPr>
          <p:cNvSpPr>
            <a:spLocks noGrp="1"/>
          </p:cNvSpPr>
          <p:nvPr>
            <p:ph type="dt" sz="half" idx="10"/>
          </p:nvPr>
        </p:nvSpPr>
        <p:spPr>
          <a:effectLst/>
        </p:spPr>
        <p:txBody>
          <a:bodyPr anchor="ctr">
            <a:normAutofit/>
          </a:bodyPr>
          <a:lstStyle/>
          <a:p>
            <a:pPr>
              <a:spcAft>
                <a:spcPts val="600"/>
              </a:spcAft>
            </a:pPr>
            <a:fld id="{B5A3755E-B37C-48F7-92C5-5005D9716608}" type="datetime1">
              <a:rPr lang="en-US">
                <a:solidFill>
                  <a:srgbClr val="FFFFFF"/>
                </a:solidFill>
              </a:rPr>
              <a:pPr>
                <a:spcAft>
                  <a:spcPts val="600"/>
                </a:spcAft>
              </a:pPr>
              <a:t>11/23/2024</a:t>
            </a:fld>
            <a:endParaRPr lang="en-US">
              <a:solidFill>
                <a:srgbClr val="FFFFFF"/>
              </a:solidFill>
            </a:endParaRPr>
          </a:p>
        </p:txBody>
      </p:sp>
      <p:sp>
        <p:nvSpPr>
          <p:cNvPr id="6" name="Footer Placeholder 5">
            <a:extLst>
              <a:ext uri="{FF2B5EF4-FFF2-40B4-BE49-F238E27FC236}">
                <a16:creationId xmlns:a16="http://schemas.microsoft.com/office/drawing/2014/main" id="{B283A6E1-3D06-75D6-F21B-9FDC13F7708B}"/>
              </a:ext>
            </a:extLst>
          </p:cNvPr>
          <p:cNvSpPr>
            <a:spLocks noGrp="1"/>
          </p:cNvSpPr>
          <p:nvPr>
            <p:ph type="ftr" sz="quarter" idx="11"/>
          </p:nvPr>
        </p:nvSpPr>
        <p:spPr/>
        <p:txBody>
          <a:bodyPr>
            <a:normAutofit/>
          </a:bodyPr>
          <a:lstStyle/>
          <a:p>
            <a:endParaRPr lang="en-US" dirty="0"/>
          </a:p>
        </p:txBody>
      </p:sp>
      <p:sp>
        <p:nvSpPr>
          <p:cNvPr id="7" name="Slide Number Placeholder 6">
            <a:extLst>
              <a:ext uri="{FF2B5EF4-FFF2-40B4-BE49-F238E27FC236}">
                <a16:creationId xmlns:a16="http://schemas.microsoft.com/office/drawing/2014/main" id="{9E7F2222-80B9-1ED4-7923-8EA0E4E8A425}"/>
              </a:ext>
            </a:extLst>
          </p:cNvPr>
          <p:cNvSpPr>
            <a:spLocks noGrp="1"/>
          </p:cNvSpPr>
          <p:nvPr>
            <p:ph type="sldNum" sz="quarter" idx="12"/>
          </p:nvPr>
        </p:nvSpPr>
        <p:spPr/>
        <p:txBody>
          <a:bodyPr>
            <a:normAutofit/>
          </a:bodyPr>
          <a:lstStyle/>
          <a:p>
            <a:pPr>
              <a:spcAft>
                <a:spcPts val="600"/>
              </a:spcAft>
            </a:pPr>
            <a:fld id="{A65A5C87-DF58-40C8-B092-1DE63DB4547E}" type="slidenum">
              <a:rPr lang="en-US" dirty="0"/>
              <a:pPr>
                <a:spcAft>
                  <a:spcPts val="600"/>
                </a:spcAft>
              </a:pPr>
              <a:t>28</a:t>
            </a:fld>
            <a:endParaRPr lang="en-US"/>
          </a:p>
        </p:txBody>
      </p:sp>
    </p:spTree>
    <p:extLst>
      <p:ext uri="{BB962C8B-B14F-4D97-AF65-F5344CB8AC3E}">
        <p14:creationId xmlns:p14="http://schemas.microsoft.com/office/powerpoint/2010/main" val="3940408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0D17-F73B-CC57-660B-C3A2218698FE}"/>
              </a:ext>
            </a:extLst>
          </p:cNvPr>
          <p:cNvSpPr>
            <a:spLocks noGrp="1"/>
          </p:cNvSpPr>
          <p:nvPr>
            <p:ph type="title"/>
          </p:nvPr>
        </p:nvSpPr>
        <p:spPr>
          <a:xfrm>
            <a:off x="1066800" y="4511898"/>
            <a:ext cx="6156790" cy="1609344"/>
          </a:xfrm>
        </p:spPr>
        <p:txBody>
          <a:bodyPr anchor="ctr">
            <a:normAutofit/>
          </a:bodyPr>
          <a:lstStyle/>
          <a:p>
            <a:pPr algn="r"/>
            <a:r>
              <a:rPr lang="en-US" sz="5000" dirty="0"/>
              <a:t>BRAND TRAFFIC TREND OF MYNTRA YEAR ON YEAR</a:t>
            </a:r>
            <a:endParaRPr lang="en-US" sz="5000" dirty="0">
              <a:latin typeface="Rockwell Condensed"/>
            </a:endParaRPr>
          </a:p>
        </p:txBody>
      </p:sp>
      <p:pic>
        <p:nvPicPr>
          <p:cNvPr id="4" name="Content Placeholder 3" descr="A graph with a line&#10;&#10;Description automatically generated">
            <a:extLst>
              <a:ext uri="{FF2B5EF4-FFF2-40B4-BE49-F238E27FC236}">
                <a16:creationId xmlns:a16="http://schemas.microsoft.com/office/drawing/2014/main" id="{A145D009-E83E-856D-2425-B42D82412D46}"/>
              </a:ext>
            </a:extLst>
          </p:cNvPr>
          <p:cNvPicPr>
            <a:picLocks noChangeAspect="1"/>
          </p:cNvPicPr>
          <p:nvPr/>
        </p:nvPicPr>
        <p:blipFill>
          <a:blip r:embed="rId2"/>
          <a:srcRect t="16187" b="-360"/>
          <a:stretch/>
        </p:blipFill>
        <p:spPr>
          <a:xfrm>
            <a:off x="1088136" y="999182"/>
            <a:ext cx="10037064" cy="2745761"/>
          </a:xfrm>
          <a:prstGeom prst="rect">
            <a:avLst/>
          </a:prstGeom>
        </p:spPr>
      </p:pic>
      <p:sp>
        <p:nvSpPr>
          <p:cNvPr id="25" name="Rectangle 24">
            <a:extLst>
              <a:ext uri="{FF2B5EF4-FFF2-40B4-BE49-F238E27FC236}">
                <a16:creationId xmlns:a16="http://schemas.microsoft.com/office/drawing/2014/main" id="{CAC6F186-990E-4A9E-9C75-88580953E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4431215"/>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104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rPr>
              <a:t>MISSION &amp; VISION</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364981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2870-5365-1C0E-1E87-E9051A79037E}"/>
              </a:ext>
            </a:extLst>
          </p:cNvPr>
          <p:cNvSpPr>
            <a:spLocks noGrp="1"/>
          </p:cNvSpPr>
          <p:nvPr>
            <p:ph type="title"/>
          </p:nvPr>
        </p:nvSpPr>
        <p:spPr/>
        <p:txBody>
          <a:bodyPr/>
          <a:lstStyle/>
          <a:p>
            <a:pPr algn="ctr"/>
            <a:r>
              <a:rPr lang="en-US" dirty="0"/>
              <a:t>BRAND TRAFFIC ANALYSIS</a:t>
            </a:r>
          </a:p>
        </p:txBody>
      </p:sp>
      <p:sp>
        <p:nvSpPr>
          <p:cNvPr id="4" name="Date Placeholder 3">
            <a:extLst>
              <a:ext uri="{FF2B5EF4-FFF2-40B4-BE49-F238E27FC236}">
                <a16:creationId xmlns:a16="http://schemas.microsoft.com/office/drawing/2014/main" id="{B77AF1A5-8DDD-4A5F-0AC8-57EBF07C4ABA}"/>
              </a:ext>
            </a:extLst>
          </p:cNvPr>
          <p:cNvSpPr>
            <a:spLocks noGrp="1"/>
          </p:cNvSpPr>
          <p:nvPr>
            <p:ph type="dt" sz="half" idx="10"/>
          </p:nvPr>
        </p:nvSpPr>
        <p:spPr/>
        <p:txBody>
          <a:bodyPr/>
          <a:lstStyle/>
          <a:p>
            <a:fld id="{36171DFA-F50D-45BC-B35C-519F5576E7C8}" type="datetime1">
              <a:t>11/23/2024</a:t>
            </a:fld>
            <a:endParaRPr lang="en-US" dirty="0"/>
          </a:p>
        </p:txBody>
      </p:sp>
      <p:sp>
        <p:nvSpPr>
          <p:cNvPr id="5" name="Footer Placeholder 4">
            <a:extLst>
              <a:ext uri="{FF2B5EF4-FFF2-40B4-BE49-F238E27FC236}">
                <a16:creationId xmlns:a16="http://schemas.microsoft.com/office/drawing/2014/main" id="{5A40E6FE-DD81-5583-CB6F-FDE0D7CEAF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47AFC4D-7109-5B01-D499-6E37EDCCD7CB}"/>
              </a:ext>
            </a:extLst>
          </p:cNvPr>
          <p:cNvSpPr>
            <a:spLocks noGrp="1"/>
          </p:cNvSpPr>
          <p:nvPr>
            <p:ph type="sldNum" sz="quarter" idx="12"/>
          </p:nvPr>
        </p:nvSpPr>
        <p:spPr/>
        <p:txBody>
          <a:bodyPr/>
          <a:lstStyle/>
          <a:p>
            <a:fld id="{A65A5C87-DF58-40C8-B092-1DE63DB4547E}" type="slidenum">
              <a:rPr lang="en-US" dirty="0"/>
              <a:t>30</a:t>
            </a:fld>
            <a:endParaRPr lang="en-US" dirty="0"/>
          </a:p>
        </p:txBody>
      </p:sp>
      <p:pic>
        <p:nvPicPr>
          <p:cNvPr id="9" name="Content Placeholder 8" descr="A screenshot of a graph&#10;&#10;Description automatically generated">
            <a:extLst>
              <a:ext uri="{FF2B5EF4-FFF2-40B4-BE49-F238E27FC236}">
                <a16:creationId xmlns:a16="http://schemas.microsoft.com/office/drawing/2014/main" id="{2BAF4621-DAAA-1DEE-FE6C-0B0B1E612258}"/>
              </a:ext>
            </a:extLst>
          </p:cNvPr>
          <p:cNvPicPr>
            <a:picLocks noGrp="1" noChangeAspect="1"/>
          </p:cNvPicPr>
          <p:nvPr>
            <p:ph idx="1"/>
          </p:nvPr>
        </p:nvPicPr>
        <p:blipFill>
          <a:blip r:embed="rId2"/>
          <a:stretch>
            <a:fillRect/>
          </a:stretch>
        </p:blipFill>
        <p:spPr>
          <a:xfrm>
            <a:off x="1768431" y="2121408"/>
            <a:ext cx="8661233" cy="4050792"/>
          </a:xfrm>
        </p:spPr>
      </p:pic>
    </p:spTree>
    <p:extLst>
      <p:ext uri="{BB962C8B-B14F-4D97-AF65-F5344CB8AC3E}">
        <p14:creationId xmlns:p14="http://schemas.microsoft.com/office/powerpoint/2010/main" val="4128945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000" dirty="0">
                <a:blipFill dpi="0" rotWithShape="1">
                  <a:blip r:embed="rId4"/>
                  <a:srcRect/>
                  <a:tile tx="6350" ty="-127000" sx="65000" sy="64000" flip="none" algn="tl"/>
                </a:blipFill>
                <a:latin typeface="Rockwell Condensed"/>
              </a:rPr>
              <a:t>STRATEGIC</a:t>
            </a:r>
            <a:br>
              <a:rPr lang="en-US" sz="8000" dirty="0">
                <a:blipFill dpi="0" rotWithShape="1">
                  <a:blip r:embed="rId4"/>
                  <a:srcRect/>
                  <a:tile tx="6350" ty="-127000" sx="65000" sy="64000" flip="none" algn="tl"/>
                </a:blipFill>
                <a:latin typeface="Rockwell Condensed"/>
              </a:rPr>
            </a:br>
            <a:r>
              <a:rPr lang="en-US" sz="8000" dirty="0">
                <a:blipFill dpi="0" rotWithShape="1">
                  <a:blip r:embed="rId4"/>
                  <a:srcRect/>
                  <a:tile tx="6350" ty="-127000" sx="65000" sy="64000" flip="none" algn="tl"/>
                </a:blipFill>
                <a:latin typeface="Rockwell Condensed"/>
              </a:rPr>
              <a:t>RECOMMENDATION</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1273675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 name="Content Placeholder 2">
            <a:extLst>
              <a:ext uri="{FF2B5EF4-FFF2-40B4-BE49-F238E27FC236}">
                <a16:creationId xmlns:a16="http://schemas.microsoft.com/office/drawing/2014/main" id="{5E9BBF3E-86EB-1690-4101-9DF3D4166487}"/>
              </a:ext>
            </a:extLst>
          </p:cNvPr>
          <p:cNvGraphicFramePr>
            <a:graphicFrameLocks noGrp="1"/>
          </p:cNvGraphicFramePr>
          <p:nvPr>
            <p:ph idx="1"/>
          </p:nvPr>
        </p:nvGraphicFramePr>
        <p:xfrm>
          <a:off x="1083702" y="680536"/>
          <a:ext cx="10044546" cy="5588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a:extLst>
              <a:ext uri="{FF2B5EF4-FFF2-40B4-BE49-F238E27FC236}">
                <a16:creationId xmlns:a16="http://schemas.microsoft.com/office/drawing/2014/main" id="{B5B25ECA-8839-5CEF-1DF2-151CE170A2F7}"/>
              </a:ext>
            </a:extLst>
          </p:cNvPr>
          <p:cNvSpPr>
            <a:spLocks noGrp="1"/>
          </p:cNvSpPr>
          <p:nvPr>
            <p:ph type="dt" sz="half" idx="10"/>
          </p:nvPr>
        </p:nvSpPr>
        <p:spPr/>
        <p:txBody>
          <a:bodyPr/>
          <a:lstStyle/>
          <a:p>
            <a:fld id="{09AB4CBA-8895-445B-86F5-B685025723B4}" type="datetime1">
              <a:rPr lang="en-US"/>
              <a:t>11/23/2024</a:t>
            </a:fld>
            <a:endParaRPr lang="en-US" dirty="0"/>
          </a:p>
        </p:txBody>
      </p:sp>
      <p:sp>
        <p:nvSpPr>
          <p:cNvPr id="5" name="Footer Placeholder 4">
            <a:extLst>
              <a:ext uri="{FF2B5EF4-FFF2-40B4-BE49-F238E27FC236}">
                <a16:creationId xmlns:a16="http://schemas.microsoft.com/office/drawing/2014/main" id="{464C5ACD-7A7E-2738-699B-9914793651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0D35AF-3345-49C9-9A19-0AD36408A470}"/>
              </a:ext>
            </a:extLst>
          </p:cNvPr>
          <p:cNvSpPr>
            <a:spLocks noGrp="1"/>
          </p:cNvSpPr>
          <p:nvPr>
            <p:ph type="sldNum" sz="quarter" idx="12"/>
          </p:nvPr>
        </p:nvSpPr>
        <p:spPr/>
        <p:txBody>
          <a:bodyPr/>
          <a:lstStyle/>
          <a:p>
            <a:fld id="{A65A5C87-DF58-40C8-B092-1DE63DB4547E}" type="slidenum">
              <a:rPr lang="en-US" dirty="0"/>
              <a:t>32</a:t>
            </a:fld>
            <a:endParaRPr lang="en-US" dirty="0"/>
          </a:p>
        </p:txBody>
      </p:sp>
    </p:spTree>
    <p:extLst>
      <p:ext uri="{BB962C8B-B14F-4D97-AF65-F5344CB8AC3E}">
        <p14:creationId xmlns:p14="http://schemas.microsoft.com/office/powerpoint/2010/main" val="2573674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r>
              <a:rPr lang="en-US" sz="6600" dirty="0">
                <a:solidFill>
                  <a:srgbClr val="000000"/>
                </a:solidFill>
                <a:latin typeface="Rockwell Condensed"/>
              </a:rPr>
              <a:t>WEBSITES USED FOR ANALYSIS</a:t>
            </a:r>
          </a:p>
          <a:p>
            <a:pPr algn="r">
              <a:lnSpc>
                <a:spcPct val="80000"/>
              </a:lnSpc>
            </a:pPr>
            <a:endParaRPr lang="en-US" sz="6600" dirty="0">
              <a:blipFill dpi="0" rotWithShape="1">
                <a:blip r:embed="rId4"/>
                <a:srcRect/>
                <a:tile tx="6350" ty="-127000" sx="65000" sy="64000" flip="none" algn="tl"/>
              </a:blipFill>
              <a:latin typeface="Rockwell Condensed"/>
            </a:endParaRP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2651888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descr="Colourful pins connected with a thread">
            <a:extLst>
              <a:ext uri="{FF2B5EF4-FFF2-40B4-BE49-F238E27FC236}">
                <a16:creationId xmlns:a16="http://schemas.microsoft.com/office/drawing/2014/main" id="{34BC6A14-9519-D118-8823-EECB882002B2}"/>
              </a:ext>
            </a:extLst>
          </p:cNvPr>
          <p:cNvPicPr>
            <a:picLocks noChangeAspect="1"/>
          </p:cNvPicPr>
          <p:nvPr/>
        </p:nvPicPr>
        <p:blipFill>
          <a:blip r:embed="rId2"/>
          <a:srcRect l="3600" r="23059" b="-3"/>
          <a:stretch/>
        </p:blipFill>
        <p:spPr>
          <a:xfrm>
            <a:off x="1" y="10"/>
            <a:ext cx="7546216" cy="6857990"/>
          </a:xfrm>
          <a:prstGeom prst="rect">
            <a:avLst/>
          </a:prstGeom>
        </p:spPr>
      </p:pic>
      <p:sp>
        <p:nvSpPr>
          <p:cNvPr id="33" name="Content Placeholder 2">
            <a:extLst>
              <a:ext uri="{FF2B5EF4-FFF2-40B4-BE49-F238E27FC236}">
                <a16:creationId xmlns:a16="http://schemas.microsoft.com/office/drawing/2014/main" id="{79415009-D6DA-2CCE-4899-3862A10C4430}"/>
              </a:ext>
            </a:extLst>
          </p:cNvPr>
          <p:cNvSpPr>
            <a:spLocks noGrp="1"/>
          </p:cNvSpPr>
          <p:nvPr>
            <p:ph idx="1"/>
          </p:nvPr>
        </p:nvSpPr>
        <p:spPr>
          <a:xfrm>
            <a:off x="7865805" y="2121408"/>
            <a:ext cx="3677263" cy="4092579"/>
          </a:xfrm>
        </p:spPr>
        <p:txBody>
          <a:bodyPr vert="horz" lIns="91440" tIns="45720" rIns="91440" bIns="45720" rtlCol="0">
            <a:normAutofit/>
          </a:bodyPr>
          <a:lstStyle/>
          <a:p>
            <a:r>
              <a:rPr lang="en-US" sz="1600"/>
              <a:t>Competitors and web traffic – </a:t>
            </a:r>
            <a:r>
              <a:rPr lang="en-US" sz="1600">
                <a:hlinkClick r:id="rId3"/>
              </a:rPr>
              <a:t>www.similarweb.com</a:t>
            </a:r>
            <a:endParaRPr lang="en-US" sz="1600"/>
          </a:p>
          <a:p>
            <a:pPr>
              <a:buClr>
                <a:srgbClr val="9E3611"/>
              </a:buClr>
            </a:pPr>
            <a:r>
              <a:rPr lang="en-US" sz="1600"/>
              <a:t>Competitor Analysis – </a:t>
            </a:r>
            <a:r>
              <a:rPr lang="en-US" sz="1600">
                <a:hlinkClick r:id="rId4"/>
              </a:rPr>
              <a:t>www.semrush.com</a:t>
            </a:r>
            <a:endParaRPr lang="en-US" sz="1600"/>
          </a:p>
          <a:p>
            <a:pPr>
              <a:buClr>
                <a:srgbClr val="9E3611"/>
              </a:buClr>
            </a:pPr>
            <a:r>
              <a:rPr lang="en-US" sz="1600"/>
              <a:t>Revenue Details – </a:t>
            </a:r>
            <a:r>
              <a:rPr lang="en-US" sz="1600">
                <a:hlinkClick r:id="rId5"/>
              </a:rPr>
              <a:t>www.dealroom.com</a:t>
            </a:r>
            <a:endParaRPr lang="en-US" sz="1600"/>
          </a:p>
          <a:p>
            <a:pPr>
              <a:buClr>
                <a:srgbClr val="9E3611"/>
              </a:buClr>
            </a:pPr>
            <a:r>
              <a:rPr lang="en-US" sz="1600"/>
              <a:t>Statistics &amp; Revenue Data – </a:t>
            </a:r>
            <a:r>
              <a:rPr lang="en-US" sz="1600">
                <a:hlinkClick r:id="rId6"/>
              </a:rPr>
              <a:t>www.statista.com</a:t>
            </a:r>
            <a:endParaRPr lang="en-US" sz="1600"/>
          </a:p>
          <a:p>
            <a:pPr>
              <a:buClr>
                <a:srgbClr val="9E3611"/>
              </a:buClr>
            </a:pPr>
            <a:r>
              <a:rPr lang="en-US" sz="1600"/>
              <a:t>Customer feedback – </a:t>
            </a:r>
            <a:r>
              <a:rPr lang="en-US" sz="1600">
                <a:hlinkClick r:id="rId7"/>
              </a:rPr>
              <a:t>www.trustpiolt.com</a:t>
            </a:r>
            <a:r>
              <a:rPr lang="en-US" sz="1600"/>
              <a:t> , </a:t>
            </a:r>
            <a:r>
              <a:rPr lang="en-US" sz="1600">
                <a:hlinkClick r:id="rId8"/>
              </a:rPr>
              <a:t>www.kimola.com</a:t>
            </a:r>
            <a:endParaRPr lang="en-US" sz="1600"/>
          </a:p>
          <a:p>
            <a:pPr marL="0" indent="0">
              <a:buClr>
                <a:srgbClr val="9E3611"/>
              </a:buClr>
              <a:buNone/>
            </a:pPr>
            <a:endParaRPr lang="en-US" sz="1600"/>
          </a:p>
          <a:p>
            <a:pPr>
              <a:buClr>
                <a:srgbClr val="9E3611"/>
              </a:buClr>
            </a:pPr>
            <a:endParaRPr lang="en-US" sz="1600"/>
          </a:p>
        </p:txBody>
      </p:sp>
    </p:spTree>
    <p:extLst>
      <p:ext uri="{BB962C8B-B14F-4D97-AF65-F5344CB8AC3E}">
        <p14:creationId xmlns:p14="http://schemas.microsoft.com/office/powerpoint/2010/main" val="112805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bstract blurred background of department store">
            <a:extLst>
              <a:ext uri="{FF2B5EF4-FFF2-40B4-BE49-F238E27FC236}">
                <a16:creationId xmlns:a16="http://schemas.microsoft.com/office/drawing/2014/main" id="{9FB407AD-0387-CFE0-43D4-BCDD41372095}"/>
              </a:ext>
            </a:extLst>
          </p:cNvPr>
          <p:cNvPicPr>
            <a:picLocks noChangeAspect="1"/>
          </p:cNvPicPr>
          <p:nvPr/>
        </p:nvPicPr>
        <p:blipFill>
          <a:blip r:embed="rId3"/>
          <a:srcRect l="15705" r="25248" b="-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B4BE545B-E07E-8CAF-1301-194E5FCA19DF}"/>
              </a:ext>
            </a:extLst>
          </p:cNvPr>
          <p:cNvSpPr>
            <a:spLocks noGrp="1"/>
          </p:cNvSpPr>
          <p:nvPr>
            <p:ph idx="1"/>
          </p:nvPr>
        </p:nvSpPr>
        <p:spPr>
          <a:xfrm>
            <a:off x="6400799" y="2121408"/>
            <a:ext cx="5299585" cy="4050792"/>
          </a:xfrm>
        </p:spPr>
        <p:txBody>
          <a:bodyPr vert="horz" lIns="91440" tIns="45720" rIns="91440" bIns="45720" rtlCol="0" anchor="t">
            <a:normAutofit/>
          </a:bodyPr>
          <a:lstStyle/>
          <a:p>
            <a:endParaRPr lang="en-IN" sz="1800" b="1" u="sng">
              <a:latin typeface="Arial"/>
              <a:cs typeface="Arial"/>
            </a:endParaRPr>
          </a:p>
          <a:p>
            <a:pPr marL="0" indent="0">
              <a:buNone/>
            </a:pPr>
            <a:r>
              <a:rPr lang="en-IN" sz="1800" dirty="0">
                <a:latin typeface="Arial"/>
                <a:cs typeface="Arial"/>
              </a:rPr>
              <a:t>Myntra's mission and vision are to provide "a hassle-free and enjoyable shopping experience to shoppers across the country with the widest range of brands and products on its portal."</a:t>
            </a:r>
            <a:endParaRPr lang="en-US" sz="1800" dirty="0">
              <a:latin typeface="Arial"/>
              <a:cs typeface="Arial"/>
            </a:endParaRPr>
          </a:p>
          <a:p>
            <a:endParaRPr lang="en-US" sz="1800"/>
          </a:p>
        </p:txBody>
      </p:sp>
      <p:sp>
        <p:nvSpPr>
          <p:cNvPr id="5" name="Footer Placeholder 4">
            <a:extLst>
              <a:ext uri="{FF2B5EF4-FFF2-40B4-BE49-F238E27FC236}">
                <a16:creationId xmlns:a16="http://schemas.microsoft.com/office/drawing/2014/main" id="{F5A49308-4C64-DF2F-C50D-317AC437533C}"/>
              </a:ext>
            </a:extLst>
          </p:cNvPr>
          <p:cNvSpPr>
            <a:spLocks noGrp="1"/>
          </p:cNvSpPr>
          <p:nvPr>
            <p:ph type="ftr" sz="quarter" idx="11"/>
          </p:nvPr>
        </p:nvSpPr>
        <p:spPr>
          <a:xfrm>
            <a:off x="612560" y="6272784"/>
            <a:ext cx="5213152" cy="365125"/>
          </a:xfrm>
        </p:spPr>
        <p:txBody>
          <a:bodyPr>
            <a:normAutofit/>
          </a:bodyPr>
          <a:lstStyle/>
          <a:p>
            <a:pPr>
              <a:spcAft>
                <a:spcPts val="600"/>
              </a:spcAft>
            </a:pPr>
            <a:r>
              <a:rPr lang="en-US">
                <a:solidFill>
                  <a:srgbClr val="FFFFFF"/>
                </a:solidFill>
              </a:rPr>
              <a:t>MYNTRA</a:t>
            </a:r>
          </a:p>
        </p:txBody>
      </p:sp>
      <p:sp>
        <p:nvSpPr>
          <p:cNvPr id="4" name="Date Placeholder 3">
            <a:extLst>
              <a:ext uri="{FF2B5EF4-FFF2-40B4-BE49-F238E27FC236}">
                <a16:creationId xmlns:a16="http://schemas.microsoft.com/office/drawing/2014/main" id="{A9D9EC7B-9ADB-7A4E-964A-4259609048DA}"/>
              </a:ext>
            </a:extLst>
          </p:cNvPr>
          <p:cNvSpPr>
            <a:spLocks noGrp="1"/>
          </p:cNvSpPr>
          <p:nvPr>
            <p:ph type="dt" sz="half" idx="10"/>
          </p:nvPr>
        </p:nvSpPr>
        <p:spPr>
          <a:xfrm>
            <a:off x="7964424" y="6272784"/>
            <a:ext cx="3273552" cy="365125"/>
          </a:xfrm>
        </p:spPr>
        <p:txBody>
          <a:bodyPr>
            <a:normAutofit/>
          </a:bodyPr>
          <a:lstStyle/>
          <a:p>
            <a:pPr>
              <a:spcAft>
                <a:spcPts val="600"/>
              </a:spcAft>
            </a:pPr>
            <a:fld id="{6AC630E5-3F2A-479C-83A5-28429EA4E3BB}" type="datetime1">
              <a:rPr lang="en-US"/>
              <a:pPr>
                <a:spcAft>
                  <a:spcPts val="600"/>
                </a:spcAft>
              </a:pPr>
              <a:t>11/23/2024</a:t>
            </a:fld>
            <a:endParaRPr lang="en-US"/>
          </a:p>
        </p:txBody>
      </p:sp>
      <p:grpSp>
        <p:nvGrpSpPr>
          <p:cNvPr id="29" name="Group 28">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31" name="Oval 30">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
        <p:nvSpPr>
          <p:cNvPr id="6" name="Slide Number Placeholder 5">
            <a:extLst>
              <a:ext uri="{FF2B5EF4-FFF2-40B4-BE49-F238E27FC236}">
                <a16:creationId xmlns:a16="http://schemas.microsoft.com/office/drawing/2014/main" id="{515202D8-04A8-B371-782C-1D3F39F19521}"/>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4</a:t>
            </a:fld>
            <a:endParaRPr lang="en-US"/>
          </a:p>
        </p:txBody>
      </p:sp>
    </p:spTree>
    <p:extLst>
      <p:ext uri="{BB962C8B-B14F-4D97-AF65-F5344CB8AC3E}">
        <p14:creationId xmlns:p14="http://schemas.microsoft.com/office/powerpoint/2010/main" val="3824485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rPr>
              <a:t>BUSINESS MODEL</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3374754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5118BA95-03E7-41B7-B442-0AF8C0A7FF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3048"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27" name="Group 26">
            <a:extLst>
              <a:ext uri="{FF2B5EF4-FFF2-40B4-BE49-F238E27FC236}">
                <a16:creationId xmlns:a16="http://schemas.microsoft.com/office/drawing/2014/main" id="{E799C3D5-7D55-4046-808C-F290F456D6E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1035" y="1679569"/>
            <a:ext cx="3498864" cy="3498858"/>
            <a:chOff x="1061035" y="1679569"/>
            <a:chExt cx="3498864" cy="3498858"/>
          </a:xfrm>
        </p:grpSpPr>
        <p:sp>
          <p:nvSpPr>
            <p:cNvPr id="28" name="Oval 27">
              <a:extLst>
                <a:ext uri="{FF2B5EF4-FFF2-40B4-BE49-F238E27FC236}">
                  <a16:creationId xmlns:a16="http://schemas.microsoft.com/office/drawing/2014/main" id="{059D8741-EAD6-41B1-A882-70D70FC35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1035" y="1679569"/>
              <a:ext cx="3498864" cy="3498858"/>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400000"/>
                        </a14:imgEffect>
                        <a14:imgEffect>
                          <a14:brightnessContrast bright="-40000" contrast="40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12" name="Oval 11">
              <a:extLst>
                <a:ext uri="{FF2B5EF4-FFF2-40B4-BE49-F238E27FC236}">
                  <a16:creationId xmlns:a16="http://schemas.microsoft.com/office/drawing/2014/main" id="{45444F36-3103-4D11-A25F-C054D4606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6134" y="1864667"/>
              <a:ext cx="3128666" cy="312866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
        <p:nvSpPr>
          <p:cNvPr id="2" name="Title 1">
            <a:extLst>
              <a:ext uri="{FF2B5EF4-FFF2-40B4-BE49-F238E27FC236}">
                <a16:creationId xmlns:a16="http://schemas.microsoft.com/office/drawing/2014/main" id="{6CE1991B-1B05-F6F1-BC23-0D5453E06C48}"/>
              </a:ext>
            </a:extLst>
          </p:cNvPr>
          <p:cNvSpPr>
            <a:spLocks noGrp="1"/>
          </p:cNvSpPr>
          <p:nvPr>
            <p:ph type="title"/>
          </p:nvPr>
        </p:nvSpPr>
        <p:spPr>
          <a:xfrm>
            <a:off x="1490145" y="2376862"/>
            <a:ext cx="2640646" cy="2104273"/>
          </a:xfrm>
          <a:noFill/>
        </p:spPr>
        <p:txBody>
          <a:bodyPr>
            <a:normAutofit/>
          </a:bodyPr>
          <a:lstStyle/>
          <a:p>
            <a:pPr algn="ctr"/>
            <a:r>
              <a:rPr lang="en-US" sz="1400" dirty="0">
                <a:solidFill>
                  <a:srgbClr val="FFFFFF"/>
                </a:solidFill>
                <a:latin typeface="Rockwell"/>
              </a:rPr>
              <a:t>"Business to customer" marketplace model, where it allows multiple businesses to sell their products on its platform. Myntra's business model includes the following:</a:t>
            </a:r>
            <a:endParaRPr lang="en-US" sz="1400" dirty="0">
              <a:solidFill>
                <a:srgbClr val="FFFFFF"/>
              </a:solidFill>
            </a:endParaRPr>
          </a:p>
        </p:txBody>
      </p:sp>
      <p:sp>
        <p:nvSpPr>
          <p:cNvPr id="29" name="Rectangle 28">
            <a:extLst>
              <a:ext uri="{FF2B5EF4-FFF2-40B4-BE49-F238E27FC236}">
                <a16:creationId xmlns:a16="http://schemas.microsoft.com/office/drawing/2014/main" id="{AD9B3EAD-A2B3-42C4-927C-3455E3E69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02277" y="3388659"/>
            <a:ext cx="3657600"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86892128-BF54-4C24-31D6-2105B5027BBE}"/>
              </a:ext>
            </a:extLst>
          </p:cNvPr>
          <p:cNvSpPr>
            <a:spLocks noGrp="1"/>
          </p:cNvSpPr>
          <p:nvPr>
            <p:ph idx="1"/>
          </p:nvPr>
        </p:nvSpPr>
        <p:spPr>
          <a:xfrm>
            <a:off x="6081089" y="725394"/>
            <a:ext cx="5142658" cy="5407212"/>
          </a:xfrm>
        </p:spPr>
        <p:txBody>
          <a:bodyPr vert="horz" lIns="91440" tIns="45720" rIns="91440" bIns="45720" rtlCol="0" anchor="ctr">
            <a:normAutofit/>
          </a:bodyPr>
          <a:lstStyle/>
          <a:p>
            <a:pPr>
              <a:spcBef>
                <a:spcPts val="0"/>
              </a:spcBef>
            </a:pPr>
            <a:endParaRPr lang="en-US" sz="1700"/>
          </a:p>
          <a:p>
            <a:pPr>
              <a:spcBef>
                <a:spcPts val="0"/>
              </a:spcBef>
              <a:buClr>
                <a:srgbClr val="9E3611"/>
              </a:buClr>
            </a:pPr>
            <a:r>
              <a:rPr lang="en-US" sz="1700" b="1" dirty="0"/>
              <a:t>Inventory management :</a:t>
            </a:r>
            <a:r>
              <a:rPr lang="en-US" sz="1700" dirty="0"/>
              <a:t>Myntra uses real-time tracking, centralized fulfillment centers, and data-driven demand forecasting to manage stock levels. </a:t>
            </a:r>
          </a:p>
          <a:p>
            <a:pPr>
              <a:spcBef>
                <a:spcPts val="0"/>
              </a:spcBef>
              <a:buClr>
                <a:srgbClr val="9E3611"/>
              </a:buClr>
            </a:pPr>
            <a:r>
              <a:rPr lang="en-US" sz="1700" b="1" dirty="0"/>
              <a:t>Seller models :</a:t>
            </a:r>
            <a:r>
              <a:rPr lang="en-US" sz="1700" dirty="0"/>
              <a:t>Myntra offers two main seller models: PPMP (Pure Play Marketplace) and MSA. In PPMP, the seller stores and packs their products, while Myntra handles logistics. Myntra also has JIT and FBM models, where Myntra issues a bulk purchase order or stock transfer order to the seller. </a:t>
            </a:r>
          </a:p>
          <a:p>
            <a:pPr>
              <a:spcBef>
                <a:spcPts val="0"/>
              </a:spcBef>
              <a:buClr>
                <a:srgbClr val="9E3611"/>
              </a:buClr>
            </a:pPr>
            <a:r>
              <a:rPr lang="en-US" sz="1700" b="1" dirty="0"/>
              <a:t>Commission : </a:t>
            </a:r>
            <a:r>
              <a:rPr lang="en-US" sz="1700" dirty="0"/>
              <a:t>Myntra charges a flat commission of around 4-5% per product, depending on the brand and product category. The commission is lower for low-price and high-value products, and higher for ethnic and Western apparel. </a:t>
            </a:r>
          </a:p>
          <a:p>
            <a:pPr>
              <a:spcBef>
                <a:spcPts val="0"/>
              </a:spcBef>
              <a:buClr>
                <a:srgbClr val="9E3611"/>
              </a:buClr>
            </a:pPr>
            <a:r>
              <a:rPr lang="en-US" sz="1700" b="1" dirty="0"/>
              <a:t>Features :</a:t>
            </a:r>
            <a:r>
              <a:rPr lang="en-US" sz="1700" dirty="0"/>
              <a:t>Myntra offers features like "Virtual Try-On" and exclusive capsule collections. </a:t>
            </a:r>
          </a:p>
          <a:p>
            <a:pPr>
              <a:spcBef>
                <a:spcPts val="0"/>
              </a:spcBef>
              <a:buClr>
                <a:srgbClr val="9E3611"/>
              </a:buClr>
            </a:pPr>
            <a:endParaRPr lang="en-US" sz="1700"/>
          </a:p>
          <a:p>
            <a:pPr>
              <a:spcBef>
                <a:spcPts val="0"/>
              </a:spcBef>
              <a:buClr>
                <a:srgbClr val="9E3611"/>
              </a:buClr>
            </a:pPr>
            <a:endParaRPr lang="en-US" sz="1700"/>
          </a:p>
          <a:p>
            <a:pPr>
              <a:buClr>
                <a:srgbClr val="9E3611"/>
              </a:buClr>
            </a:pPr>
            <a:endParaRPr lang="en-US" sz="1700"/>
          </a:p>
          <a:p>
            <a:pPr>
              <a:buClr>
                <a:srgbClr val="9E3611"/>
              </a:buClr>
            </a:pPr>
            <a:endParaRPr lang="en-US" sz="1700"/>
          </a:p>
        </p:txBody>
      </p:sp>
    </p:spTree>
    <p:extLst>
      <p:ext uri="{BB962C8B-B14F-4D97-AF65-F5344CB8AC3E}">
        <p14:creationId xmlns:p14="http://schemas.microsoft.com/office/powerpoint/2010/main" val="202680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a:blipFill dpi="0" rotWithShape="1">
                  <a:blip r:embed="rId4"/>
                  <a:srcRect/>
                  <a:tile tx="6350" ty="-127000" sx="65000" sy="64000" flip="none" algn="tl"/>
                </a:blipFill>
              </a:rPr>
              <a:t>GROWTH &amp; MARKET SHARE</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3236545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89C8D586-1ECD-4981-BED2-97336112C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999"/>
          </a:xfrm>
          <a:prstGeom prst="rect">
            <a:avLst/>
          </a:prstGeom>
          <a:blipFill dpi="0" rotWithShape="1">
            <a:blip r:embed="rId2">
              <a:alphaModFix amt="60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bstract blurred background of department store">
            <a:extLst>
              <a:ext uri="{FF2B5EF4-FFF2-40B4-BE49-F238E27FC236}">
                <a16:creationId xmlns:a16="http://schemas.microsoft.com/office/drawing/2014/main" id="{9FB407AD-0387-CFE0-43D4-BCDD41372095}"/>
              </a:ext>
            </a:extLst>
          </p:cNvPr>
          <p:cNvPicPr>
            <a:picLocks noChangeAspect="1"/>
          </p:cNvPicPr>
          <p:nvPr/>
        </p:nvPicPr>
        <p:blipFill>
          <a:blip r:embed="rId3"/>
          <a:srcRect l="15705" r="25248" b="-1"/>
          <a:stretch/>
        </p:blipFill>
        <p:spPr>
          <a:xfrm>
            <a:off x="1" y="10"/>
            <a:ext cx="6066502" cy="6857989"/>
          </a:xfrm>
          <a:prstGeom prst="rect">
            <a:avLst/>
          </a:prstGeom>
        </p:spPr>
      </p:pic>
      <p:sp>
        <p:nvSpPr>
          <p:cNvPr id="3" name="Content Placeholder 2">
            <a:extLst>
              <a:ext uri="{FF2B5EF4-FFF2-40B4-BE49-F238E27FC236}">
                <a16:creationId xmlns:a16="http://schemas.microsoft.com/office/drawing/2014/main" id="{B4BE545B-E07E-8CAF-1301-194E5FCA19DF}"/>
              </a:ext>
            </a:extLst>
          </p:cNvPr>
          <p:cNvSpPr>
            <a:spLocks noGrp="1"/>
          </p:cNvSpPr>
          <p:nvPr>
            <p:ph idx="1"/>
          </p:nvPr>
        </p:nvSpPr>
        <p:spPr>
          <a:xfrm>
            <a:off x="6400799" y="221628"/>
            <a:ext cx="5247394" cy="5992325"/>
          </a:xfrm>
        </p:spPr>
        <p:txBody>
          <a:bodyPr vert="horz" lIns="91440" tIns="45720" rIns="91440" bIns="45720" rtlCol="0" anchor="t">
            <a:noAutofit/>
          </a:bodyPr>
          <a:lstStyle/>
          <a:p>
            <a:pPr marL="0" indent="0">
              <a:spcBef>
                <a:spcPts val="1000"/>
              </a:spcBef>
              <a:buClr>
                <a:srgbClr val="9E3611"/>
              </a:buClr>
              <a:buNone/>
            </a:pPr>
            <a:r>
              <a:rPr lang="en-US" sz="1400" b="1" dirty="0">
                <a:latin typeface="Rockwell"/>
                <a:cs typeface="Arial"/>
              </a:rPr>
              <a:t>Growth</a:t>
            </a:r>
            <a:endParaRPr lang="en-US" sz="1400">
              <a:latin typeface="Rockwell"/>
            </a:endParaRPr>
          </a:p>
          <a:p>
            <a:pPr marL="285750" indent="-285750">
              <a:spcBef>
                <a:spcPts val="1000"/>
              </a:spcBef>
              <a:buClr>
                <a:srgbClr val="9E3611"/>
              </a:buClr>
            </a:pPr>
            <a:r>
              <a:rPr lang="en-US" sz="1400" dirty="0">
                <a:latin typeface="Rockwell"/>
                <a:cs typeface="Arial"/>
              </a:rPr>
              <a:t>Myntra's operating revenue increased in financial year 2023, and the platform has been growing faster than the online fashion market since the second half of 2023. </a:t>
            </a:r>
          </a:p>
          <a:p>
            <a:pPr marL="0" indent="0">
              <a:spcBef>
                <a:spcPts val="1000"/>
              </a:spcBef>
              <a:buNone/>
            </a:pPr>
            <a:r>
              <a:rPr lang="en-US" sz="1400" b="1" dirty="0">
                <a:latin typeface="Rockwell"/>
                <a:cs typeface="Arial"/>
              </a:rPr>
              <a:t>Market share</a:t>
            </a:r>
            <a:endParaRPr lang="en-US" sz="1400" dirty="0">
              <a:latin typeface="Rockwell"/>
              <a:cs typeface="Arial"/>
            </a:endParaRPr>
          </a:p>
          <a:p>
            <a:pPr marL="285750" indent="-285750">
              <a:lnSpc>
                <a:spcPct val="110000"/>
              </a:lnSpc>
              <a:buClr>
                <a:srgbClr val="9E3611"/>
              </a:buClr>
            </a:pPr>
            <a:r>
              <a:rPr lang="en-US" sz="1400" dirty="0">
                <a:latin typeface="Rockwell"/>
                <a:cs typeface="Arial"/>
              </a:rPr>
              <a:t>Myntra has the highest market share in terms of active user in the fashion e-commerce segment. </a:t>
            </a:r>
            <a:endParaRPr lang="en-US" dirty="0"/>
          </a:p>
          <a:p>
            <a:pPr marL="0" indent="0">
              <a:lnSpc>
                <a:spcPct val="110000"/>
              </a:lnSpc>
              <a:buClr>
                <a:srgbClr val="9E3611"/>
              </a:buClr>
              <a:buNone/>
            </a:pPr>
            <a:r>
              <a:rPr lang="en-US" sz="1400" b="1" dirty="0">
                <a:latin typeface="Rockwell"/>
                <a:cs typeface="Arial"/>
              </a:rPr>
              <a:t>Customer base</a:t>
            </a:r>
            <a:endParaRPr lang="en-US" sz="1400" dirty="0">
              <a:latin typeface="Rockwell"/>
              <a:cs typeface="Arial"/>
            </a:endParaRPr>
          </a:p>
          <a:p>
            <a:pPr marL="285750" indent="-285750">
              <a:lnSpc>
                <a:spcPct val="110000"/>
              </a:lnSpc>
              <a:buClr>
                <a:srgbClr val="9E3611"/>
              </a:buClr>
            </a:pPr>
            <a:r>
              <a:rPr lang="en-US" sz="1400" dirty="0">
                <a:latin typeface="Rockwell"/>
                <a:cs typeface="Arial"/>
              </a:rPr>
              <a:t>Myntra's monthly active users (MAUs) increased by 33% from 45 million in 2021 to 60 million by the end of 2023. </a:t>
            </a:r>
          </a:p>
          <a:p>
            <a:pPr marL="285750" indent="-285750">
              <a:lnSpc>
                <a:spcPct val="110000"/>
              </a:lnSpc>
              <a:buClr>
                <a:srgbClr val="9E3611"/>
              </a:buClr>
            </a:pPr>
            <a:r>
              <a:rPr lang="en-US" sz="1400" dirty="0">
                <a:latin typeface="Rockwell"/>
                <a:cs typeface="Arial"/>
              </a:rPr>
              <a:t>It has 60 million average users as of March 2024</a:t>
            </a:r>
          </a:p>
          <a:p>
            <a:pPr marL="285750" indent="-285750">
              <a:lnSpc>
                <a:spcPct val="110000"/>
              </a:lnSpc>
              <a:buClr>
                <a:srgbClr val="9E3611"/>
              </a:buClr>
            </a:pPr>
            <a:r>
              <a:rPr lang="en-US" sz="1400" dirty="0">
                <a:latin typeface="Rockwell"/>
                <a:cs typeface="Arial"/>
              </a:rPr>
              <a:t>It has delivered to over 19,000 pin codes across India as of March 2024</a:t>
            </a:r>
          </a:p>
          <a:p>
            <a:pPr marL="0" indent="0">
              <a:lnSpc>
                <a:spcPct val="110000"/>
              </a:lnSpc>
              <a:buNone/>
            </a:pPr>
            <a:r>
              <a:rPr lang="en-US" sz="1400" b="1" dirty="0">
                <a:latin typeface="Rockwell"/>
                <a:cs typeface="Arial"/>
              </a:rPr>
              <a:t>Catalog size</a:t>
            </a:r>
            <a:endParaRPr lang="en-US" sz="1400" dirty="0">
              <a:latin typeface="Rockwell"/>
              <a:cs typeface="Arial"/>
            </a:endParaRPr>
          </a:p>
          <a:p>
            <a:pPr marL="285750" indent="-285750">
              <a:lnSpc>
                <a:spcPct val="110000"/>
              </a:lnSpc>
              <a:buClr>
                <a:srgbClr val="9E3611"/>
              </a:buClr>
            </a:pPr>
            <a:r>
              <a:rPr lang="en-US" sz="1400" dirty="0">
                <a:latin typeface="Rockwell"/>
                <a:cs typeface="Arial"/>
              </a:rPr>
              <a:t>The catalog size on the platform has grown by over 50% in the last year. </a:t>
            </a:r>
          </a:p>
          <a:p>
            <a:pPr marL="285750" indent="-285750">
              <a:lnSpc>
                <a:spcPct val="110000"/>
              </a:lnSpc>
              <a:buClr>
                <a:srgbClr val="9E3611"/>
              </a:buClr>
            </a:pPr>
            <a:r>
              <a:rPr lang="en-US" sz="1400" dirty="0">
                <a:latin typeface="Rockwell"/>
                <a:cs typeface="Arial"/>
              </a:rPr>
              <a:t>The company has over 6,000 brands as of March 2024</a:t>
            </a:r>
          </a:p>
          <a:p>
            <a:pPr marL="285750" indent="-285750">
              <a:lnSpc>
                <a:spcPct val="110000"/>
              </a:lnSpc>
              <a:buClr>
                <a:srgbClr val="9E3611"/>
              </a:buClr>
            </a:pPr>
            <a:r>
              <a:rPr lang="en-US" sz="1400" dirty="0">
                <a:latin typeface="Rockwell"/>
                <a:cs typeface="Arial"/>
              </a:rPr>
              <a:t>Myntra has over 400 international brands in its portfolio, including Mango, H&amp;M, and Tommy Hilfiger. </a:t>
            </a:r>
          </a:p>
          <a:p>
            <a:pPr>
              <a:lnSpc>
                <a:spcPct val="110000"/>
              </a:lnSpc>
              <a:buClr>
                <a:srgbClr val="9E3611"/>
              </a:buClr>
              <a:buFont typeface="Wingdings"/>
              <a:buChar char="§"/>
            </a:pPr>
            <a:endParaRPr lang="en-US" sz="1400" dirty="0">
              <a:latin typeface="Rockwell"/>
              <a:cs typeface="Arial"/>
            </a:endParaRPr>
          </a:p>
          <a:p>
            <a:pPr marL="0" indent="0">
              <a:spcBef>
                <a:spcPts val="1000"/>
              </a:spcBef>
              <a:buNone/>
            </a:pPr>
            <a:endParaRPr lang="en-US" sz="1400" dirty="0">
              <a:latin typeface="Rockwell"/>
              <a:cs typeface="Arial"/>
            </a:endParaRPr>
          </a:p>
          <a:p>
            <a:pPr>
              <a:buClr>
                <a:srgbClr val="9E3611"/>
              </a:buClr>
            </a:pPr>
            <a:endParaRPr lang="en-IN" sz="1400" b="1" u="sng" dirty="0">
              <a:latin typeface="Rockwell"/>
              <a:cs typeface="Arial"/>
            </a:endParaRPr>
          </a:p>
        </p:txBody>
      </p:sp>
      <p:sp>
        <p:nvSpPr>
          <p:cNvPr id="5" name="Footer Placeholder 4">
            <a:extLst>
              <a:ext uri="{FF2B5EF4-FFF2-40B4-BE49-F238E27FC236}">
                <a16:creationId xmlns:a16="http://schemas.microsoft.com/office/drawing/2014/main" id="{F5A49308-4C64-DF2F-C50D-317AC437533C}"/>
              </a:ext>
            </a:extLst>
          </p:cNvPr>
          <p:cNvSpPr>
            <a:spLocks noGrp="1"/>
          </p:cNvSpPr>
          <p:nvPr>
            <p:ph type="ftr" sz="quarter" idx="11"/>
          </p:nvPr>
        </p:nvSpPr>
        <p:spPr>
          <a:xfrm>
            <a:off x="612560" y="6272784"/>
            <a:ext cx="5213152" cy="365125"/>
          </a:xfrm>
        </p:spPr>
        <p:txBody>
          <a:bodyPr>
            <a:normAutofit/>
          </a:bodyPr>
          <a:lstStyle/>
          <a:p>
            <a:pPr>
              <a:spcAft>
                <a:spcPts val="600"/>
              </a:spcAft>
            </a:pPr>
            <a:r>
              <a:rPr lang="en-US">
                <a:solidFill>
                  <a:srgbClr val="FFFFFF"/>
                </a:solidFill>
              </a:rPr>
              <a:t>MYNTRA</a:t>
            </a:r>
          </a:p>
        </p:txBody>
      </p:sp>
      <p:sp>
        <p:nvSpPr>
          <p:cNvPr id="4" name="Date Placeholder 3">
            <a:extLst>
              <a:ext uri="{FF2B5EF4-FFF2-40B4-BE49-F238E27FC236}">
                <a16:creationId xmlns:a16="http://schemas.microsoft.com/office/drawing/2014/main" id="{A9D9EC7B-9ADB-7A4E-964A-4259609048DA}"/>
              </a:ext>
            </a:extLst>
          </p:cNvPr>
          <p:cNvSpPr>
            <a:spLocks noGrp="1"/>
          </p:cNvSpPr>
          <p:nvPr>
            <p:ph type="dt" sz="half" idx="10"/>
          </p:nvPr>
        </p:nvSpPr>
        <p:spPr>
          <a:xfrm>
            <a:off x="7964424" y="6272784"/>
            <a:ext cx="3273552" cy="365125"/>
          </a:xfrm>
        </p:spPr>
        <p:txBody>
          <a:bodyPr>
            <a:normAutofit/>
          </a:bodyPr>
          <a:lstStyle/>
          <a:p>
            <a:pPr>
              <a:spcAft>
                <a:spcPts val="600"/>
              </a:spcAft>
            </a:pPr>
            <a:fld id="{6AC630E5-3F2A-479C-83A5-28429EA4E3BB}" type="datetime1">
              <a:rPr lang="en-US"/>
              <a:pPr>
                <a:spcAft>
                  <a:spcPts val="600"/>
                </a:spcAft>
              </a:pPr>
              <a:t>11/23/2024</a:t>
            </a:fld>
            <a:endParaRPr lang="en-US"/>
          </a:p>
        </p:txBody>
      </p:sp>
      <p:grpSp>
        <p:nvGrpSpPr>
          <p:cNvPr id="29" name="Group 28">
            <a:extLst>
              <a:ext uri="{FF2B5EF4-FFF2-40B4-BE49-F238E27FC236}">
                <a16:creationId xmlns:a16="http://schemas.microsoft.com/office/drawing/2014/main" id="{AF001A23-2767-4A31-BD30-56112DE952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C6BD30CE-7C6B-4C5B-8206-2A912062D6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4">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31" name="Oval 30">
              <a:extLst>
                <a:ext uri="{FF2B5EF4-FFF2-40B4-BE49-F238E27FC236}">
                  <a16:creationId xmlns:a16="http://schemas.microsoft.com/office/drawing/2014/main" id="{7FA45EC6-AD58-4CAF-846D-46D82B614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
        <p:nvSpPr>
          <p:cNvPr id="6" name="Slide Number Placeholder 5">
            <a:extLst>
              <a:ext uri="{FF2B5EF4-FFF2-40B4-BE49-F238E27FC236}">
                <a16:creationId xmlns:a16="http://schemas.microsoft.com/office/drawing/2014/main" id="{515202D8-04A8-B371-782C-1D3F39F19521}"/>
              </a:ext>
            </a:extLst>
          </p:cNvPr>
          <p:cNvSpPr>
            <a:spLocks noGrp="1"/>
          </p:cNvSpPr>
          <p:nvPr>
            <p:ph type="sldNum" sz="quarter" idx="12"/>
          </p:nvPr>
        </p:nvSpPr>
        <p:spPr>
          <a:xfrm>
            <a:off x="11311128" y="6272784"/>
            <a:ext cx="640080" cy="365125"/>
          </a:xfrm>
        </p:spPr>
        <p:txBody>
          <a:bodyPr>
            <a:normAutofit/>
          </a:bodyPr>
          <a:lstStyle/>
          <a:p>
            <a:pPr>
              <a:spcAft>
                <a:spcPts val="600"/>
              </a:spcAft>
            </a:pPr>
            <a:fld id="{A65A5C87-DF58-40C8-B092-1DE63DB4547E}" type="slidenum">
              <a:rPr lang="en-US" dirty="0"/>
              <a:pPr>
                <a:spcAft>
                  <a:spcPts val="600"/>
                </a:spcAft>
              </a:pPr>
              <a:t>8</a:t>
            </a:fld>
            <a:endParaRPr lang="en-US"/>
          </a:p>
        </p:txBody>
      </p:sp>
    </p:spTree>
    <p:extLst>
      <p:ext uri="{BB962C8B-B14F-4D97-AF65-F5344CB8AC3E}">
        <p14:creationId xmlns:p14="http://schemas.microsoft.com/office/powerpoint/2010/main" val="8737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3D0CE2-91FF-49B3-A5D8-181E900D7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8AEBD96-C315-4F53-9D9E-0E20E993E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78916AAA-66F6-4DFA-88ED-7E27CF6B8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3" name="Group 12">
            <a:extLst>
              <a:ext uri="{FF2B5EF4-FFF2-40B4-BE49-F238E27FC236}">
                <a16:creationId xmlns:a16="http://schemas.microsoft.com/office/drawing/2014/main" id="{A137D43F-BAD6-47F1-AA65-AEEA38A2FF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28" name="Oval 27">
              <a:extLst>
                <a:ext uri="{FF2B5EF4-FFF2-40B4-BE49-F238E27FC236}">
                  <a16:creationId xmlns:a16="http://schemas.microsoft.com/office/drawing/2014/main" id="{D512C9B2-6B22-4211-A940-FCD7C2CD0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5" name="Oval 14">
              <a:extLst>
                <a:ext uri="{FF2B5EF4-FFF2-40B4-BE49-F238E27FC236}">
                  <a16:creationId xmlns:a16="http://schemas.microsoft.com/office/drawing/2014/main" id="{85F7DB84-CDE7-46F8-90DD-9D048A7D52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sp>
      </p:grpSp>
      <p:sp useBgFill="1">
        <p:nvSpPr>
          <p:cNvPr id="17" name="Rectangle 16">
            <a:extLst>
              <a:ext uri="{FF2B5EF4-FFF2-40B4-BE49-F238E27FC236}">
                <a16:creationId xmlns:a16="http://schemas.microsoft.com/office/drawing/2014/main" id="{68C84B8E-16E8-4E54-B4AC-84CE51595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1E694D22-DAC1-0BC1-4E29-3E7452643EC3}"/>
              </a:ext>
            </a:extLst>
          </p:cNvPr>
          <p:cNvSpPr>
            <a:spLocks noGrp="1"/>
          </p:cNvSpPr>
          <p:nvPr>
            <p:ph type="title"/>
          </p:nvPr>
        </p:nvSpPr>
        <p:spPr>
          <a:xfrm>
            <a:off x="1051560" y="1110054"/>
            <a:ext cx="6558608" cy="4580300"/>
          </a:xfrm>
        </p:spPr>
        <p:txBody>
          <a:bodyPr vert="horz" lIns="91440" tIns="45720" rIns="91440" bIns="45720" rtlCol="0" anchor="ctr">
            <a:normAutofit/>
          </a:bodyPr>
          <a:lstStyle/>
          <a:p>
            <a:pPr algn="r">
              <a:lnSpc>
                <a:spcPct val="80000"/>
              </a:lnSpc>
            </a:pPr>
            <a:r>
              <a:rPr lang="en-US" sz="8800" dirty="0">
                <a:blipFill dpi="0" rotWithShape="1">
                  <a:blip r:embed="rId4"/>
                  <a:srcRect/>
                  <a:tile tx="6350" ty="-127000" sx="65000" sy="64000" flip="none" algn="tl"/>
                </a:blipFill>
              </a:rPr>
              <a:t>REVENUE</a:t>
            </a:r>
            <a:br>
              <a:rPr lang="en-US" sz="8800" dirty="0">
                <a:blipFill dpi="0" rotWithShape="1">
                  <a:blip r:embed="rId4"/>
                  <a:srcRect/>
                  <a:tile tx="6350" ty="-127000" sx="65000" sy="64000" flip="none" algn="tl"/>
                </a:blipFill>
              </a:rPr>
            </a:br>
            <a:r>
              <a:rPr lang="en-US" sz="8800" dirty="0">
                <a:blipFill dpi="0" rotWithShape="1">
                  <a:blip r:embed="rId4"/>
                  <a:srcRect/>
                  <a:tile tx="6350" ty="-127000" sx="65000" sy="64000" flip="none" algn="tl"/>
                </a:blipFill>
              </a:rPr>
              <a:t> MODEL</a:t>
            </a:r>
          </a:p>
        </p:txBody>
      </p:sp>
      <p:sp>
        <p:nvSpPr>
          <p:cNvPr id="19" name="Rectangle 18">
            <a:extLst>
              <a:ext uri="{FF2B5EF4-FFF2-40B4-BE49-F238E27FC236}">
                <a16:creationId xmlns:a16="http://schemas.microsoft.com/office/drawing/2014/main" id="{ECE9EEEA-5DB7-4DC7-AF9F-74D1C19B7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199147-B958-49C0-9BE2-65BDD892F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5470" y="1110053"/>
            <a:ext cx="3386371" cy="458030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70505D-EC2C-4D1A-86DE-258377807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2DF20BDF-18D7-4E94-9BA1-9CEB40470C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46920" y="5257800"/>
            <a:chExt cx="1080904" cy="1080902"/>
          </a:xfrm>
        </p:grpSpPr>
        <p:sp>
          <p:nvSpPr>
            <p:cNvPr id="26" name="Oval 25">
              <a:extLst>
                <a:ext uri="{FF2B5EF4-FFF2-40B4-BE49-F238E27FC236}">
                  <a16:creationId xmlns:a16="http://schemas.microsoft.com/office/drawing/2014/main" id="{98F42242-4089-4E5D-95C3-C113C73DA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46920" y="5257800"/>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000" kern="0" dirty="0">
                <a:solidFill>
                  <a:prstClr val="white"/>
                </a:solidFill>
                <a:latin typeface="Rockwell Extra Bold" pitchFamily="18" charset="0"/>
              </a:endParaRPr>
            </a:p>
          </p:txBody>
        </p:sp>
        <p:sp>
          <p:nvSpPr>
            <p:cNvPr id="27" name="Oval 26">
              <a:extLst>
                <a:ext uri="{FF2B5EF4-FFF2-40B4-BE49-F238E27FC236}">
                  <a16:creationId xmlns:a16="http://schemas.microsoft.com/office/drawing/2014/main" id="{796F87F1-ABB5-42FB-86BD-EED111CD3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55011" y="5365890"/>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kern="0" dirty="0">
                <a:solidFill>
                  <a:prstClr val="white"/>
                </a:solidFill>
                <a:latin typeface="Calibri"/>
              </a:endParaRPr>
            </a:p>
          </p:txBody>
        </p:sp>
      </p:grpSp>
    </p:spTree>
    <p:extLst>
      <p:ext uri="{BB962C8B-B14F-4D97-AF65-F5344CB8AC3E}">
        <p14:creationId xmlns:p14="http://schemas.microsoft.com/office/powerpoint/2010/main" val="11602287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Wood Type</vt:lpstr>
      <vt:lpstr>MYNTRA ANALYSIS</vt:lpstr>
      <vt:lpstr>About Myntra</vt:lpstr>
      <vt:lpstr>MISSION &amp; VISION</vt:lpstr>
      <vt:lpstr>PowerPoint Presentation</vt:lpstr>
      <vt:lpstr>BUSINESS MODEL</vt:lpstr>
      <vt:lpstr>"Business to customer" marketplace model, where it allows multiple businesses to sell their products on its platform. Myntra's business model includes the following:</vt:lpstr>
      <vt:lpstr>GROWTH &amp; MARKET SHARE</vt:lpstr>
      <vt:lpstr>PowerPoint Presentation</vt:lpstr>
      <vt:lpstr>REVENUE  MODEL</vt:lpstr>
      <vt:lpstr>PowerPoint Presentation</vt:lpstr>
      <vt:lpstr>PowerPoint Presentation</vt:lpstr>
      <vt:lpstr>PowerPoint Presentation</vt:lpstr>
      <vt:lpstr>TECHNOLOGY ANALYSIS</vt:lpstr>
      <vt:lpstr>PowerPoint Presentation</vt:lpstr>
      <vt:lpstr>FUTURE PLANS</vt:lpstr>
      <vt:lpstr>PowerPoint Presentation</vt:lpstr>
      <vt:lpstr>SWOT ANALYSIS</vt:lpstr>
      <vt:lpstr>PowerPoint Presentation</vt:lpstr>
      <vt:lpstr>CUSTOMER ANALYSIS from Trust Piolet using CHATGPT </vt:lpstr>
      <vt:lpstr>HIGH IMAPCT CUSTOMER REVIEWS  </vt:lpstr>
      <vt:lpstr>MEDIUM IMAPCT CUSTOMER REVIEWS  </vt:lpstr>
      <vt:lpstr>LOW IMAPCT CUSTOMER REVIEWS  </vt:lpstr>
      <vt:lpstr>MARKETING STRATERGY</vt:lpstr>
      <vt:lpstr>PowerPoint Presentation</vt:lpstr>
      <vt:lpstr>COMPETITIVE ANALYSIS</vt:lpstr>
      <vt:lpstr>PowerPoint Presentation</vt:lpstr>
      <vt:lpstr>Comparison Factors </vt:lpstr>
      <vt:lpstr>Competitive Advantage </vt:lpstr>
      <vt:lpstr>BRAND TRAFFIC TREND OF MYNTRA YEAR ON YEAR</vt:lpstr>
      <vt:lpstr>BRAND TRAFFIC ANALYSIS</vt:lpstr>
      <vt:lpstr>STRATEGIC RECOMMENDATION</vt:lpstr>
      <vt:lpstr>PowerPoint Presentation</vt:lpstr>
      <vt:lpstr>WEBSITES USED FOR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739</cp:revision>
  <dcterms:created xsi:type="dcterms:W3CDTF">2024-10-04T14:17:03Z</dcterms:created>
  <dcterms:modified xsi:type="dcterms:W3CDTF">2024-11-23T14:51:43Z</dcterms:modified>
</cp:coreProperties>
</file>