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6858000" cx="12192000"/>
  <p:notesSz cx="6858000" cy="9144000"/>
  <p:embeddedFontLst>
    <p:embeddedFont>
      <p:font typeface="Proxima Nova"/>
      <p:regular r:id="rId28"/>
      <p:bold r:id="rId29"/>
      <p:italic r:id="rId30"/>
      <p:boldItalic r:id="rId31"/>
    </p:embeddedFont>
    <p:embeddedFont>
      <p:font typeface="Gill Sans"/>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4" roundtripDataSignature="AMtx7mg/PsD4e5FktdwIsEiAArPFVHS4h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ProximaNova-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roximaNova-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ProximaNova-boldItalic.fntdata"/><Relationship Id="rId30" Type="http://schemas.openxmlformats.org/officeDocument/2006/relationships/font" Target="fonts/ProximaNova-italic.fntdata"/><Relationship Id="rId11" Type="http://schemas.openxmlformats.org/officeDocument/2006/relationships/slide" Target="slides/slide7.xml"/><Relationship Id="rId33" Type="http://schemas.openxmlformats.org/officeDocument/2006/relationships/font" Target="fonts/GillSans-bold.fntdata"/><Relationship Id="rId10" Type="http://schemas.openxmlformats.org/officeDocument/2006/relationships/slide" Target="slides/slide6.xml"/><Relationship Id="rId32" Type="http://schemas.openxmlformats.org/officeDocument/2006/relationships/font" Target="fonts/GillSans-regular.fntdata"/><Relationship Id="rId13" Type="http://schemas.openxmlformats.org/officeDocument/2006/relationships/slide" Target="slides/slide9.xml"/><Relationship Id="rId12" Type="http://schemas.openxmlformats.org/officeDocument/2006/relationships/slide" Target="slides/slide8.xml"/><Relationship Id="rId34" Type="http://customschemas.google.com/relationships/presentationmetadata" Target="meta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26"/>
          <p:cNvSpPr txBox="1"/>
          <p:nvPr>
            <p:ph type="ctrTitle"/>
          </p:nvPr>
        </p:nvSpPr>
        <p:spPr>
          <a:xfrm>
            <a:off x="2417779" y="802298"/>
            <a:ext cx="8637073" cy="2541431"/>
          </a:xfrm>
          <a:prstGeom prst="rect">
            <a:avLst/>
          </a:prstGeom>
          <a:noFill/>
          <a:ln>
            <a:noFill/>
          </a:ln>
        </p:spPr>
        <p:txBody>
          <a:bodyPr anchorCtr="0" anchor="b" bIns="0" lIns="91425" spcFirstLastPara="1" rIns="91425" wrap="square" tIns="45700">
            <a:normAutofit/>
          </a:bodyPr>
          <a:lstStyle>
            <a:lvl1pPr lvl="0" algn="l">
              <a:lnSpc>
                <a:spcPct val="90000"/>
              </a:lnSpc>
              <a:spcBef>
                <a:spcPts val="0"/>
              </a:spcBef>
              <a:spcAft>
                <a:spcPts val="0"/>
              </a:spcAft>
              <a:buClr>
                <a:schemeClr val="dk1"/>
              </a:buClr>
              <a:buSzPts val="6600"/>
              <a:buFont typeface="Gill Sans"/>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6"/>
          <p:cNvSpPr txBox="1"/>
          <p:nvPr>
            <p:ph idx="1" type="subTitle"/>
          </p:nvPr>
        </p:nvSpPr>
        <p:spPr>
          <a:xfrm>
            <a:off x="2417780" y="3531204"/>
            <a:ext cx="8637072" cy="977621"/>
          </a:xfrm>
          <a:prstGeom prst="rect">
            <a:avLst/>
          </a:prstGeom>
          <a:noFill/>
          <a:ln>
            <a:noFill/>
          </a:ln>
        </p:spPr>
        <p:txBody>
          <a:bodyPr anchorCtr="0" anchor="t" bIns="91425" lIns="91425" spcFirstLastPara="1" rIns="91425" wrap="square" tIns="91425">
            <a:normAutofit/>
          </a:bodyPr>
          <a:lstStyle>
            <a:lvl1pPr lvl="0" algn="l">
              <a:lnSpc>
                <a:spcPct val="120000"/>
              </a:lnSpc>
              <a:spcBef>
                <a:spcPts val="1000"/>
              </a:spcBef>
              <a:spcAft>
                <a:spcPts val="0"/>
              </a:spcAft>
              <a:buSzPts val="1800"/>
              <a:buNone/>
              <a:defRPr b="0" sz="1800" cap="none">
                <a:solidFill>
                  <a:schemeClr val="dk1"/>
                </a:solidFill>
              </a:defRPr>
            </a:lvl1pPr>
            <a:lvl2pPr lvl="1" algn="ctr">
              <a:lnSpc>
                <a:spcPct val="120000"/>
              </a:lnSpc>
              <a:spcBef>
                <a:spcPts val="500"/>
              </a:spcBef>
              <a:spcAft>
                <a:spcPts val="0"/>
              </a:spcAft>
              <a:buSzPts val="1800"/>
              <a:buNone/>
              <a:defRPr sz="18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p:txBody>
      </p:sp>
      <p:sp>
        <p:nvSpPr>
          <p:cNvPr id="17" name="Google Shape;17;p26"/>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6"/>
          <p:cNvSpPr txBox="1"/>
          <p:nvPr>
            <p:ph idx="11" type="ftr"/>
          </p:nvPr>
        </p:nvSpPr>
        <p:spPr>
          <a:xfrm>
            <a:off x="2416500" y="329307"/>
            <a:ext cx="4973915"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6"/>
          <p:cNvSpPr txBox="1"/>
          <p:nvPr>
            <p:ph idx="12" type="sldNum"/>
          </p:nvPr>
        </p:nvSpPr>
        <p:spPr>
          <a:xfrm>
            <a:off x="1437664"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0" name="Google Shape;20;p26"/>
          <p:cNvCxnSpPr/>
          <p:nvPr/>
        </p:nvCxnSpPr>
        <p:spPr>
          <a:xfrm>
            <a:off x="2417780" y="3528542"/>
            <a:ext cx="863707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2" name="Shape 82"/>
        <p:cNvGrpSpPr/>
        <p:nvPr/>
      </p:nvGrpSpPr>
      <p:grpSpPr>
        <a:xfrm>
          <a:off x="0" y="0"/>
          <a:ext cx="0" cy="0"/>
          <a:chOff x="0" y="0"/>
          <a:chExt cx="0" cy="0"/>
        </a:xfrm>
      </p:grpSpPr>
      <p:sp>
        <p:nvSpPr>
          <p:cNvPr id="83" name="Google Shape;83;p35"/>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35"/>
          <p:cNvSpPr txBox="1"/>
          <p:nvPr>
            <p:ph idx="1" type="body"/>
          </p:nvPr>
        </p:nvSpPr>
        <p:spPr>
          <a:xfrm rot="5400000">
            <a:off x="4527910" y="-1060599"/>
            <a:ext cx="3450613" cy="960327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85" name="Google Shape;85;p35"/>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35"/>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5"/>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8" name="Google Shape;88;p35"/>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36"/>
          <p:cNvSpPr txBox="1"/>
          <p:nvPr>
            <p:ph type="title"/>
          </p:nvPr>
        </p:nvSpPr>
        <p:spPr>
          <a:xfrm rot="5400000">
            <a:off x="7917038" y="2321047"/>
            <a:ext cx="4659889" cy="161574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2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36"/>
          <p:cNvSpPr txBox="1"/>
          <p:nvPr>
            <p:ph idx="1" type="body"/>
          </p:nvPr>
        </p:nvSpPr>
        <p:spPr>
          <a:xfrm rot="5400000">
            <a:off x="3029143" y="-785498"/>
            <a:ext cx="4659889" cy="782883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92" name="Google Shape;92;p36"/>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36"/>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36"/>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95" name="Google Shape;95;p36"/>
          <p:cNvCxnSpPr/>
          <p:nvPr/>
        </p:nvCxnSpPr>
        <p:spPr>
          <a:xfrm>
            <a:off x="9439111" y="798973"/>
            <a:ext cx="0" cy="4659889"/>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7"/>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7"/>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24" name="Google Shape;24;p27"/>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7"/>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7"/>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7" name="Google Shape;27;p27"/>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28"/>
          <p:cNvSpPr txBox="1"/>
          <p:nvPr>
            <p:ph type="title"/>
          </p:nvPr>
        </p:nvSpPr>
        <p:spPr>
          <a:xfrm>
            <a:off x="1454239" y="1756130"/>
            <a:ext cx="8643154" cy="18879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600"/>
              <a:buFont typeface="Gill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28"/>
          <p:cNvSpPr txBox="1"/>
          <p:nvPr>
            <p:ph idx="1" type="body"/>
          </p:nvPr>
        </p:nvSpPr>
        <p:spPr>
          <a:xfrm>
            <a:off x="1454239" y="3806195"/>
            <a:ext cx="8630446" cy="1012929"/>
          </a:xfrm>
          <a:prstGeom prst="rect">
            <a:avLst/>
          </a:prstGeom>
          <a:noFill/>
          <a:ln>
            <a:noFill/>
          </a:ln>
        </p:spPr>
        <p:txBody>
          <a:bodyPr anchorCtr="0" anchor="t" bIns="45700" lIns="91425" spcFirstLastPara="1" rIns="91425" wrap="square" tIns="91425">
            <a:normAutofit/>
          </a:bodyPr>
          <a:lstStyle>
            <a:lvl1pPr indent="-228600" lvl="0" marL="457200" algn="l">
              <a:lnSpc>
                <a:spcPct val="120000"/>
              </a:lnSpc>
              <a:spcBef>
                <a:spcPts val="1000"/>
              </a:spcBef>
              <a:spcAft>
                <a:spcPts val="0"/>
              </a:spcAft>
              <a:buSzPts val="1800"/>
              <a:buNone/>
              <a:defRPr sz="1800">
                <a:solidFill>
                  <a:schemeClr val="dk1"/>
                </a:solidFill>
              </a:defRPr>
            </a:lvl1pPr>
            <a:lvl2pPr indent="-228600" lvl="1" marL="914400" algn="l">
              <a:lnSpc>
                <a:spcPct val="120000"/>
              </a:lnSpc>
              <a:spcBef>
                <a:spcPts val="500"/>
              </a:spcBef>
              <a:spcAft>
                <a:spcPts val="0"/>
              </a:spcAft>
              <a:buSzPts val="1800"/>
              <a:buNone/>
              <a:defRPr sz="1800">
                <a:solidFill>
                  <a:srgbClr val="888888"/>
                </a:solidFill>
              </a:defRPr>
            </a:lvl2pPr>
            <a:lvl3pPr indent="-228600" lvl="2" marL="1371600" algn="l">
              <a:lnSpc>
                <a:spcPct val="120000"/>
              </a:lnSpc>
              <a:spcBef>
                <a:spcPts val="500"/>
              </a:spcBef>
              <a:spcAft>
                <a:spcPts val="0"/>
              </a:spcAft>
              <a:buSzPts val="1800"/>
              <a:buNone/>
              <a:defRPr sz="1800">
                <a:solidFill>
                  <a:srgbClr val="888888"/>
                </a:solidFill>
              </a:defRPr>
            </a:lvl3pPr>
            <a:lvl4pPr indent="-228600" lvl="3" marL="1828800" algn="l">
              <a:lnSpc>
                <a:spcPct val="120000"/>
              </a:lnSpc>
              <a:spcBef>
                <a:spcPts val="500"/>
              </a:spcBef>
              <a:spcAft>
                <a:spcPts val="0"/>
              </a:spcAft>
              <a:buSzPts val="1600"/>
              <a:buNone/>
              <a:defRPr sz="1600">
                <a:solidFill>
                  <a:srgbClr val="888888"/>
                </a:solidFill>
              </a:defRPr>
            </a:lvl4pPr>
            <a:lvl5pPr indent="-228600" lvl="4" marL="2286000" algn="l">
              <a:lnSpc>
                <a:spcPct val="120000"/>
              </a:lnSpc>
              <a:spcBef>
                <a:spcPts val="500"/>
              </a:spcBef>
              <a:spcAft>
                <a:spcPts val="0"/>
              </a:spcAft>
              <a:buSzPts val="1600"/>
              <a:buNone/>
              <a:defRPr sz="1600">
                <a:solidFill>
                  <a:srgbClr val="888888"/>
                </a:solidFill>
              </a:defRPr>
            </a:lvl5pPr>
            <a:lvl6pPr indent="-228600" lvl="5" marL="2743200" algn="l">
              <a:lnSpc>
                <a:spcPct val="120000"/>
              </a:lnSpc>
              <a:spcBef>
                <a:spcPts val="500"/>
              </a:spcBef>
              <a:spcAft>
                <a:spcPts val="0"/>
              </a:spcAft>
              <a:buSzPts val="1600"/>
              <a:buNone/>
              <a:defRPr sz="1600">
                <a:solidFill>
                  <a:srgbClr val="888888"/>
                </a:solidFill>
              </a:defRPr>
            </a:lvl6pPr>
            <a:lvl7pPr indent="-228600" lvl="6" marL="3200400" algn="l">
              <a:lnSpc>
                <a:spcPct val="120000"/>
              </a:lnSpc>
              <a:spcBef>
                <a:spcPts val="500"/>
              </a:spcBef>
              <a:spcAft>
                <a:spcPts val="0"/>
              </a:spcAft>
              <a:buSzPts val="1600"/>
              <a:buNone/>
              <a:defRPr sz="1600">
                <a:solidFill>
                  <a:srgbClr val="888888"/>
                </a:solidFill>
              </a:defRPr>
            </a:lvl7pPr>
            <a:lvl8pPr indent="-228600" lvl="7" marL="3657600" algn="l">
              <a:lnSpc>
                <a:spcPct val="120000"/>
              </a:lnSpc>
              <a:spcBef>
                <a:spcPts val="500"/>
              </a:spcBef>
              <a:spcAft>
                <a:spcPts val="0"/>
              </a:spcAft>
              <a:buSzPts val="1600"/>
              <a:buNone/>
              <a:defRPr sz="1600">
                <a:solidFill>
                  <a:srgbClr val="888888"/>
                </a:solidFill>
              </a:defRPr>
            </a:lvl8pPr>
            <a:lvl9pPr indent="-228600" lvl="8" marL="4114800" algn="l">
              <a:lnSpc>
                <a:spcPct val="120000"/>
              </a:lnSpc>
              <a:spcBef>
                <a:spcPts val="500"/>
              </a:spcBef>
              <a:spcAft>
                <a:spcPts val="0"/>
              </a:spcAft>
              <a:buSzPts val="1600"/>
              <a:buNone/>
              <a:defRPr sz="1600">
                <a:solidFill>
                  <a:srgbClr val="888888"/>
                </a:solidFill>
              </a:defRPr>
            </a:lvl9pPr>
          </a:lstStyle>
          <a:p/>
        </p:txBody>
      </p:sp>
      <p:sp>
        <p:nvSpPr>
          <p:cNvPr id="31" name="Google Shape;31;p28"/>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8"/>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8"/>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4" name="Google Shape;34;p28"/>
          <p:cNvCxnSpPr/>
          <p:nvPr/>
        </p:nvCxnSpPr>
        <p:spPr>
          <a:xfrm>
            <a:off x="1454239" y="3804985"/>
            <a:ext cx="8630446"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29"/>
          <p:cNvSpPr txBox="1"/>
          <p:nvPr>
            <p:ph type="title"/>
          </p:nvPr>
        </p:nvSpPr>
        <p:spPr>
          <a:xfrm>
            <a:off x="1449217" y="804889"/>
            <a:ext cx="9605635" cy="105930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29"/>
          <p:cNvSpPr txBox="1"/>
          <p:nvPr>
            <p:ph idx="1" type="body"/>
          </p:nvPr>
        </p:nvSpPr>
        <p:spPr>
          <a:xfrm>
            <a:off x="1447331" y="2010878"/>
            <a:ext cx="4645152" cy="344859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38" name="Google Shape;38;p29"/>
          <p:cNvSpPr txBox="1"/>
          <p:nvPr>
            <p:ph idx="2" type="body"/>
          </p:nvPr>
        </p:nvSpPr>
        <p:spPr>
          <a:xfrm>
            <a:off x="6413771" y="2017343"/>
            <a:ext cx="4645152" cy="344152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39" name="Google Shape;39;p29"/>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9"/>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9"/>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2" name="Google Shape;42;p29"/>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30"/>
          <p:cNvSpPr txBox="1"/>
          <p:nvPr>
            <p:ph type="title"/>
          </p:nvPr>
        </p:nvSpPr>
        <p:spPr>
          <a:xfrm>
            <a:off x="1447191" y="804163"/>
            <a:ext cx="9607661" cy="105631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30"/>
          <p:cNvSpPr txBox="1"/>
          <p:nvPr>
            <p:ph idx="1" type="body"/>
          </p:nvPr>
        </p:nvSpPr>
        <p:spPr>
          <a:xfrm>
            <a:off x="1447191" y="2019549"/>
            <a:ext cx="4645152" cy="801943"/>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46" name="Google Shape;46;p30"/>
          <p:cNvSpPr txBox="1"/>
          <p:nvPr>
            <p:ph idx="2" type="body"/>
          </p:nvPr>
        </p:nvSpPr>
        <p:spPr>
          <a:xfrm>
            <a:off x="1447191" y="2824269"/>
            <a:ext cx="4645152" cy="264445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7" name="Google Shape;47;p30"/>
          <p:cNvSpPr txBox="1"/>
          <p:nvPr>
            <p:ph idx="3" type="body"/>
          </p:nvPr>
        </p:nvSpPr>
        <p:spPr>
          <a:xfrm>
            <a:off x="6412362" y="2023003"/>
            <a:ext cx="4645152" cy="80223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2200"/>
              <a:buNone/>
              <a:defRPr b="0" sz="2200" cap="none">
                <a:solidFill>
                  <a:schemeClr val="accent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48" name="Google Shape;48;p30"/>
          <p:cNvSpPr txBox="1"/>
          <p:nvPr>
            <p:ph idx="4" type="body"/>
          </p:nvPr>
        </p:nvSpPr>
        <p:spPr>
          <a:xfrm>
            <a:off x="6412362" y="2821491"/>
            <a:ext cx="4645152" cy="2637371"/>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9" name="Google Shape;49;p30"/>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0"/>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0"/>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52" name="Google Shape;52;p30"/>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31"/>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31"/>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1"/>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1"/>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58" name="Google Shape;58;p31"/>
          <p:cNvCxnSpPr/>
          <p:nvPr/>
        </p:nvCxnSpPr>
        <p:spPr>
          <a:xfrm>
            <a:off x="1453896" y="1847088"/>
            <a:ext cx="9607522"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32"/>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32"/>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2"/>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33"/>
          <p:cNvSpPr txBox="1"/>
          <p:nvPr>
            <p:ph type="title"/>
          </p:nvPr>
        </p:nvSpPr>
        <p:spPr>
          <a:xfrm>
            <a:off x="1444671" y="798973"/>
            <a:ext cx="3273099" cy="224711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Gill San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33"/>
          <p:cNvSpPr txBox="1"/>
          <p:nvPr>
            <p:ph idx="1" type="body"/>
          </p:nvPr>
        </p:nvSpPr>
        <p:spPr>
          <a:xfrm>
            <a:off x="5043714" y="798974"/>
            <a:ext cx="6012470" cy="4658826"/>
          </a:xfrm>
          <a:prstGeom prst="rect">
            <a:avLst/>
          </a:prstGeom>
          <a:noFill/>
          <a:ln>
            <a:noFill/>
          </a:ln>
        </p:spPr>
        <p:txBody>
          <a:bodyPr anchorCtr="0" anchor="ctr"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66" name="Google Shape;66;p33"/>
          <p:cNvSpPr txBox="1"/>
          <p:nvPr>
            <p:ph idx="2" type="body"/>
          </p:nvPr>
        </p:nvSpPr>
        <p:spPr>
          <a:xfrm>
            <a:off x="1444671" y="3205491"/>
            <a:ext cx="3275013" cy="2248181"/>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67" name="Google Shape;67;p33"/>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33"/>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3"/>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70" name="Google Shape;70;p33"/>
          <p:cNvCxnSpPr/>
          <p:nvPr/>
        </p:nvCxnSpPr>
        <p:spPr>
          <a:xfrm>
            <a:off x="1448280" y="3205491"/>
            <a:ext cx="3269490"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grpSp>
        <p:nvGrpSpPr>
          <p:cNvPr id="72" name="Google Shape;72;p34"/>
          <p:cNvGrpSpPr/>
          <p:nvPr/>
        </p:nvGrpSpPr>
        <p:grpSpPr>
          <a:xfrm>
            <a:off x="7477387" y="482170"/>
            <a:ext cx="4074533" cy="5149101"/>
            <a:chOff x="7477387" y="482170"/>
            <a:chExt cx="4074533" cy="5149101"/>
          </a:xfrm>
        </p:grpSpPr>
        <p:sp>
          <p:nvSpPr>
            <p:cNvPr id="73" name="Google Shape;73;p34"/>
            <p:cNvSpPr/>
            <p:nvPr/>
          </p:nvSpPr>
          <p:spPr>
            <a:xfrm>
              <a:off x="7477387" y="482170"/>
              <a:ext cx="4074533" cy="5149101"/>
            </a:xfrm>
            <a:prstGeom prst="rect">
              <a:avLst/>
            </a:prstGeom>
            <a:gradFill>
              <a:gsLst>
                <a:gs pos="0">
                  <a:srgbClr val="000001"/>
                </a:gs>
                <a:gs pos="100000">
                  <a:srgbClr val="191919"/>
                </a:gs>
              </a:gsLst>
              <a:lin ang="5400000" scaled="0"/>
            </a:gradFill>
            <a:ln>
              <a:noFill/>
            </a:ln>
            <a:effectLst>
              <a:outerShdw blurRad="127000" sx="98000" rotWithShape="0" algn="tl" dir="4740000" dist="228600" sy="98000">
                <a:srgbClr val="000000">
                  <a:alpha val="3372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4"/>
            <p:cNvSpPr/>
            <p:nvPr/>
          </p:nvSpPr>
          <p:spPr>
            <a:xfrm>
              <a:off x="7790446" y="812506"/>
              <a:ext cx="3450289" cy="4466452"/>
            </a:xfrm>
            <a:prstGeom prst="rect">
              <a:avLst/>
            </a:prstGeom>
            <a:gradFill>
              <a:gsLst>
                <a:gs pos="0">
                  <a:srgbClr val="DADADA"/>
                </a:gs>
                <a:gs pos="100000">
                  <a:srgbClr val="FFFFFE"/>
                </a:gs>
              </a:gsLst>
              <a:lin ang="16200000" scaled="0"/>
            </a:gradFill>
            <a:ln cap="flat" cmpd="sng" w="50800">
              <a:solidFill>
                <a:srgbClr val="191919"/>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34"/>
          <p:cNvSpPr txBox="1"/>
          <p:nvPr>
            <p:ph type="title"/>
          </p:nvPr>
        </p:nvSpPr>
        <p:spPr>
          <a:xfrm>
            <a:off x="1451206" y="1129513"/>
            <a:ext cx="5532328" cy="183058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Gill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4"/>
          <p:cNvSpPr/>
          <p:nvPr>
            <p:ph idx="2" type="pic"/>
          </p:nvPr>
        </p:nvSpPr>
        <p:spPr>
          <a:xfrm>
            <a:off x="8124389" y="1122542"/>
            <a:ext cx="2791171" cy="3866327"/>
          </a:xfrm>
          <a:prstGeom prst="rect">
            <a:avLst/>
          </a:prstGeom>
          <a:solidFill>
            <a:srgbClr val="D8D8D8"/>
          </a:solidFill>
          <a:ln>
            <a:noFill/>
          </a:ln>
        </p:spPr>
      </p:sp>
      <p:sp>
        <p:nvSpPr>
          <p:cNvPr id="77" name="Google Shape;77;p34"/>
          <p:cNvSpPr txBox="1"/>
          <p:nvPr>
            <p:ph idx="1" type="body"/>
          </p:nvPr>
        </p:nvSpPr>
        <p:spPr>
          <a:xfrm>
            <a:off x="1450329" y="3145992"/>
            <a:ext cx="5524404" cy="200374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800"/>
              <a:buNone/>
              <a:defRPr sz="18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78" name="Google Shape;78;p34"/>
          <p:cNvSpPr txBox="1"/>
          <p:nvPr>
            <p:ph idx="10" type="dt"/>
          </p:nvPr>
        </p:nvSpPr>
        <p:spPr>
          <a:xfrm>
            <a:off x="1447382" y="5469856"/>
            <a:ext cx="5527351" cy="32012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4"/>
          <p:cNvSpPr txBox="1"/>
          <p:nvPr>
            <p:ph idx="11" type="ftr"/>
          </p:nvPr>
        </p:nvSpPr>
        <p:spPr>
          <a:xfrm>
            <a:off x="1447382" y="318640"/>
            <a:ext cx="5541004" cy="32093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34"/>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1" name="Google Shape;81;p34"/>
          <p:cNvCxnSpPr/>
          <p:nvPr/>
        </p:nvCxnSpPr>
        <p:spPr>
          <a:xfrm>
            <a:off x="1447382" y="3143605"/>
            <a:ext cx="5527351"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BE9E6"/>
            </a:gs>
            <a:gs pos="100000">
              <a:srgbClr val="C9C5C0"/>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25"/>
          <p:cNvSpPr/>
          <p:nvPr/>
        </p:nvSpPr>
        <p:spPr>
          <a:xfrm>
            <a:off x="0" y="2019476"/>
            <a:ext cx="12192000" cy="4105941"/>
          </a:xfrm>
          <a:prstGeom prst="rect">
            <a:avLst/>
          </a:prstGeom>
          <a:gradFill>
            <a:gsLst>
              <a:gs pos="0">
                <a:srgbClr val="DFDBD5">
                  <a:alpha val="0"/>
                </a:srgbClr>
              </a:gs>
              <a:gs pos="100000">
                <a:schemeClr val="lt2"/>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 name="Google Shape;7;p25"/>
          <p:cNvPicPr preferRelativeResize="0"/>
          <p:nvPr/>
        </p:nvPicPr>
        <p:blipFill rotWithShape="1">
          <a:blip r:embed="rId1">
            <a:alphaModFix/>
          </a:blip>
          <a:srcRect b="-1538" l="0" r="0" t="1538"/>
          <a:stretch/>
        </p:blipFill>
        <p:spPr>
          <a:xfrm>
            <a:off x="0" y="6126480"/>
            <a:ext cx="12192000" cy="742950"/>
          </a:xfrm>
          <a:prstGeom prst="rect">
            <a:avLst/>
          </a:prstGeom>
          <a:noFill/>
          <a:ln>
            <a:noFill/>
          </a:ln>
        </p:spPr>
      </p:pic>
      <p:sp>
        <p:nvSpPr>
          <p:cNvPr id="8" name="Google Shape;8;p25"/>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1"/>
              </a:buClr>
              <a:buSzPts val="3200"/>
              <a:buFont typeface="Gill Sans"/>
              <a:buNone/>
              <a:defRPr b="0" i="0" sz="3200" u="none" cap="none" strike="noStrike">
                <a:solidFill>
                  <a:schemeClr val="dk1"/>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25"/>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accent1"/>
              </a:buClr>
              <a:buSzPts val="2000"/>
              <a:buFont typeface="Arial"/>
              <a:buChar char="•"/>
              <a:defRPr b="0" i="0" sz="2000" u="none" cap="none" strike="noStrike">
                <a:solidFill>
                  <a:schemeClr val="dk1"/>
                </a:solidFill>
                <a:latin typeface="Gill Sans"/>
                <a:ea typeface="Gill Sans"/>
                <a:cs typeface="Gill Sans"/>
                <a:sym typeface="Gill Sans"/>
              </a:defRPr>
            </a:lvl1pPr>
            <a:lvl2pPr indent="-342900" lvl="1" marL="914400" marR="0" rtl="0" algn="l">
              <a:lnSpc>
                <a:spcPct val="120000"/>
              </a:lnSpc>
              <a:spcBef>
                <a:spcPts val="500"/>
              </a:spcBef>
              <a:spcAft>
                <a:spcPts val="0"/>
              </a:spcAft>
              <a:buClr>
                <a:schemeClr val="accent1"/>
              </a:buClr>
              <a:buSzPts val="1800"/>
              <a:buFont typeface="Arial"/>
              <a:buChar char="•"/>
              <a:defRPr b="0" i="0" sz="1800" u="none" cap="none" strike="noStrike">
                <a:solidFill>
                  <a:schemeClr val="dk1"/>
                </a:solidFill>
                <a:latin typeface="Gill Sans"/>
                <a:ea typeface="Gill Sans"/>
                <a:cs typeface="Gill Sans"/>
                <a:sym typeface="Gill Sans"/>
              </a:defRPr>
            </a:lvl2pPr>
            <a:lvl3pPr indent="-330200" lvl="2" marL="1371600" marR="0" rtl="0" algn="l">
              <a:lnSpc>
                <a:spcPct val="120000"/>
              </a:lnSpc>
              <a:spcBef>
                <a:spcPts val="500"/>
              </a:spcBef>
              <a:spcAft>
                <a:spcPts val="0"/>
              </a:spcAft>
              <a:buClr>
                <a:schemeClr val="accent1"/>
              </a:buClr>
              <a:buSzPts val="1600"/>
              <a:buFont typeface="Arial"/>
              <a:buChar char="•"/>
              <a:defRPr b="0" i="0" sz="1600" u="none" cap="none" strike="noStrike">
                <a:solidFill>
                  <a:schemeClr val="dk1"/>
                </a:solidFill>
                <a:latin typeface="Gill Sans"/>
                <a:ea typeface="Gill Sans"/>
                <a:cs typeface="Gill Sans"/>
                <a:sym typeface="Gill Sans"/>
              </a:defRPr>
            </a:lvl3pPr>
            <a:lvl4pPr indent="-317500" lvl="3" marL="1828800" marR="0" rtl="0" algn="l">
              <a:lnSpc>
                <a:spcPct val="120000"/>
              </a:lnSpc>
              <a:spcBef>
                <a:spcPts val="500"/>
              </a:spcBef>
              <a:spcAft>
                <a:spcPts val="0"/>
              </a:spcAft>
              <a:buClr>
                <a:schemeClr val="accent1"/>
              </a:buClr>
              <a:buSzPts val="1400"/>
              <a:buFont typeface="Arial"/>
              <a:buChar char="•"/>
              <a:defRPr b="0" i="0" sz="1400" u="none" cap="none" strike="noStrike">
                <a:solidFill>
                  <a:schemeClr val="dk1"/>
                </a:solidFill>
                <a:latin typeface="Gill Sans"/>
                <a:ea typeface="Gill Sans"/>
                <a:cs typeface="Gill Sans"/>
                <a:sym typeface="Gill Sans"/>
              </a:defRPr>
            </a:lvl4pPr>
            <a:lvl5pPr indent="-304800" lvl="4" marL="22860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5pPr>
            <a:lvl6pPr indent="-304800" lvl="5" marL="27432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6pPr>
            <a:lvl7pPr indent="-304800" lvl="6" marL="32004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7pPr>
            <a:lvl8pPr indent="-304800" lvl="7" marL="36576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8pPr>
            <a:lvl9pPr indent="-304800" lvl="8" marL="4114800" marR="0" rtl="0" algn="l">
              <a:lnSpc>
                <a:spcPct val="120000"/>
              </a:lnSpc>
              <a:spcBef>
                <a:spcPts val="500"/>
              </a:spcBef>
              <a:spcAft>
                <a:spcPts val="0"/>
              </a:spcAft>
              <a:buClr>
                <a:schemeClr val="accent1"/>
              </a:buClr>
              <a:buSzPts val="1200"/>
              <a:buFont typeface="Arial"/>
              <a:buChar char="•"/>
              <a:defRPr b="0" i="0" sz="1200" u="none" cap="none" strike="noStrike">
                <a:solidFill>
                  <a:schemeClr val="dk1"/>
                </a:solidFill>
                <a:latin typeface="Gill Sans"/>
                <a:ea typeface="Gill Sans"/>
                <a:cs typeface="Gill Sans"/>
                <a:sym typeface="Gill Sans"/>
              </a:defRPr>
            </a:lvl9pPr>
          </a:lstStyle>
          <a:p/>
        </p:txBody>
      </p:sp>
      <p:sp>
        <p:nvSpPr>
          <p:cNvPr id="10" name="Google Shape;10;p25"/>
          <p:cNvSpPr txBox="1"/>
          <p:nvPr>
            <p:ph idx="10" type="dt"/>
          </p:nvPr>
        </p:nvSpPr>
        <p:spPr>
          <a:xfrm>
            <a:off x="7554138" y="330370"/>
            <a:ext cx="3500715" cy="309201"/>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1" name="Google Shape;11;p25"/>
          <p:cNvSpPr txBox="1"/>
          <p:nvPr>
            <p:ph idx="11" type="ftr"/>
          </p:nvPr>
        </p:nvSpPr>
        <p:spPr>
          <a:xfrm>
            <a:off x="1451579" y="329307"/>
            <a:ext cx="5938836" cy="309201"/>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888888"/>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2" name="Google Shape;12;p25"/>
          <p:cNvSpPr txBox="1"/>
          <p:nvPr>
            <p:ph idx="12" type="sldNum"/>
          </p:nvPr>
        </p:nvSpPr>
        <p:spPr>
          <a:xfrm>
            <a:off x="480060" y="798973"/>
            <a:ext cx="811019" cy="503578"/>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2800" u="none" cap="none" strike="noStrike">
                <a:solidFill>
                  <a:schemeClr val="accent1"/>
                </a:solidFill>
                <a:latin typeface="Gill Sans"/>
                <a:ea typeface="Gill Sans"/>
                <a:cs typeface="Gill Sans"/>
                <a:sym typeface="Gill Sans"/>
              </a:defRPr>
            </a:lvl1pPr>
            <a:lvl2pPr indent="0" lvl="1" marL="0" marR="0" rtl="0" algn="r">
              <a:spcBef>
                <a:spcPts val="0"/>
              </a:spcBef>
              <a:buNone/>
              <a:defRPr b="0" i="0" sz="2800" u="none" cap="none" strike="noStrike">
                <a:solidFill>
                  <a:schemeClr val="accent1"/>
                </a:solidFill>
                <a:latin typeface="Gill Sans"/>
                <a:ea typeface="Gill Sans"/>
                <a:cs typeface="Gill Sans"/>
                <a:sym typeface="Gill Sans"/>
              </a:defRPr>
            </a:lvl2pPr>
            <a:lvl3pPr indent="0" lvl="2" marL="0" marR="0" rtl="0" algn="r">
              <a:spcBef>
                <a:spcPts val="0"/>
              </a:spcBef>
              <a:buNone/>
              <a:defRPr b="0" i="0" sz="2800" u="none" cap="none" strike="noStrike">
                <a:solidFill>
                  <a:schemeClr val="accent1"/>
                </a:solidFill>
                <a:latin typeface="Gill Sans"/>
                <a:ea typeface="Gill Sans"/>
                <a:cs typeface="Gill Sans"/>
                <a:sym typeface="Gill Sans"/>
              </a:defRPr>
            </a:lvl3pPr>
            <a:lvl4pPr indent="0" lvl="3" marL="0" marR="0" rtl="0" algn="r">
              <a:spcBef>
                <a:spcPts val="0"/>
              </a:spcBef>
              <a:buNone/>
              <a:defRPr b="0" i="0" sz="2800" u="none" cap="none" strike="noStrike">
                <a:solidFill>
                  <a:schemeClr val="accent1"/>
                </a:solidFill>
                <a:latin typeface="Gill Sans"/>
                <a:ea typeface="Gill Sans"/>
                <a:cs typeface="Gill Sans"/>
                <a:sym typeface="Gill Sans"/>
              </a:defRPr>
            </a:lvl4pPr>
            <a:lvl5pPr indent="0" lvl="4" marL="0" marR="0" rtl="0" algn="r">
              <a:spcBef>
                <a:spcPts val="0"/>
              </a:spcBef>
              <a:buNone/>
              <a:defRPr b="0" i="0" sz="2800" u="none" cap="none" strike="noStrike">
                <a:solidFill>
                  <a:schemeClr val="accent1"/>
                </a:solidFill>
                <a:latin typeface="Gill Sans"/>
                <a:ea typeface="Gill Sans"/>
                <a:cs typeface="Gill Sans"/>
                <a:sym typeface="Gill Sans"/>
              </a:defRPr>
            </a:lvl5pPr>
            <a:lvl6pPr indent="0" lvl="5" marL="0" marR="0" rtl="0" algn="r">
              <a:spcBef>
                <a:spcPts val="0"/>
              </a:spcBef>
              <a:buNone/>
              <a:defRPr b="0" i="0" sz="2800" u="none" cap="none" strike="noStrike">
                <a:solidFill>
                  <a:schemeClr val="accent1"/>
                </a:solidFill>
                <a:latin typeface="Gill Sans"/>
                <a:ea typeface="Gill Sans"/>
                <a:cs typeface="Gill Sans"/>
                <a:sym typeface="Gill Sans"/>
              </a:defRPr>
            </a:lvl6pPr>
            <a:lvl7pPr indent="0" lvl="6" marL="0" marR="0" rtl="0" algn="r">
              <a:spcBef>
                <a:spcPts val="0"/>
              </a:spcBef>
              <a:buNone/>
              <a:defRPr b="0" i="0" sz="2800" u="none" cap="none" strike="noStrike">
                <a:solidFill>
                  <a:schemeClr val="accent1"/>
                </a:solidFill>
                <a:latin typeface="Gill Sans"/>
                <a:ea typeface="Gill Sans"/>
                <a:cs typeface="Gill Sans"/>
                <a:sym typeface="Gill Sans"/>
              </a:defRPr>
            </a:lvl7pPr>
            <a:lvl8pPr indent="0" lvl="7" marL="0" marR="0" rtl="0" algn="r">
              <a:spcBef>
                <a:spcPts val="0"/>
              </a:spcBef>
              <a:buNone/>
              <a:defRPr b="0" i="0" sz="2800" u="none" cap="none" strike="noStrike">
                <a:solidFill>
                  <a:schemeClr val="accent1"/>
                </a:solidFill>
                <a:latin typeface="Gill Sans"/>
                <a:ea typeface="Gill Sans"/>
                <a:cs typeface="Gill Sans"/>
                <a:sym typeface="Gill Sans"/>
              </a:defRPr>
            </a:lvl8pPr>
            <a:lvl9pPr indent="0" lvl="8" marL="0" marR="0" rtl="0" algn="r">
              <a:spcBef>
                <a:spcPts val="0"/>
              </a:spcBef>
              <a:buNone/>
              <a:defRPr b="0" i="0" sz="2800" u="none" cap="none" strike="noStrike">
                <a:solidFill>
                  <a:schemeClr val="accent1"/>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cxnSp>
        <p:nvCxnSpPr>
          <p:cNvPr id="13" name="Google Shape;13;p25"/>
          <p:cNvCxnSpPr/>
          <p:nvPr/>
        </p:nvCxnSpPr>
        <p:spPr>
          <a:xfrm>
            <a:off x="0" y="6128413"/>
            <a:ext cx="12192000" cy="0"/>
          </a:xfrm>
          <a:prstGeom prst="straightConnector1">
            <a:avLst/>
          </a:prstGeom>
          <a:noFill/>
          <a:ln cap="flat" cmpd="sng" w="12700">
            <a:solidFill>
              <a:srgbClr val="000001">
                <a:alpha val="20000"/>
              </a:srgbClr>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www.salesforce.com/in/solutions/industrie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www.salesforce.com/in/customer-success-stories/#!page=1"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www.salesforce.com/in/" TargetMode="External"/><Relationship Id="rId4" Type="http://schemas.openxmlformats.org/officeDocument/2006/relationships/hyperlink" Target="https://www.salesforce.com/in/editions-pricing/overview/" TargetMode="External"/><Relationship Id="rId5" Type="http://schemas.openxmlformats.org/officeDocument/2006/relationships/hyperlink" Target="https://www.salesforce.com/in/company/contact-us/?d=cta-header-9" TargetMode="External"/><Relationship Id="rId6" Type="http://schemas.openxmlformats.org/officeDocument/2006/relationships/hyperlink" Target="https://help.salesforce.com/s/?language=en_U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www.salesforce.com/in/editions-pricing/overview/"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
          <p:cNvSpPr txBox="1"/>
          <p:nvPr>
            <p:ph type="ctrTitle"/>
          </p:nvPr>
        </p:nvSpPr>
        <p:spPr>
          <a:xfrm>
            <a:off x="2417779" y="802298"/>
            <a:ext cx="8637073" cy="2541431"/>
          </a:xfrm>
          <a:prstGeom prst="rect">
            <a:avLst/>
          </a:prstGeom>
          <a:noFill/>
          <a:ln>
            <a:noFill/>
          </a:ln>
        </p:spPr>
        <p:txBody>
          <a:bodyPr anchorCtr="0" anchor="b" bIns="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Gill Sans"/>
              <a:buNone/>
            </a:pPr>
            <a:r>
              <a:rPr lang="en-US"/>
              <a:t>PROJECT 4 - </a:t>
            </a:r>
            <a:r>
              <a:rPr b="0" i="0" lang="en-US">
                <a:solidFill>
                  <a:srgbClr val="1F252D"/>
                </a:solidFill>
              </a:rPr>
              <a:t>SEO AUDIT &amp; OPTIMIZATION FOR ORGANIC TRAF</a:t>
            </a:r>
            <a:br>
              <a:rPr lang="en-US"/>
            </a:br>
            <a:endParaRPr/>
          </a:p>
        </p:txBody>
      </p:sp>
      <p:sp>
        <p:nvSpPr>
          <p:cNvPr id="101" name="Google Shape;101;p1"/>
          <p:cNvSpPr txBox="1"/>
          <p:nvPr>
            <p:ph idx="1" type="subTitle"/>
          </p:nvPr>
        </p:nvSpPr>
        <p:spPr>
          <a:xfrm>
            <a:off x="2417780" y="3531204"/>
            <a:ext cx="8637072" cy="977621"/>
          </a:xfrm>
          <a:prstGeom prst="rect">
            <a:avLst/>
          </a:prstGeom>
          <a:noFill/>
          <a:ln>
            <a:noFill/>
          </a:ln>
        </p:spPr>
        <p:txBody>
          <a:bodyPr anchorCtr="0" anchor="t" bIns="91425" lIns="91425" spcFirstLastPara="1" rIns="91425" wrap="square" tIns="91425">
            <a:normAutofit/>
          </a:bodyPr>
          <a:lstStyle/>
          <a:p>
            <a:pPr indent="0" lvl="0" marL="0" rtl="0" algn="l">
              <a:lnSpc>
                <a:spcPct val="120000"/>
              </a:lnSpc>
              <a:spcBef>
                <a:spcPts val="0"/>
              </a:spcBef>
              <a:spcAft>
                <a:spcPts val="0"/>
              </a:spcAft>
              <a:buSzPts val="1800"/>
              <a:buNone/>
            </a:pPr>
            <a:r>
              <a:rPr lang="en-US"/>
              <a:t>HTTPS://WWW.SALESFORCE.COM/IN/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1"/>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TASK 3.1 - ON-PAGE SEO OPTIMIZATION AUDIT:</a:t>
            </a:r>
            <a:br>
              <a:rPr lang="en-US"/>
            </a:br>
            <a:endParaRPr/>
          </a:p>
        </p:txBody>
      </p:sp>
      <p:sp>
        <p:nvSpPr>
          <p:cNvPr id="157" name="Google Shape;157;p11"/>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2000"/>
              <a:buNone/>
            </a:pPr>
            <a:r>
              <a:rPr b="1" lang="en-US"/>
              <a:t>Recommendations</a:t>
            </a:r>
            <a:endParaRPr/>
          </a:p>
          <a:p>
            <a:pPr indent="-228600" lvl="0" marL="228600" rtl="0" algn="l">
              <a:lnSpc>
                <a:spcPct val="120000"/>
              </a:lnSpc>
              <a:spcBef>
                <a:spcPts val="1000"/>
              </a:spcBef>
              <a:spcAft>
                <a:spcPts val="0"/>
              </a:spcAft>
              <a:buSzPts val="2000"/>
              <a:buChar char="•"/>
            </a:pPr>
            <a:r>
              <a:rPr lang="en-US"/>
              <a:t>Make sure every image has an alt tag, and add useful descriptions to each image. Add your keywords or synonyms</a:t>
            </a:r>
            <a:endParaRPr/>
          </a:p>
          <a:p>
            <a:pPr indent="-228600" lvl="0" marL="228600" rtl="0" algn="l">
              <a:lnSpc>
                <a:spcPct val="120000"/>
              </a:lnSpc>
              <a:spcBef>
                <a:spcPts val="1000"/>
              </a:spcBef>
              <a:spcAft>
                <a:spcPts val="0"/>
              </a:spcAft>
              <a:buSzPts val="2000"/>
              <a:buChar char="•"/>
            </a:pPr>
            <a:r>
              <a:rPr lang="en-US"/>
              <a:t>Tracking down where the un-minified JavaScript files come from.</a:t>
            </a:r>
            <a:endParaRPr/>
          </a:p>
          <a:p>
            <a:pPr indent="-228600" lvl="0" marL="228600" rtl="0" algn="l">
              <a:lnSpc>
                <a:spcPct val="120000"/>
              </a:lnSpc>
              <a:spcBef>
                <a:spcPts val="1000"/>
              </a:spcBef>
              <a:spcAft>
                <a:spcPts val="0"/>
              </a:spcAft>
              <a:buSzPts val="2000"/>
              <a:buChar char="•"/>
            </a:pPr>
            <a:r>
              <a:rPr lang="en-US"/>
              <a:t>Try to replace embedded objects with HTML5 alternatives. </a:t>
            </a:r>
            <a:endParaRPr/>
          </a:p>
          <a:p>
            <a:pPr indent="-101600" lvl="0" marL="228600" rtl="0" algn="l">
              <a:lnSpc>
                <a:spcPct val="120000"/>
              </a:lnSpc>
              <a:spcBef>
                <a:spcPts val="1000"/>
              </a:spcBef>
              <a:spcAft>
                <a:spcPts val="0"/>
              </a:spcAft>
              <a:buSzPts val="20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2"/>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TASK 3.2 - ON-PAGE SEO OPTIMIZATION AUDIT:</a:t>
            </a:r>
            <a:br>
              <a:rPr lang="en-US"/>
            </a:br>
            <a:endParaRPr/>
          </a:p>
        </p:txBody>
      </p:sp>
      <p:sp>
        <p:nvSpPr>
          <p:cNvPr id="163" name="Google Shape;163;p12"/>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fontScale="55000" lnSpcReduction="20000"/>
          </a:bodyPr>
          <a:lstStyle/>
          <a:p>
            <a:pPr indent="-228600" lvl="0" marL="228600" rtl="0" algn="l">
              <a:lnSpc>
                <a:spcPct val="120000"/>
              </a:lnSpc>
              <a:spcBef>
                <a:spcPts val="0"/>
              </a:spcBef>
              <a:spcAft>
                <a:spcPts val="0"/>
              </a:spcAft>
              <a:buSzPct val="100000"/>
              <a:buChar char="•"/>
            </a:pPr>
            <a:r>
              <a:rPr b="1" i="0" lang="en-US" sz="1800" u="none" strike="noStrike">
                <a:solidFill>
                  <a:srgbClr val="000000"/>
                </a:solidFill>
              </a:rPr>
              <a:t>Selected Pages  : </a:t>
            </a:r>
            <a:r>
              <a:rPr lang="en-US" u="sng">
                <a:solidFill>
                  <a:schemeClr val="hlink"/>
                </a:solidFill>
                <a:hlinkClick r:id="rId3"/>
              </a:rPr>
              <a:t>https://www.salesforce.com/in/solutions/industries/</a:t>
            </a:r>
            <a:endParaRPr/>
          </a:p>
          <a:p>
            <a:pPr indent="0" lvl="0" marL="0" rtl="0" algn="l">
              <a:lnSpc>
                <a:spcPct val="120000"/>
              </a:lnSpc>
              <a:spcBef>
                <a:spcPts val="2400"/>
              </a:spcBef>
              <a:spcAft>
                <a:spcPts val="0"/>
              </a:spcAft>
              <a:buSzPct val="100000"/>
              <a:buNone/>
            </a:pPr>
            <a:r>
              <a:rPr b="1" i="0" lang="en-US" sz="1800" u="none" strike="noStrike">
                <a:solidFill>
                  <a:srgbClr val="000000"/>
                </a:solidFill>
              </a:rPr>
              <a:t>Strength:</a:t>
            </a:r>
            <a:endParaRPr b="0"/>
          </a:p>
          <a:p>
            <a:pPr indent="-228600" lvl="0" marL="228600" rtl="0" algn="l">
              <a:lnSpc>
                <a:spcPct val="120000"/>
              </a:lnSpc>
              <a:spcBef>
                <a:spcPts val="2200"/>
              </a:spcBef>
              <a:spcAft>
                <a:spcPts val="0"/>
              </a:spcAft>
              <a:buSzPct val="100000"/>
              <a:buChar char="•"/>
            </a:pPr>
            <a:r>
              <a:rPr b="1" i="0" lang="en-US" sz="1800" u="none" strike="noStrike">
                <a:solidFill>
                  <a:srgbClr val="000000"/>
                </a:solidFill>
              </a:rPr>
              <a:t>Title Tag:</a:t>
            </a:r>
            <a:r>
              <a:rPr b="0" i="0" lang="en-US" sz="1800" u="none" strike="noStrike">
                <a:solidFill>
                  <a:srgbClr val="000000"/>
                </a:solidFill>
              </a:rPr>
              <a:t> The SEO title is set and is 69 characters long.</a:t>
            </a:r>
            <a:endParaRPr/>
          </a:p>
          <a:p>
            <a:pPr indent="-228600" lvl="0" marL="228600" rtl="0" algn="l">
              <a:lnSpc>
                <a:spcPct val="120000"/>
              </a:lnSpc>
              <a:spcBef>
                <a:spcPts val="1000"/>
              </a:spcBef>
              <a:spcAft>
                <a:spcPts val="0"/>
              </a:spcAft>
              <a:buSzPct val="100000"/>
              <a:buChar char="•"/>
            </a:pPr>
            <a:r>
              <a:rPr b="1" i="0" lang="en-US" sz="1800" u="none" strike="noStrike">
                <a:solidFill>
                  <a:srgbClr val="000000"/>
                </a:solidFill>
              </a:rPr>
              <a:t>Meta Description:</a:t>
            </a:r>
            <a:r>
              <a:rPr b="0" i="0" lang="en-US" sz="1800" u="none" strike="noStrike">
                <a:solidFill>
                  <a:srgbClr val="000000"/>
                </a:solidFill>
              </a:rPr>
              <a:t> The meta description is set and is 150 characters long.</a:t>
            </a:r>
            <a:endParaRPr/>
          </a:p>
          <a:p>
            <a:pPr indent="-228600" lvl="0" marL="228600" rtl="0" algn="l">
              <a:lnSpc>
                <a:spcPct val="120000"/>
              </a:lnSpc>
              <a:spcBef>
                <a:spcPts val="1000"/>
              </a:spcBef>
              <a:spcAft>
                <a:spcPts val="0"/>
              </a:spcAft>
              <a:buSzPct val="100000"/>
              <a:buChar char="•"/>
            </a:pPr>
            <a:r>
              <a:rPr b="1" lang="en-US" sz="1800">
                <a:solidFill>
                  <a:srgbClr val="000000"/>
                </a:solidFill>
              </a:rPr>
              <a:t>Keywords</a:t>
            </a:r>
            <a:r>
              <a:rPr b="1" i="0" lang="en-US" sz="1800" u="none" strike="noStrike">
                <a:solidFill>
                  <a:srgbClr val="000000"/>
                </a:solidFill>
              </a:rPr>
              <a:t>:</a:t>
            </a:r>
            <a:r>
              <a:rPr b="0" i="0" lang="en-US" sz="1800" u="none" strike="noStrike">
                <a:solidFill>
                  <a:srgbClr val="000000"/>
                </a:solidFill>
              </a:rPr>
              <a:t> One or more keywords found in titl</a:t>
            </a:r>
            <a:r>
              <a:rPr lang="en-US" sz="1800">
                <a:solidFill>
                  <a:srgbClr val="000000"/>
                </a:solidFill>
              </a:rPr>
              <a:t>e</a:t>
            </a:r>
            <a:r>
              <a:rPr b="0" i="0" lang="en-US" sz="1800" u="none" strike="noStrike">
                <a:solidFill>
                  <a:srgbClr val="000000"/>
                </a:solidFill>
              </a:rPr>
              <a:t> </a:t>
            </a:r>
            <a:r>
              <a:rPr lang="en-US" sz="1800">
                <a:solidFill>
                  <a:srgbClr val="000000"/>
                </a:solidFill>
              </a:rPr>
              <a:t>a</a:t>
            </a:r>
            <a:r>
              <a:rPr b="0" i="0" lang="en-US" sz="1800" u="none" strike="noStrike">
                <a:solidFill>
                  <a:srgbClr val="000000"/>
                </a:solidFill>
              </a:rPr>
              <a:t>nd description of the page .Title –crm,solutions,salesforce. Description –solutions, industry,customer.</a:t>
            </a:r>
            <a:endParaRPr/>
          </a:p>
          <a:p>
            <a:pPr indent="-228600" lvl="0" marL="228600" rtl="0" algn="l">
              <a:lnSpc>
                <a:spcPct val="120000"/>
              </a:lnSpc>
              <a:spcBef>
                <a:spcPts val="1000"/>
              </a:spcBef>
              <a:spcAft>
                <a:spcPts val="0"/>
              </a:spcAft>
              <a:buSzPct val="100000"/>
              <a:buFont typeface="Arial"/>
              <a:buChar char="•"/>
            </a:pPr>
            <a:r>
              <a:rPr b="1" i="0" lang="en-US" sz="1800" u="none" strike="noStrike">
                <a:solidFill>
                  <a:srgbClr val="000000"/>
                </a:solidFill>
              </a:rPr>
              <a:t>Headings: </a:t>
            </a:r>
            <a:r>
              <a:rPr lang="en-US" sz="1800">
                <a:solidFill>
                  <a:srgbClr val="000000"/>
                </a:solidFill>
              </a:rPr>
              <a:t>H2 tags were found on the page.</a:t>
            </a:r>
            <a:endParaRPr/>
          </a:p>
          <a:p>
            <a:pPr indent="-228600" lvl="0" marL="228600" rtl="0" algn="l">
              <a:lnSpc>
                <a:spcPct val="120000"/>
              </a:lnSpc>
              <a:spcBef>
                <a:spcPts val="1000"/>
              </a:spcBef>
              <a:spcAft>
                <a:spcPts val="0"/>
              </a:spcAft>
              <a:buSzPct val="100000"/>
              <a:buFont typeface="Arial"/>
              <a:buChar char="•"/>
            </a:pPr>
            <a:r>
              <a:rPr b="1" lang="en-US" sz="1800">
                <a:solidFill>
                  <a:srgbClr val="000000"/>
                </a:solidFill>
              </a:rPr>
              <a:t>Links</a:t>
            </a:r>
            <a:r>
              <a:rPr lang="en-US" sz="1800">
                <a:solidFill>
                  <a:srgbClr val="000000"/>
                </a:solidFill>
              </a:rPr>
              <a:t> : Page has a correct number of internal (75)and external link(11)</a:t>
            </a:r>
            <a:endParaRPr b="0" i="0" sz="1800" u="none" strike="noStrike">
              <a:solidFill>
                <a:srgbClr val="000000"/>
              </a:solidFill>
            </a:endParaRPr>
          </a:p>
          <a:p>
            <a:pPr indent="0" lvl="0" marL="0" rtl="0" algn="l">
              <a:lnSpc>
                <a:spcPct val="120000"/>
              </a:lnSpc>
              <a:spcBef>
                <a:spcPts val="1200"/>
              </a:spcBef>
              <a:spcAft>
                <a:spcPts val="0"/>
              </a:spcAft>
              <a:buSzPct val="100000"/>
              <a:buNone/>
            </a:pPr>
            <a:r>
              <a:rPr b="1" i="0" lang="en-US" sz="1800" u="none" strike="noStrike">
                <a:solidFill>
                  <a:srgbClr val="000000"/>
                </a:solidFill>
              </a:rPr>
              <a:t>Weekness:</a:t>
            </a:r>
            <a:endParaRPr b="0" sz="1800"/>
          </a:p>
          <a:p>
            <a:pPr indent="-228600" lvl="0" marL="228600" rtl="0" algn="l">
              <a:lnSpc>
                <a:spcPct val="120000"/>
              </a:lnSpc>
              <a:spcBef>
                <a:spcPts val="2400"/>
              </a:spcBef>
              <a:spcAft>
                <a:spcPts val="0"/>
              </a:spcAft>
              <a:buSzPct val="100000"/>
              <a:buChar char="•"/>
            </a:pPr>
            <a:r>
              <a:rPr b="1" i="0" lang="en-US" sz="1800" u="none" strike="noStrike">
                <a:solidFill>
                  <a:srgbClr val="000000"/>
                </a:solidFill>
              </a:rPr>
              <a:t>Headings:</a:t>
            </a:r>
            <a:r>
              <a:rPr lang="en-US" sz="1800">
                <a:solidFill>
                  <a:srgbClr val="000000"/>
                </a:solidFill>
              </a:rPr>
              <a:t> 3 H1 tags were found. For the best SEO results there should be exactly one H1 tag on each page.</a:t>
            </a:r>
            <a:endParaRPr/>
          </a:p>
          <a:p>
            <a:pPr indent="-228600" lvl="0" marL="228600" rtl="0" algn="l">
              <a:lnSpc>
                <a:spcPct val="120000"/>
              </a:lnSpc>
              <a:spcBef>
                <a:spcPts val="1200"/>
              </a:spcBef>
              <a:spcAft>
                <a:spcPts val="0"/>
              </a:spcAft>
              <a:buSzPct val="100000"/>
              <a:buChar char="•"/>
            </a:pPr>
            <a:r>
              <a:rPr b="1" lang="en-US" sz="1800">
                <a:solidFill>
                  <a:srgbClr val="000000"/>
                </a:solidFill>
              </a:rPr>
              <a:t>Alt Attribute </a:t>
            </a:r>
            <a:r>
              <a:rPr lang="en-US" sz="1800">
                <a:solidFill>
                  <a:srgbClr val="000000"/>
                </a:solidFill>
              </a:rPr>
              <a:t>: Some images on the page have no alt attribute. (3)</a:t>
            </a:r>
            <a:endParaRPr/>
          </a:p>
          <a:p>
            <a:pPr indent="0" lvl="0" marL="0" rtl="0" algn="l">
              <a:lnSpc>
                <a:spcPct val="120000"/>
              </a:lnSpc>
              <a:spcBef>
                <a:spcPts val="1000"/>
              </a:spcBef>
              <a:spcAft>
                <a:spcPts val="0"/>
              </a:spcAft>
              <a:buSzPct val="100000"/>
              <a:buNone/>
            </a:pPr>
            <a:r>
              <a:t/>
            </a:r>
            <a:endParaRPr b="0" i="0" sz="1800" u="none" strike="noStrike">
              <a:solidFill>
                <a:srgbClr val="000000"/>
              </a:solidFill>
            </a:endParaRPr>
          </a:p>
          <a:p>
            <a:pPr indent="-165735" lvl="0" marL="228600" rtl="0" algn="l">
              <a:lnSpc>
                <a:spcPct val="120000"/>
              </a:lnSpc>
              <a:spcBef>
                <a:spcPts val="1000"/>
              </a:spcBef>
              <a:spcAft>
                <a:spcPts val="0"/>
              </a:spcAft>
              <a:buSzPct val="100000"/>
              <a:buFont typeface="Arial"/>
              <a:buNone/>
            </a:pPr>
            <a:r>
              <a:t/>
            </a:r>
            <a:endParaRPr b="0" i="0" sz="1800" u="none" strike="noStrike">
              <a:solidFill>
                <a:srgbClr val="000000"/>
              </a:solidFill>
            </a:endParaRPr>
          </a:p>
          <a:p>
            <a:pPr indent="-165735" lvl="0" marL="228600" rtl="0" algn="l">
              <a:lnSpc>
                <a:spcPct val="120000"/>
              </a:lnSpc>
              <a:spcBef>
                <a:spcPts val="1000"/>
              </a:spcBef>
              <a:spcAft>
                <a:spcPts val="0"/>
              </a:spcAft>
              <a:buSzPct val="100000"/>
              <a:buFont typeface="Arial"/>
              <a:buNone/>
            </a:pPr>
            <a:r>
              <a:t/>
            </a:r>
            <a:endParaRPr b="0" i="0" sz="1800" u="none" strike="noStrike">
              <a:solidFill>
                <a:srgbClr val="000000"/>
              </a:solidFill>
            </a:endParaRPr>
          </a:p>
          <a:p>
            <a:pPr indent="-165735" lvl="0" marL="228600" rtl="0" algn="l">
              <a:lnSpc>
                <a:spcPct val="120000"/>
              </a:lnSpc>
              <a:spcBef>
                <a:spcPts val="1000"/>
              </a:spcBef>
              <a:spcAft>
                <a:spcPts val="0"/>
              </a:spcAft>
              <a:buSzPct val="100000"/>
              <a:buFont typeface="Arial"/>
              <a:buNone/>
            </a:pPr>
            <a:r>
              <a:t/>
            </a:r>
            <a:endParaRPr sz="18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3"/>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TASK 3.2 - ON-PAGE SEO OPTIMIZATION AUDIT:</a:t>
            </a:r>
            <a:br>
              <a:rPr lang="en-US"/>
            </a:br>
            <a:endParaRPr/>
          </a:p>
        </p:txBody>
      </p:sp>
      <p:sp>
        <p:nvSpPr>
          <p:cNvPr id="169" name="Google Shape;169;p13"/>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2000"/>
              <a:buNone/>
            </a:pPr>
            <a:r>
              <a:rPr b="1" lang="en-US"/>
              <a:t>Recommendations</a:t>
            </a:r>
            <a:endParaRPr/>
          </a:p>
          <a:p>
            <a:pPr indent="-228600" lvl="0" marL="228600" rtl="0" algn="l">
              <a:lnSpc>
                <a:spcPct val="120000"/>
              </a:lnSpc>
              <a:spcBef>
                <a:spcPts val="1000"/>
              </a:spcBef>
              <a:spcAft>
                <a:spcPts val="0"/>
              </a:spcAft>
              <a:buSzPts val="2000"/>
              <a:buChar char="•"/>
            </a:pPr>
            <a:r>
              <a:rPr lang="en-US"/>
              <a:t>Ensure your most important keywords appear in the H1 tag.</a:t>
            </a:r>
            <a:endParaRPr/>
          </a:p>
          <a:p>
            <a:pPr indent="-228600" lvl="0" marL="228600" rtl="0" algn="l">
              <a:lnSpc>
                <a:spcPct val="120000"/>
              </a:lnSpc>
              <a:spcBef>
                <a:spcPts val="1000"/>
              </a:spcBef>
              <a:spcAft>
                <a:spcPts val="0"/>
              </a:spcAft>
              <a:buSzPts val="2000"/>
              <a:buChar char="•"/>
            </a:pPr>
            <a:r>
              <a:rPr lang="en-US"/>
              <a:t>Make sure every image has an alt tag, and add useful descriptions to each image. Add your keywords or synonyms</a:t>
            </a:r>
            <a:endParaRPr/>
          </a:p>
          <a:p>
            <a:pPr indent="-228600" lvl="0" marL="228600" rtl="0" algn="l">
              <a:lnSpc>
                <a:spcPct val="120000"/>
              </a:lnSpc>
              <a:spcBef>
                <a:spcPts val="1000"/>
              </a:spcBef>
              <a:spcAft>
                <a:spcPts val="0"/>
              </a:spcAft>
              <a:buSzPts val="2000"/>
              <a:buChar char="•"/>
            </a:pPr>
            <a:r>
              <a:rPr lang="en-US"/>
              <a:t>Tracking down where the un-minified JavaScript files come from.</a:t>
            </a:r>
            <a:endParaRPr/>
          </a:p>
          <a:p>
            <a:pPr indent="-228600" lvl="0" marL="228600" rtl="0" algn="l">
              <a:lnSpc>
                <a:spcPct val="120000"/>
              </a:lnSpc>
              <a:spcBef>
                <a:spcPts val="1000"/>
              </a:spcBef>
              <a:spcAft>
                <a:spcPts val="0"/>
              </a:spcAft>
              <a:buSzPts val="2000"/>
              <a:buChar char="•"/>
            </a:pPr>
            <a:r>
              <a:rPr lang="en-US"/>
              <a:t>Try to replace embedded objects with HTML5 alternatives. </a:t>
            </a:r>
            <a:endParaRPr/>
          </a:p>
          <a:p>
            <a:pPr indent="-101600" lvl="0" marL="228600" rtl="0" algn="l">
              <a:lnSpc>
                <a:spcPct val="120000"/>
              </a:lnSpc>
              <a:spcBef>
                <a:spcPts val="1000"/>
              </a:spcBef>
              <a:spcAft>
                <a:spcPts val="0"/>
              </a:spcAft>
              <a:buSzPts val="20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4"/>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TASK 3.3 - ON-PAGE SEO OPTIMIZATION AUDIT:</a:t>
            </a:r>
            <a:br>
              <a:rPr lang="en-US"/>
            </a:br>
            <a:endParaRPr/>
          </a:p>
        </p:txBody>
      </p:sp>
      <p:sp>
        <p:nvSpPr>
          <p:cNvPr id="175" name="Google Shape;175;p14"/>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fontScale="62500" lnSpcReduction="20000"/>
          </a:bodyPr>
          <a:lstStyle/>
          <a:p>
            <a:pPr indent="-228600" lvl="0" marL="228600" rtl="0" algn="l">
              <a:lnSpc>
                <a:spcPct val="120000"/>
              </a:lnSpc>
              <a:spcBef>
                <a:spcPts val="0"/>
              </a:spcBef>
              <a:spcAft>
                <a:spcPts val="0"/>
              </a:spcAft>
              <a:buSzPct val="100000"/>
              <a:buChar char="•"/>
            </a:pPr>
            <a:r>
              <a:rPr b="1" i="0" lang="en-US" sz="1800" u="none" strike="noStrike">
                <a:solidFill>
                  <a:srgbClr val="000000"/>
                </a:solidFill>
              </a:rPr>
              <a:t>Selected Pages  </a:t>
            </a:r>
            <a:r>
              <a:rPr lang="en-US" u="sng">
                <a:solidFill>
                  <a:schemeClr val="hlink"/>
                </a:solidFill>
                <a:hlinkClick r:id="rId3"/>
              </a:rPr>
              <a:t>https://www.salesforce.com/in/customer-success-stories/#!page=1</a:t>
            </a:r>
            <a:endParaRPr/>
          </a:p>
          <a:p>
            <a:pPr indent="-228600" lvl="0" marL="228600" rtl="0" algn="l">
              <a:lnSpc>
                <a:spcPct val="120000"/>
              </a:lnSpc>
              <a:spcBef>
                <a:spcPts val="2400"/>
              </a:spcBef>
              <a:spcAft>
                <a:spcPts val="0"/>
              </a:spcAft>
              <a:buSzPct val="100000"/>
              <a:buChar char="•"/>
            </a:pPr>
            <a:r>
              <a:rPr b="1" i="0" lang="en-US" sz="1800" u="none" strike="noStrike">
                <a:solidFill>
                  <a:srgbClr val="000000"/>
                </a:solidFill>
              </a:rPr>
              <a:t>Strength:</a:t>
            </a:r>
            <a:endParaRPr b="0"/>
          </a:p>
          <a:p>
            <a:pPr indent="-228600" lvl="0" marL="228600" rtl="0" algn="l">
              <a:lnSpc>
                <a:spcPct val="120000"/>
              </a:lnSpc>
              <a:spcBef>
                <a:spcPts val="2200"/>
              </a:spcBef>
              <a:spcAft>
                <a:spcPts val="0"/>
              </a:spcAft>
              <a:buSzPct val="100000"/>
              <a:buChar char="•"/>
            </a:pPr>
            <a:r>
              <a:rPr b="1" i="0" lang="en-US" sz="1800" u="none" strike="noStrike">
                <a:solidFill>
                  <a:srgbClr val="000000"/>
                </a:solidFill>
              </a:rPr>
              <a:t>Title Tag:</a:t>
            </a:r>
            <a:r>
              <a:rPr b="0" i="0" lang="en-US" sz="1800" u="none" strike="noStrike">
                <a:solidFill>
                  <a:srgbClr val="000000"/>
                </a:solidFill>
              </a:rPr>
              <a:t> The SEO title is set and is 63 characters long.</a:t>
            </a:r>
            <a:endParaRPr/>
          </a:p>
          <a:p>
            <a:pPr indent="-228600" lvl="0" marL="228600" rtl="0" algn="l">
              <a:lnSpc>
                <a:spcPct val="120000"/>
              </a:lnSpc>
              <a:spcBef>
                <a:spcPts val="1000"/>
              </a:spcBef>
              <a:spcAft>
                <a:spcPts val="0"/>
              </a:spcAft>
              <a:buSzPct val="100000"/>
              <a:buChar char="•"/>
            </a:pPr>
            <a:r>
              <a:rPr b="1" i="0" lang="en-US" sz="1800" u="none" strike="noStrike">
                <a:solidFill>
                  <a:srgbClr val="000000"/>
                </a:solidFill>
              </a:rPr>
              <a:t>Meta Description:</a:t>
            </a:r>
            <a:r>
              <a:rPr b="0" i="0" lang="en-US" sz="1800" u="none" strike="noStrike">
                <a:solidFill>
                  <a:srgbClr val="000000"/>
                </a:solidFill>
              </a:rPr>
              <a:t> The meta description is set and is 134 characters long.</a:t>
            </a:r>
            <a:endParaRPr/>
          </a:p>
          <a:p>
            <a:pPr indent="-228600" lvl="0" marL="228600" rtl="0" algn="l">
              <a:lnSpc>
                <a:spcPct val="120000"/>
              </a:lnSpc>
              <a:spcBef>
                <a:spcPts val="1000"/>
              </a:spcBef>
              <a:spcAft>
                <a:spcPts val="0"/>
              </a:spcAft>
              <a:buSzPct val="100000"/>
              <a:buChar char="•"/>
            </a:pPr>
            <a:r>
              <a:rPr b="1" lang="en-US" sz="1800">
                <a:solidFill>
                  <a:srgbClr val="000000"/>
                </a:solidFill>
              </a:rPr>
              <a:t>Keywords</a:t>
            </a:r>
            <a:r>
              <a:rPr b="1" i="0" lang="en-US" sz="1800" u="none" strike="noStrike">
                <a:solidFill>
                  <a:srgbClr val="000000"/>
                </a:solidFill>
              </a:rPr>
              <a:t>:</a:t>
            </a:r>
            <a:r>
              <a:rPr b="0" i="0" lang="en-US" sz="1800" u="none" strike="noStrike">
                <a:solidFill>
                  <a:srgbClr val="000000"/>
                </a:solidFill>
              </a:rPr>
              <a:t> One or more keywords found in titl</a:t>
            </a:r>
            <a:r>
              <a:rPr lang="en-US" sz="1800">
                <a:solidFill>
                  <a:srgbClr val="000000"/>
                </a:solidFill>
              </a:rPr>
              <a:t>e</a:t>
            </a:r>
            <a:r>
              <a:rPr b="0" i="0" lang="en-US" sz="1800" u="none" strike="noStrike">
                <a:solidFill>
                  <a:srgbClr val="000000"/>
                </a:solidFill>
              </a:rPr>
              <a:t> </a:t>
            </a:r>
            <a:r>
              <a:rPr lang="en-US" sz="1800">
                <a:solidFill>
                  <a:srgbClr val="000000"/>
                </a:solidFill>
              </a:rPr>
              <a:t>a</a:t>
            </a:r>
            <a:r>
              <a:rPr b="0" i="0" lang="en-US" sz="1800" u="none" strike="noStrike">
                <a:solidFill>
                  <a:srgbClr val="000000"/>
                </a:solidFill>
              </a:rPr>
              <a:t>nd description of the page .Title – salesforce,success, customer. Description - Business</a:t>
            </a:r>
            <a:endParaRPr/>
          </a:p>
          <a:p>
            <a:pPr indent="-228600" lvl="0" marL="228600" rtl="0" algn="l">
              <a:lnSpc>
                <a:spcPct val="120000"/>
              </a:lnSpc>
              <a:spcBef>
                <a:spcPts val="1000"/>
              </a:spcBef>
              <a:spcAft>
                <a:spcPts val="0"/>
              </a:spcAft>
              <a:buSzPct val="100000"/>
              <a:buChar char="•"/>
            </a:pPr>
            <a:r>
              <a:rPr b="1" i="0" lang="en-US" sz="1800" u="none" strike="noStrike">
                <a:solidFill>
                  <a:srgbClr val="000000"/>
                </a:solidFill>
              </a:rPr>
              <a:t>Headings: </a:t>
            </a:r>
            <a:r>
              <a:rPr lang="en-US" sz="1800">
                <a:solidFill>
                  <a:srgbClr val="000000"/>
                </a:solidFill>
              </a:rPr>
              <a:t>P</a:t>
            </a:r>
            <a:r>
              <a:rPr b="0" i="0" lang="en-US" sz="1800" u="none" strike="noStrike">
                <a:solidFill>
                  <a:srgbClr val="000000"/>
                </a:solidFill>
              </a:rPr>
              <a:t>roper hierarchy (H1, H2 </a:t>
            </a:r>
            <a:r>
              <a:rPr lang="en-US" sz="1800">
                <a:solidFill>
                  <a:srgbClr val="000000"/>
                </a:solidFill>
              </a:rPr>
              <a:t>seen in page </a:t>
            </a:r>
            <a:r>
              <a:rPr b="0" i="0" lang="en-US" sz="1800" u="none" strike="noStrike">
                <a:solidFill>
                  <a:srgbClr val="000000"/>
                </a:solidFill>
              </a:rPr>
              <a:t>etc.). </a:t>
            </a:r>
            <a:endParaRPr/>
          </a:p>
          <a:p>
            <a:pPr indent="-228600" lvl="0" marL="228600" rtl="0" algn="l">
              <a:lnSpc>
                <a:spcPct val="120000"/>
              </a:lnSpc>
              <a:spcBef>
                <a:spcPts val="1000"/>
              </a:spcBef>
              <a:spcAft>
                <a:spcPts val="0"/>
              </a:spcAft>
              <a:buSzPct val="100000"/>
              <a:buChar char="•"/>
            </a:pPr>
            <a:r>
              <a:rPr b="1" lang="en-US" sz="1800">
                <a:solidFill>
                  <a:srgbClr val="000000"/>
                </a:solidFill>
              </a:rPr>
              <a:t>Links</a:t>
            </a:r>
            <a:r>
              <a:rPr lang="en-US" sz="1800">
                <a:solidFill>
                  <a:srgbClr val="000000"/>
                </a:solidFill>
              </a:rPr>
              <a:t> : Page has a correct number of internal (52)and external link(09)</a:t>
            </a:r>
            <a:endParaRPr b="0" i="0" sz="1800" u="none" strike="noStrike">
              <a:solidFill>
                <a:srgbClr val="000000"/>
              </a:solidFill>
            </a:endParaRPr>
          </a:p>
          <a:p>
            <a:pPr indent="0" lvl="0" marL="0" rtl="0" algn="l">
              <a:lnSpc>
                <a:spcPct val="120000"/>
              </a:lnSpc>
              <a:spcBef>
                <a:spcPts val="1200"/>
              </a:spcBef>
              <a:spcAft>
                <a:spcPts val="0"/>
              </a:spcAft>
              <a:buSzPct val="100000"/>
              <a:buNone/>
            </a:pPr>
            <a:r>
              <a:rPr b="1" i="0" lang="en-US" sz="1800" u="none" strike="noStrike">
                <a:solidFill>
                  <a:srgbClr val="000000"/>
                </a:solidFill>
              </a:rPr>
              <a:t>Weekness:</a:t>
            </a:r>
            <a:endParaRPr b="0" sz="1800"/>
          </a:p>
          <a:p>
            <a:pPr indent="-228600" lvl="0" marL="228600" rtl="0" algn="l">
              <a:lnSpc>
                <a:spcPct val="120000"/>
              </a:lnSpc>
              <a:spcBef>
                <a:spcPts val="2400"/>
              </a:spcBef>
              <a:spcAft>
                <a:spcPts val="0"/>
              </a:spcAft>
              <a:buSzPct val="100000"/>
              <a:buChar char="•"/>
            </a:pPr>
            <a:r>
              <a:rPr b="1" lang="en-US" sz="1800">
                <a:solidFill>
                  <a:srgbClr val="000000"/>
                </a:solidFill>
              </a:rPr>
              <a:t>Alt Attribute </a:t>
            </a:r>
            <a:r>
              <a:rPr lang="en-US" sz="1800">
                <a:solidFill>
                  <a:srgbClr val="000000"/>
                </a:solidFill>
              </a:rPr>
              <a:t>: Some images on the page have no alt attribute. (2)</a:t>
            </a:r>
            <a:endParaRPr/>
          </a:p>
          <a:p>
            <a:pPr indent="0" lvl="0" marL="0" rtl="0" algn="l">
              <a:lnSpc>
                <a:spcPct val="120000"/>
              </a:lnSpc>
              <a:spcBef>
                <a:spcPts val="1000"/>
              </a:spcBef>
              <a:spcAft>
                <a:spcPts val="0"/>
              </a:spcAft>
              <a:buSzPct val="100000"/>
              <a:buNone/>
            </a:pPr>
            <a:r>
              <a:t/>
            </a:r>
            <a:endParaRPr b="0" i="0" sz="1800" u="none" strike="noStrike">
              <a:solidFill>
                <a:srgbClr val="000000"/>
              </a:solidFill>
            </a:endParaRPr>
          </a:p>
          <a:p>
            <a:pPr indent="-157162" lvl="0" marL="228600" rtl="0" algn="l">
              <a:lnSpc>
                <a:spcPct val="120000"/>
              </a:lnSpc>
              <a:spcBef>
                <a:spcPts val="1000"/>
              </a:spcBef>
              <a:spcAft>
                <a:spcPts val="0"/>
              </a:spcAft>
              <a:buSzPct val="100000"/>
              <a:buFont typeface="Arial"/>
              <a:buNone/>
            </a:pPr>
            <a:r>
              <a:t/>
            </a:r>
            <a:endParaRPr b="0" i="0" sz="1800" u="none" strike="noStrike">
              <a:solidFill>
                <a:srgbClr val="000000"/>
              </a:solidFill>
            </a:endParaRPr>
          </a:p>
          <a:p>
            <a:pPr indent="-157162" lvl="0" marL="228600" rtl="0" algn="l">
              <a:lnSpc>
                <a:spcPct val="120000"/>
              </a:lnSpc>
              <a:spcBef>
                <a:spcPts val="1000"/>
              </a:spcBef>
              <a:spcAft>
                <a:spcPts val="0"/>
              </a:spcAft>
              <a:buSzPct val="100000"/>
              <a:buFont typeface="Arial"/>
              <a:buNone/>
            </a:pPr>
            <a:r>
              <a:t/>
            </a:r>
            <a:endParaRPr b="0" i="0" sz="1800" u="none" strike="noStrike">
              <a:solidFill>
                <a:srgbClr val="000000"/>
              </a:solidFill>
            </a:endParaRPr>
          </a:p>
          <a:p>
            <a:pPr indent="-157162" lvl="0" marL="228600" rtl="0" algn="l">
              <a:lnSpc>
                <a:spcPct val="120000"/>
              </a:lnSpc>
              <a:spcBef>
                <a:spcPts val="1000"/>
              </a:spcBef>
              <a:spcAft>
                <a:spcPts val="0"/>
              </a:spcAft>
              <a:buSzPct val="100000"/>
              <a:buFont typeface="Arial"/>
              <a:buNone/>
            </a:pPr>
            <a:r>
              <a:t/>
            </a:r>
            <a:endParaRPr sz="18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5"/>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Gill Sans"/>
              <a:buNone/>
            </a:pPr>
            <a:r>
              <a:rPr lang="en-US"/>
              <a:t>TASK 3.3</a:t>
            </a:r>
            <a:br>
              <a:rPr lang="en-US"/>
            </a:br>
            <a:r>
              <a:rPr lang="en-US"/>
              <a:t> - ON-PAGE SEO OPTIMIZATION AUDIT:</a:t>
            </a:r>
            <a:br>
              <a:rPr lang="en-US"/>
            </a:br>
            <a:endParaRPr/>
          </a:p>
        </p:txBody>
      </p:sp>
      <p:sp>
        <p:nvSpPr>
          <p:cNvPr id="181" name="Google Shape;181;p15"/>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2000"/>
              <a:buNone/>
            </a:pPr>
            <a:r>
              <a:rPr b="1" lang="en-US"/>
              <a:t>Recommendations</a:t>
            </a:r>
            <a:endParaRPr/>
          </a:p>
          <a:p>
            <a:pPr indent="-228600" lvl="0" marL="228600" rtl="0" algn="l">
              <a:lnSpc>
                <a:spcPct val="120000"/>
              </a:lnSpc>
              <a:spcBef>
                <a:spcPts val="1000"/>
              </a:spcBef>
              <a:spcAft>
                <a:spcPts val="0"/>
              </a:spcAft>
              <a:buSzPts val="2000"/>
              <a:buChar char="•"/>
            </a:pPr>
            <a:r>
              <a:rPr lang="en-US"/>
              <a:t>Make sure every image has an alt tag, and add useful descriptions to each image. Add your keywords or synonyms</a:t>
            </a:r>
            <a:endParaRPr/>
          </a:p>
          <a:p>
            <a:pPr indent="-228600" lvl="0" marL="228600" rtl="0" algn="l">
              <a:lnSpc>
                <a:spcPct val="120000"/>
              </a:lnSpc>
              <a:spcBef>
                <a:spcPts val="1000"/>
              </a:spcBef>
              <a:spcAft>
                <a:spcPts val="0"/>
              </a:spcAft>
              <a:buSzPts val="2000"/>
              <a:buChar char="•"/>
            </a:pPr>
            <a:r>
              <a:rPr lang="en-US"/>
              <a:t>Tracking down where the un-minified JavaScript files come from.</a:t>
            </a:r>
            <a:endParaRPr/>
          </a:p>
          <a:p>
            <a:pPr indent="-228600" lvl="0" marL="228600" rtl="0" algn="l">
              <a:lnSpc>
                <a:spcPct val="120000"/>
              </a:lnSpc>
              <a:spcBef>
                <a:spcPts val="1000"/>
              </a:spcBef>
              <a:spcAft>
                <a:spcPts val="0"/>
              </a:spcAft>
              <a:buSzPts val="2000"/>
              <a:buChar char="•"/>
            </a:pPr>
            <a:r>
              <a:rPr lang="en-US"/>
              <a:t>Try to replace embedded objects with HTML5 alternatives. </a:t>
            </a:r>
            <a:endParaRPr/>
          </a:p>
          <a:p>
            <a:pPr indent="-101600" lvl="0" marL="228600" rtl="0" algn="l">
              <a:lnSpc>
                <a:spcPct val="120000"/>
              </a:lnSpc>
              <a:spcBef>
                <a:spcPts val="1000"/>
              </a:spcBef>
              <a:spcAft>
                <a:spcPts val="0"/>
              </a:spcAft>
              <a:buSzPts val="20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6"/>
          <p:cNvSpPr txBox="1"/>
          <p:nvPr>
            <p:ph type="title"/>
          </p:nvPr>
        </p:nvSpPr>
        <p:spPr>
          <a:xfrm>
            <a:off x="1451579" y="303070"/>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TASK 4 - TECHNICAL SEO</a:t>
            </a:r>
            <a:br>
              <a:rPr lang="en-US"/>
            </a:br>
            <a:endParaRPr/>
          </a:p>
        </p:txBody>
      </p:sp>
      <p:sp>
        <p:nvSpPr>
          <p:cNvPr id="187" name="Google Shape;187;p16"/>
          <p:cNvSpPr txBox="1"/>
          <p:nvPr>
            <p:ph idx="1" type="body"/>
          </p:nvPr>
        </p:nvSpPr>
        <p:spPr>
          <a:xfrm>
            <a:off x="838200" y="1027906"/>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lang="en-US"/>
              <a:t>Technical Analysis</a:t>
            </a:r>
            <a:endParaRPr/>
          </a:p>
          <a:p>
            <a:pPr indent="-101600" lvl="0" marL="228600" rtl="0" algn="l">
              <a:lnSpc>
                <a:spcPct val="120000"/>
              </a:lnSpc>
              <a:spcBef>
                <a:spcPts val="1000"/>
              </a:spcBef>
              <a:spcAft>
                <a:spcPts val="0"/>
              </a:spcAft>
              <a:buSzPts val="2000"/>
              <a:buNone/>
            </a:pPr>
            <a:r>
              <a:t/>
            </a:r>
            <a:endParaRPr/>
          </a:p>
        </p:txBody>
      </p:sp>
      <p:pic>
        <p:nvPicPr>
          <p:cNvPr id="188" name="Google Shape;188;p16"/>
          <p:cNvPicPr preferRelativeResize="0"/>
          <p:nvPr/>
        </p:nvPicPr>
        <p:blipFill rotWithShape="1">
          <a:blip r:embed="rId3">
            <a:alphaModFix/>
          </a:blip>
          <a:srcRect b="0" l="0" r="0" t="0"/>
          <a:stretch/>
        </p:blipFill>
        <p:spPr>
          <a:xfrm>
            <a:off x="1567428" y="1526634"/>
            <a:ext cx="9057143" cy="1248697"/>
          </a:xfrm>
          <a:prstGeom prst="rect">
            <a:avLst/>
          </a:prstGeom>
          <a:noFill/>
          <a:ln>
            <a:noFill/>
          </a:ln>
        </p:spPr>
      </p:pic>
      <p:pic>
        <p:nvPicPr>
          <p:cNvPr id="189" name="Google Shape;189;p16"/>
          <p:cNvPicPr preferRelativeResize="0"/>
          <p:nvPr/>
        </p:nvPicPr>
        <p:blipFill rotWithShape="1">
          <a:blip r:embed="rId4">
            <a:alphaModFix/>
          </a:blip>
          <a:srcRect b="0" l="0" r="0" t="0"/>
          <a:stretch/>
        </p:blipFill>
        <p:spPr>
          <a:xfrm>
            <a:off x="2219138" y="2775331"/>
            <a:ext cx="6888480" cy="1785476"/>
          </a:xfrm>
          <a:prstGeom prst="rect">
            <a:avLst/>
          </a:prstGeom>
          <a:noFill/>
          <a:ln>
            <a:noFill/>
          </a:ln>
        </p:spPr>
      </p:pic>
      <p:pic>
        <p:nvPicPr>
          <p:cNvPr id="190" name="Google Shape;190;p16"/>
          <p:cNvPicPr preferRelativeResize="0"/>
          <p:nvPr/>
        </p:nvPicPr>
        <p:blipFill rotWithShape="1">
          <a:blip r:embed="rId5">
            <a:alphaModFix/>
          </a:blip>
          <a:srcRect b="0" l="0" r="0" t="0"/>
          <a:stretch/>
        </p:blipFill>
        <p:spPr>
          <a:xfrm>
            <a:off x="2219138" y="4560807"/>
            <a:ext cx="6888479" cy="179674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7"/>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TASK 4 - TECHNICAL SEO</a:t>
            </a:r>
            <a:br>
              <a:rPr lang="en-US"/>
            </a:br>
            <a:endParaRPr/>
          </a:p>
        </p:txBody>
      </p:sp>
      <p:sp>
        <p:nvSpPr>
          <p:cNvPr id="196" name="Google Shape;196;p17"/>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fontScale="40000" lnSpcReduction="20000"/>
          </a:bodyPr>
          <a:lstStyle/>
          <a:p>
            <a:pPr indent="0" lvl="0" marL="0" rtl="0" algn="l">
              <a:lnSpc>
                <a:spcPct val="120000"/>
              </a:lnSpc>
              <a:spcBef>
                <a:spcPts val="0"/>
              </a:spcBef>
              <a:spcAft>
                <a:spcPts val="0"/>
              </a:spcAft>
              <a:buSzPct val="100000"/>
              <a:buNone/>
            </a:pPr>
            <a:r>
              <a:rPr b="1" lang="en-US"/>
              <a:t>Technical SEO Issues</a:t>
            </a:r>
            <a:endParaRPr/>
          </a:p>
          <a:p>
            <a:pPr indent="0" lvl="0" marL="0" rtl="0" algn="l">
              <a:lnSpc>
                <a:spcPct val="120000"/>
              </a:lnSpc>
              <a:spcBef>
                <a:spcPts val="1000"/>
              </a:spcBef>
              <a:spcAft>
                <a:spcPts val="0"/>
              </a:spcAft>
              <a:buSzPct val="71428"/>
              <a:buNone/>
            </a:pPr>
            <a:r>
              <a:rPr b="1" lang="en-US"/>
              <a:t>Page 1 : </a:t>
            </a:r>
            <a:r>
              <a:rPr b="0" i="0" lang="en-US" sz="2800" u="sng" strike="noStrike">
                <a:solidFill>
                  <a:srgbClr val="3D4594"/>
                </a:solidFill>
                <a:hlinkClick r:id="rId3">
                  <a:extLst>
                    <a:ext uri="{A12FA001-AC4F-418D-AE19-62706E023703}">
                      <ahyp:hlinkClr val="tx"/>
                    </a:ext>
                  </a:extLst>
                </a:hlinkClick>
              </a:rPr>
              <a:t>https://www.salesforce.com/in/</a:t>
            </a:r>
            <a:endParaRPr b="0" i="0" sz="2800" u="sng" strike="noStrike">
              <a:solidFill>
                <a:srgbClr val="3D4594"/>
              </a:solidFill>
            </a:endParaRPr>
          </a:p>
          <a:p>
            <a:pPr indent="-228600" lvl="0" marL="228600" rtl="0" algn="l">
              <a:lnSpc>
                <a:spcPct val="120000"/>
              </a:lnSpc>
              <a:spcBef>
                <a:spcPts val="1000"/>
              </a:spcBef>
              <a:spcAft>
                <a:spcPts val="0"/>
              </a:spcAft>
              <a:buSzPct val="100000"/>
              <a:buChar char="•"/>
            </a:pPr>
            <a:r>
              <a:rPr b="0" i="0" lang="en-US" sz="2800" strike="noStrike"/>
              <a:t>Page Speed: Opportunities for improvement include optimizing images and JavaScript to reduce load times.</a:t>
            </a:r>
            <a:endParaRPr/>
          </a:p>
          <a:p>
            <a:pPr indent="-228600" lvl="0" marL="228600" rtl="0" algn="l">
              <a:lnSpc>
                <a:spcPct val="120000"/>
              </a:lnSpc>
              <a:spcBef>
                <a:spcPts val="1000"/>
              </a:spcBef>
              <a:spcAft>
                <a:spcPts val="0"/>
              </a:spcAft>
              <a:buSzPct val="100000"/>
              <a:buChar char="•"/>
            </a:pPr>
            <a:r>
              <a:rPr b="0" i="0" lang="en-US" sz="2800" strike="noStrike"/>
              <a:t>Missing Alt Attributes: Some images lack descriptive alt texts, which can impact accessibility and SEO.</a:t>
            </a:r>
            <a:endParaRPr/>
          </a:p>
          <a:p>
            <a:pPr indent="0" lvl="0" marL="0" rtl="0" algn="l">
              <a:lnSpc>
                <a:spcPct val="120000"/>
              </a:lnSpc>
              <a:spcBef>
                <a:spcPts val="1000"/>
              </a:spcBef>
              <a:spcAft>
                <a:spcPts val="0"/>
              </a:spcAft>
              <a:buSzPct val="100000"/>
              <a:buNone/>
            </a:pPr>
            <a:r>
              <a:rPr b="1" lang="en-US"/>
              <a:t>Page 2 : </a:t>
            </a:r>
            <a:r>
              <a:rPr lang="en-US" u="sng">
                <a:solidFill>
                  <a:schemeClr val="hlink"/>
                </a:solidFill>
                <a:hlinkClick r:id="rId4"/>
              </a:rPr>
              <a:t>https://www.salesforce.com/in/editions-pricing/overview/</a:t>
            </a:r>
            <a:endParaRPr b="0"/>
          </a:p>
          <a:p>
            <a:pPr indent="-228600" lvl="0" marL="228600" rtl="0" algn="l">
              <a:lnSpc>
                <a:spcPct val="120000"/>
              </a:lnSpc>
              <a:spcBef>
                <a:spcPts val="1000"/>
              </a:spcBef>
              <a:spcAft>
                <a:spcPts val="0"/>
              </a:spcAft>
              <a:buSzPct val="100000"/>
              <a:buFont typeface="Arial"/>
              <a:buChar char="•"/>
            </a:pPr>
            <a:r>
              <a:rPr b="1" i="0" lang="en-US">
                <a:solidFill>
                  <a:srgbClr val="0D0D0D"/>
                </a:solidFill>
              </a:rPr>
              <a:t>Content-to-Code Ratio</a:t>
            </a:r>
            <a:r>
              <a:rPr b="0" i="0" lang="en-US">
                <a:solidFill>
                  <a:srgbClr val="0D0D0D"/>
                </a:solidFill>
              </a:rPr>
              <a:t>: Could be optimized by reducing redundant HTML.</a:t>
            </a:r>
            <a:endParaRPr/>
          </a:p>
          <a:p>
            <a:pPr indent="-228600" lvl="0" marL="228600" rtl="0" algn="l">
              <a:lnSpc>
                <a:spcPct val="120000"/>
              </a:lnSpc>
              <a:spcBef>
                <a:spcPts val="1000"/>
              </a:spcBef>
              <a:spcAft>
                <a:spcPts val="0"/>
              </a:spcAft>
              <a:buSzPct val="100000"/>
              <a:buFont typeface="Arial"/>
              <a:buChar char="•"/>
            </a:pPr>
            <a:r>
              <a:rPr b="1" i="0" lang="en-US">
                <a:solidFill>
                  <a:srgbClr val="0D0D0D"/>
                </a:solidFill>
              </a:rPr>
              <a:t>Broken Links</a:t>
            </a:r>
            <a:r>
              <a:rPr b="0" i="0" lang="en-US">
                <a:solidFill>
                  <a:srgbClr val="0D0D0D"/>
                </a:solidFill>
              </a:rPr>
              <a:t>: No identified broken links, but continuous checks are advised</a:t>
            </a:r>
            <a:endParaRPr/>
          </a:p>
          <a:p>
            <a:pPr indent="0" lvl="0" marL="0" rtl="0" algn="l">
              <a:lnSpc>
                <a:spcPct val="120000"/>
              </a:lnSpc>
              <a:spcBef>
                <a:spcPts val="1000"/>
              </a:spcBef>
              <a:spcAft>
                <a:spcPts val="0"/>
              </a:spcAft>
              <a:buSzPct val="100000"/>
              <a:buNone/>
            </a:pPr>
            <a:r>
              <a:rPr b="1" lang="en-US"/>
              <a:t>Page 3 : </a:t>
            </a:r>
            <a:r>
              <a:rPr lang="en-US" u="sng">
                <a:solidFill>
                  <a:schemeClr val="hlink"/>
                </a:solidFill>
                <a:hlinkClick r:id="rId5"/>
              </a:rPr>
              <a:t>https://www.salesforce.com/in/company/contact-us/?d=cta-header-9</a:t>
            </a:r>
            <a:endParaRPr/>
          </a:p>
          <a:p>
            <a:pPr indent="-228600" lvl="0" marL="228600" rtl="0" algn="l">
              <a:lnSpc>
                <a:spcPct val="120000"/>
              </a:lnSpc>
              <a:spcBef>
                <a:spcPts val="1000"/>
              </a:spcBef>
              <a:spcAft>
                <a:spcPts val="0"/>
              </a:spcAft>
              <a:buSzPct val="100000"/>
              <a:buFont typeface="Arial"/>
              <a:buChar char="•"/>
            </a:pPr>
            <a:r>
              <a:rPr b="1" i="0" lang="en-US">
                <a:solidFill>
                  <a:srgbClr val="0D0D0D"/>
                </a:solidFill>
              </a:rPr>
              <a:t>Mobile Usability</a:t>
            </a:r>
            <a:r>
              <a:rPr b="0" i="0" lang="en-US">
                <a:solidFill>
                  <a:srgbClr val="0D0D0D"/>
                </a:solidFill>
              </a:rPr>
              <a:t>: The mobile responsiveness is generally good, but improving interactive elements like buttons would enhance UX.</a:t>
            </a:r>
            <a:endParaRPr/>
          </a:p>
          <a:p>
            <a:pPr indent="-228600" lvl="0" marL="228600" rtl="0" algn="l">
              <a:lnSpc>
                <a:spcPct val="120000"/>
              </a:lnSpc>
              <a:spcBef>
                <a:spcPts val="1000"/>
              </a:spcBef>
              <a:spcAft>
                <a:spcPts val="0"/>
              </a:spcAft>
              <a:buSzPct val="100000"/>
              <a:buFont typeface="Arial"/>
              <a:buChar char="•"/>
            </a:pPr>
            <a:r>
              <a:rPr b="1" i="0" lang="en-US">
                <a:solidFill>
                  <a:srgbClr val="0D0D0D"/>
                </a:solidFill>
              </a:rPr>
              <a:t>Meta Robots Tag</a:t>
            </a:r>
            <a:r>
              <a:rPr b="0" i="0" lang="en-US">
                <a:solidFill>
                  <a:srgbClr val="0D0D0D"/>
                </a:solidFill>
              </a:rPr>
              <a:t>: Ensure "index, follow" settings are active.</a:t>
            </a:r>
            <a:endParaRPr/>
          </a:p>
          <a:p>
            <a:pPr indent="0" lvl="0" marL="0" rtl="0" algn="l">
              <a:lnSpc>
                <a:spcPct val="120000"/>
              </a:lnSpc>
              <a:spcBef>
                <a:spcPts val="1000"/>
              </a:spcBef>
              <a:spcAft>
                <a:spcPts val="0"/>
              </a:spcAft>
              <a:buSzPct val="100000"/>
              <a:buNone/>
            </a:pPr>
            <a:r>
              <a:rPr b="1" lang="en-US"/>
              <a:t>Page 4 : </a:t>
            </a:r>
            <a:r>
              <a:rPr lang="en-US" u="sng">
                <a:solidFill>
                  <a:schemeClr val="hlink"/>
                </a:solidFill>
                <a:hlinkClick r:id="rId6"/>
              </a:rPr>
              <a:t>https://help.salesforce.com/s/?language=en_US</a:t>
            </a:r>
            <a:endParaRPr/>
          </a:p>
          <a:p>
            <a:pPr indent="-228600" lvl="0" marL="228600" rtl="0" algn="l">
              <a:lnSpc>
                <a:spcPct val="120000"/>
              </a:lnSpc>
              <a:spcBef>
                <a:spcPts val="1000"/>
              </a:spcBef>
              <a:spcAft>
                <a:spcPts val="0"/>
              </a:spcAft>
              <a:buSzPct val="100000"/>
              <a:buFont typeface="Arial"/>
              <a:buChar char="•"/>
            </a:pPr>
            <a:r>
              <a:rPr b="1" i="0" lang="en-US">
                <a:solidFill>
                  <a:srgbClr val="0D0D0D"/>
                </a:solidFill>
              </a:rPr>
              <a:t>Canonical Tags</a:t>
            </a:r>
            <a:r>
              <a:rPr b="0" i="0" lang="en-US">
                <a:solidFill>
                  <a:srgbClr val="0D0D0D"/>
                </a:solidFill>
              </a:rPr>
              <a:t>: Ensure proper implementation to prevent duplicate content issues.</a:t>
            </a:r>
            <a:endParaRPr/>
          </a:p>
          <a:p>
            <a:pPr indent="-228600" lvl="0" marL="228600" rtl="0" algn="l">
              <a:lnSpc>
                <a:spcPct val="120000"/>
              </a:lnSpc>
              <a:spcBef>
                <a:spcPts val="1000"/>
              </a:spcBef>
              <a:spcAft>
                <a:spcPts val="0"/>
              </a:spcAft>
              <a:buSzPct val="100000"/>
              <a:buFont typeface="Arial"/>
              <a:buChar char="•"/>
            </a:pPr>
            <a:r>
              <a:rPr b="1" i="0" lang="en-US">
                <a:solidFill>
                  <a:srgbClr val="0D0D0D"/>
                </a:solidFill>
              </a:rPr>
              <a:t>Breadcrumb Navigation</a:t>
            </a:r>
            <a:r>
              <a:rPr b="0" i="0" lang="en-US">
                <a:solidFill>
                  <a:srgbClr val="0D0D0D"/>
                </a:solidFill>
              </a:rPr>
              <a:t>: Can be further enhanced for better internal linking.</a:t>
            </a:r>
            <a:endParaRPr/>
          </a:p>
          <a:p>
            <a:pPr indent="0" lvl="0" marL="0" rtl="0" algn="l">
              <a:lnSpc>
                <a:spcPct val="120000"/>
              </a:lnSpc>
              <a:spcBef>
                <a:spcPts val="1000"/>
              </a:spcBef>
              <a:spcAft>
                <a:spcPts val="0"/>
              </a:spcAft>
              <a:buSzPct val="100000"/>
              <a:buNone/>
            </a:pPr>
            <a:r>
              <a:t/>
            </a:r>
            <a:endParaRPr b="0" i="0"/>
          </a:p>
          <a:p>
            <a:pPr indent="0" lvl="0" marL="0" rtl="0" algn="l">
              <a:lnSpc>
                <a:spcPct val="120000"/>
              </a:lnSpc>
              <a:spcBef>
                <a:spcPts val="1000"/>
              </a:spcBef>
              <a:spcAft>
                <a:spcPts val="0"/>
              </a:spcAft>
              <a:buSzPct val="100000"/>
              <a:buNone/>
            </a:pPr>
            <a:r>
              <a:t/>
            </a:r>
            <a:endParaRPr/>
          </a:p>
          <a:p>
            <a:pPr indent="-157480" lvl="0" marL="228600" rtl="0" algn="l">
              <a:lnSpc>
                <a:spcPct val="120000"/>
              </a:lnSpc>
              <a:spcBef>
                <a:spcPts val="1000"/>
              </a:spcBef>
              <a:spcAft>
                <a:spcPts val="0"/>
              </a:spcAft>
              <a:buSzPct val="100000"/>
              <a:buNone/>
            </a:pPr>
            <a:r>
              <a:t/>
            </a:r>
            <a:endParaRPr b="0" i="0" sz="2800" strike="noStrike"/>
          </a:p>
          <a:p>
            <a:pPr indent="0" lvl="0" marL="0" rtl="0" algn="l">
              <a:lnSpc>
                <a:spcPct val="120000"/>
              </a:lnSpc>
              <a:spcBef>
                <a:spcPts val="1000"/>
              </a:spcBef>
              <a:spcAft>
                <a:spcPts val="0"/>
              </a:spcAft>
              <a:buSzPct val="100000"/>
              <a:buNone/>
            </a:pPr>
            <a:r>
              <a:t/>
            </a:r>
            <a:endParaRPr b="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8"/>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TASK 4 - TECHNICAL SEO</a:t>
            </a:r>
            <a:br>
              <a:rPr lang="en-US"/>
            </a:br>
            <a:endParaRPr/>
          </a:p>
        </p:txBody>
      </p:sp>
      <p:sp>
        <p:nvSpPr>
          <p:cNvPr id="202" name="Google Shape;202;p18"/>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fontScale="85000" lnSpcReduction="10000"/>
          </a:bodyPr>
          <a:lstStyle/>
          <a:p>
            <a:pPr indent="0" lvl="0" marL="0" rtl="0" algn="l">
              <a:lnSpc>
                <a:spcPct val="120000"/>
              </a:lnSpc>
              <a:spcBef>
                <a:spcPts val="0"/>
              </a:spcBef>
              <a:spcAft>
                <a:spcPts val="0"/>
              </a:spcAft>
              <a:buSzPct val="100000"/>
              <a:buNone/>
            </a:pPr>
            <a:r>
              <a:rPr b="1" lang="en-US" u="sng"/>
              <a:t>Technical SEO Issues Recommendation</a:t>
            </a:r>
            <a:endParaRPr/>
          </a:p>
          <a:p>
            <a:pPr indent="-228600" lvl="0" marL="228600" rtl="0" algn="l">
              <a:lnSpc>
                <a:spcPct val="120000"/>
              </a:lnSpc>
              <a:spcBef>
                <a:spcPts val="1000"/>
              </a:spcBef>
              <a:spcAft>
                <a:spcPts val="0"/>
              </a:spcAft>
              <a:buSzPct val="100000"/>
              <a:buChar char="•"/>
            </a:pPr>
            <a:r>
              <a:rPr b="0" i="0" lang="en-US">
                <a:solidFill>
                  <a:srgbClr val="0D0D0D"/>
                </a:solidFill>
              </a:rPr>
              <a:t>Regularly run page speed tests with tools like Google PageSpeed Insights or GTmetrix to identify ongoing issues and monitor progress.</a:t>
            </a:r>
            <a:endParaRPr b="0" i="0">
              <a:solidFill>
                <a:srgbClr val="0D0D0D"/>
              </a:solidFill>
            </a:endParaRPr>
          </a:p>
          <a:p>
            <a:pPr indent="-228600" lvl="0" marL="228600" rtl="0" algn="l">
              <a:lnSpc>
                <a:spcPct val="120000"/>
              </a:lnSpc>
              <a:spcBef>
                <a:spcPts val="1000"/>
              </a:spcBef>
              <a:spcAft>
                <a:spcPts val="0"/>
              </a:spcAft>
              <a:buSzPct val="100000"/>
              <a:buChar char="•"/>
            </a:pPr>
            <a:r>
              <a:rPr b="0" i="0" lang="en-US">
                <a:solidFill>
                  <a:srgbClr val="0D0D0D"/>
                </a:solidFill>
              </a:rPr>
              <a:t>Regularly audit the site using tools like Screaming Frog to detect missing alt attributes and update them.</a:t>
            </a:r>
            <a:endParaRPr/>
          </a:p>
          <a:p>
            <a:pPr indent="-228600" lvl="0" marL="228600" rtl="0" algn="l">
              <a:lnSpc>
                <a:spcPct val="120000"/>
              </a:lnSpc>
              <a:spcBef>
                <a:spcPts val="1000"/>
              </a:spcBef>
              <a:spcAft>
                <a:spcPts val="0"/>
              </a:spcAft>
              <a:buSzPct val="100000"/>
              <a:buChar char="•"/>
            </a:pPr>
            <a:r>
              <a:rPr b="0" i="0" lang="en-US">
                <a:solidFill>
                  <a:srgbClr val="0D0D0D"/>
                </a:solidFill>
              </a:rPr>
              <a:t>Focus on delivering valuable content with clean, efficient code to improve the ratio and user experience.</a:t>
            </a:r>
            <a:endParaRPr/>
          </a:p>
          <a:p>
            <a:pPr indent="-228600" lvl="0" marL="228600" rtl="0" algn="l">
              <a:lnSpc>
                <a:spcPct val="120000"/>
              </a:lnSpc>
              <a:spcBef>
                <a:spcPts val="1000"/>
              </a:spcBef>
              <a:spcAft>
                <a:spcPts val="0"/>
              </a:spcAft>
              <a:buSzPct val="100000"/>
              <a:buChar char="•"/>
            </a:pPr>
            <a:r>
              <a:rPr b="0" i="0" lang="en-US">
                <a:solidFill>
                  <a:srgbClr val="0D0D0D"/>
                </a:solidFill>
              </a:rPr>
              <a:t>Design with a mobile-first approach, ensuring the website is fully responsive on various screen sizes.</a:t>
            </a:r>
            <a:endParaRPr/>
          </a:p>
          <a:p>
            <a:pPr indent="-228600" lvl="0" marL="228600" rtl="0" algn="l">
              <a:lnSpc>
                <a:spcPct val="120000"/>
              </a:lnSpc>
              <a:spcBef>
                <a:spcPts val="1000"/>
              </a:spcBef>
              <a:spcAft>
                <a:spcPts val="0"/>
              </a:spcAft>
              <a:buSzPct val="100000"/>
              <a:buChar char="•"/>
            </a:pPr>
            <a:r>
              <a:rPr b="0" i="0" lang="en-US">
                <a:solidFill>
                  <a:srgbClr val="0D0D0D"/>
                </a:solidFill>
              </a:rPr>
              <a:t>Regularly review and update canonical tags to avoid duplicate content penalties.</a:t>
            </a:r>
            <a:endParaRPr/>
          </a:p>
          <a:p>
            <a:pPr indent="-228600" lvl="0" marL="228600" rtl="0" algn="l">
              <a:lnSpc>
                <a:spcPct val="120000"/>
              </a:lnSpc>
              <a:spcBef>
                <a:spcPts val="1000"/>
              </a:spcBef>
              <a:spcAft>
                <a:spcPts val="0"/>
              </a:spcAft>
              <a:buSzPct val="100000"/>
              <a:buChar char="•"/>
            </a:pPr>
            <a:r>
              <a:rPr b="0" i="0" lang="en-US">
                <a:solidFill>
                  <a:srgbClr val="0D0D0D"/>
                </a:solidFill>
              </a:rPr>
              <a:t>Ensure breadcrumbs are consistent across all pages and visible at the top of each page.</a:t>
            </a:r>
            <a:endParaRPr>
              <a:solidFill>
                <a:srgbClr val="0D0D0D"/>
              </a:solidFill>
            </a:endParaRPr>
          </a:p>
          <a:p>
            <a:pPr indent="-120650" lvl="0" marL="228600" rtl="0" algn="l">
              <a:lnSpc>
                <a:spcPct val="120000"/>
              </a:lnSpc>
              <a:spcBef>
                <a:spcPts val="1000"/>
              </a:spcBef>
              <a:spcAft>
                <a:spcPts val="0"/>
              </a:spcAft>
              <a:buSzPct val="1000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9"/>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TASK 4 - TECHNICAL SEO</a:t>
            </a:r>
            <a:br>
              <a:rPr lang="en-US"/>
            </a:br>
            <a:endParaRPr/>
          </a:p>
        </p:txBody>
      </p:sp>
      <p:sp>
        <p:nvSpPr>
          <p:cNvPr id="208" name="Google Shape;208;p19"/>
          <p:cNvSpPr txBox="1"/>
          <p:nvPr>
            <p:ph idx="1" type="body"/>
          </p:nvPr>
        </p:nvSpPr>
        <p:spPr>
          <a:xfrm>
            <a:off x="1451579" y="1848584"/>
            <a:ext cx="9603275" cy="4453894"/>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120000"/>
              </a:lnSpc>
              <a:spcBef>
                <a:spcPts val="0"/>
              </a:spcBef>
              <a:spcAft>
                <a:spcPts val="0"/>
              </a:spcAft>
              <a:buSzPct val="100000"/>
              <a:buNone/>
            </a:pPr>
            <a:r>
              <a:rPr b="1" lang="en-US" sz="3400" u="sng"/>
              <a:t>5 Best Practices to Improve Site and Web Page Speed:</a:t>
            </a:r>
            <a:endParaRPr/>
          </a:p>
          <a:p>
            <a:pPr indent="-228600" lvl="0" marL="228600" rtl="0" algn="l">
              <a:lnSpc>
                <a:spcPct val="120000"/>
              </a:lnSpc>
              <a:spcBef>
                <a:spcPts val="1000"/>
              </a:spcBef>
              <a:spcAft>
                <a:spcPts val="0"/>
              </a:spcAft>
              <a:buSzPct val="100000"/>
              <a:buChar char="•"/>
            </a:pPr>
            <a:r>
              <a:rPr b="1" lang="en-US"/>
              <a:t>Optimize images</a:t>
            </a:r>
            <a:r>
              <a:rPr lang="en-US"/>
              <a:t>: Images can often be one of the biggest culprits when it comes to slow page load times. There are a number of ways to optimize images for the web, such as compressing them and using the right file format.</a:t>
            </a:r>
            <a:endParaRPr/>
          </a:p>
          <a:p>
            <a:pPr indent="-228600" lvl="0" marL="228600" rtl="0" algn="l">
              <a:lnSpc>
                <a:spcPct val="120000"/>
              </a:lnSpc>
              <a:spcBef>
                <a:spcPts val="1000"/>
              </a:spcBef>
              <a:spcAft>
                <a:spcPts val="0"/>
              </a:spcAft>
              <a:buSzPct val="100000"/>
              <a:buChar char="•"/>
            </a:pPr>
            <a:r>
              <a:rPr b="1" lang="en-US"/>
              <a:t>Minify code</a:t>
            </a:r>
            <a:r>
              <a:rPr lang="en-US"/>
              <a:t>: Minifying code involves removing unnecessary characters from your website's code, such as whitespace and comments. This can help to reduce the size of your code files and improve page load times.</a:t>
            </a:r>
            <a:endParaRPr/>
          </a:p>
          <a:p>
            <a:pPr indent="-228600" lvl="0" marL="228600" rtl="0" algn="l">
              <a:lnSpc>
                <a:spcPct val="120000"/>
              </a:lnSpc>
              <a:spcBef>
                <a:spcPts val="1000"/>
              </a:spcBef>
              <a:spcAft>
                <a:spcPts val="0"/>
              </a:spcAft>
              <a:buSzPct val="100000"/>
              <a:buChar char="•"/>
            </a:pPr>
            <a:r>
              <a:rPr b="1" lang="en-US"/>
              <a:t>Enable browser caching</a:t>
            </a:r>
            <a:r>
              <a:rPr lang="en-US"/>
              <a:t>: Browser caching allows browsers to store frequently accessed files on the user's computer. This can help to improve page load times for returning visitors.</a:t>
            </a:r>
            <a:endParaRPr/>
          </a:p>
          <a:p>
            <a:pPr indent="-228600" lvl="0" marL="228600" rtl="0" algn="l">
              <a:lnSpc>
                <a:spcPct val="120000"/>
              </a:lnSpc>
              <a:spcBef>
                <a:spcPts val="1000"/>
              </a:spcBef>
              <a:spcAft>
                <a:spcPts val="0"/>
              </a:spcAft>
              <a:buSzPct val="100000"/>
              <a:buChar char="•"/>
            </a:pPr>
            <a:r>
              <a:rPr b="1" lang="en-US"/>
              <a:t>Reduce HTTP requests</a:t>
            </a:r>
            <a:r>
              <a:rPr lang="en-US"/>
              <a:t>: The more HTTP requests that a page has to make, the slower it will load. There are a number of ways to reduce HTTP requests, such as combining multiple CSS and JavaScript files into a single file.</a:t>
            </a:r>
            <a:endParaRPr/>
          </a:p>
          <a:p>
            <a:pPr indent="-228600" lvl="0" marL="228600" rtl="0" algn="l">
              <a:lnSpc>
                <a:spcPct val="120000"/>
              </a:lnSpc>
              <a:spcBef>
                <a:spcPts val="1000"/>
              </a:spcBef>
              <a:spcAft>
                <a:spcPts val="0"/>
              </a:spcAft>
              <a:buSzPct val="100000"/>
              <a:buChar char="•"/>
            </a:pPr>
            <a:r>
              <a:rPr b="1" lang="en-US"/>
              <a:t>Use a CDN</a:t>
            </a:r>
            <a:r>
              <a:rPr lang="en-US"/>
              <a:t>: A content delivery network (CDN) is a network of servers that store copies of your website's content around the world. This can help to improve page load times for users who are located far away from your web server.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0"/>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 TASK 5 - CONTENT STRATEGY</a:t>
            </a:r>
            <a:endParaRPr/>
          </a:p>
        </p:txBody>
      </p:sp>
      <p:sp>
        <p:nvSpPr>
          <p:cNvPr id="214" name="Google Shape;214;p20"/>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2000"/>
              <a:buNone/>
            </a:pPr>
            <a:r>
              <a:rPr b="1" lang="en-US"/>
              <a:t>Keyword</a:t>
            </a:r>
            <a:endParaRPr/>
          </a:p>
          <a:p>
            <a:pPr indent="-228600" lvl="0" marL="228600" rtl="0" algn="l">
              <a:lnSpc>
                <a:spcPct val="120000"/>
              </a:lnSpc>
              <a:spcBef>
                <a:spcPts val="1000"/>
              </a:spcBef>
              <a:spcAft>
                <a:spcPts val="0"/>
              </a:spcAft>
              <a:buSzPts val="2000"/>
              <a:buChar char="•"/>
            </a:pPr>
            <a:r>
              <a:rPr lang="en-US"/>
              <a:t>crm software ,crm system, salesforce crm , crm tools ,crm platforms ,salesforce commerce cloud, crm programs, sfdc, salesforce trailhead,cpq salesforce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latin typeface="Gill Sans"/>
                <a:ea typeface="Gill Sans"/>
                <a:cs typeface="Gill Sans"/>
                <a:sym typeface="Gill Sans"/>
              </a:rPr>
              <a:t>TABLE OF CONTENTS</a:t>
            </a:r>
            <a:endParaRPr>
              <a:latin typeface="Gill Sans"/>
              <a:ea typeface="Gill Sans"/>
              <a:cs typeface="Gill Sans"/>
              <a:sym typeface="Gill Sans"/>
            </a:endParaRPr>
          </a:p>
        </p:txBody>
      </p:sp>
      <p:sp>
        <p:nvSpPr>
          <p:cNvPr id="107" name="Google Shape;107;p2"/>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fontScale="92500" lnSpcReduction="20000"/>
          </a:bodyPr>
          <a:lstStyle/>
          <a:p>
            <a:pPr indent="-111125" lvl="0" marL="228600" rtl="0" algn="l">
              <a:lnSpc>
                <a:spcPct val="120000"/>
              </a:lnSpc>
              <a:spcBef>
                <a:spcPts val="0"/>
              </a:spcBef>
              <a:spcAft>
                <a:spcPts val="0"/>
              </a:spcAft>
              <a:buSzPct val="100000"/>
              <a:buNone/>
            </a:pPr>
            <a:r>
              <a:t/>
            </a:r>
            <a:endParaRPr>
              <a:latin typeface="Gill Sans"/>
              <a:ea typeface="Gill Sans"/>
              <a:cs typeface="Gill Sans"/>
              <a:sym typeface="Gill Sans"/>
            </a:endParaRPr>
          </a:p>
          <a:p>
            <a:pPr indent="-228600" lvl="0" marL="228600" rtl="0" algn="l">
              <a:lnSpc>
                <a:spcPct val="120000"/>
              </a:lnSpc>
              <a:spcBef>
                <a:spcPts val="1000"/>
              </a:spcBef>
              <a:spcAft>
                <a:spcPts val="0"/>
              </a:spcAft>
              <a:buSzPct val="100000"/>
              <a:buChar char="•"/>
            </a:pPr>
            <a:r>
              <a:rPr lang="en-US">
                <a:latin typeface="Gill Sans"/>
                <a:ea typeface="Gill Sans"/>
                <a:cs typeface="Gill Sans"/>
                <a:sym typeface="Gill Sans"/>
              </a:rPr>
              <a:t>Company selection</a:t>
            </a:r>
            <a:endParaRPr/>
          </a:p>
          <a:p>
            <a:pPr indent="-228600" lvl="0" marL="228600" rtl="0" algn="l">
              <a:lnSpc>
                <a:spcPct val="120000"/>
              </a:lnSpc>
              <a:spcBef>
                <a:spcPts val="1000"/>
              </a:spcBef>
              <a:spcAft>
                <a:spcPts val="0"/>
              </a:spcAft>
              <a:buSzPct val="100000"/>
              <a:buChar char="•"/>
            </a:pPr>
            <a:r>
              <a:rPr lang="en-US">
                <a:latin typeface="Gill Sans"/>
                <a:ea typeface="Gill Sans"/>
                <a:cs typeface="Gill Sans"/>
                <a:sym typeface="Gill Sans"/>
              </a:rPr>
              <a:t>Initial Audit</a:t>
            </a:r>
            <a:endParaRPr/>
          </a:p>
          <a:p>
            <a:pPr indent="-228600" lvl="0" marL="228600" rtl="0" algn="l">
              <a:lnSpc>
                <a:spcPct val="120000"/>
              </a:lnSpc>
              <a:spcBef>
                <a:spcPts val="1000"/>
              </a:spcBef>
              <a:spcAft>
                <a:spcPts val="0"/>
              </a:spcAft>
              <a:buSzPct val="100000"/>
              <a:buChar char="•"/>
            </a:pPr>
            <a:r>
              <a:rPr lang="en-US">
                <a:latin typeface="Gill Sans"/>
                <a:ea typeface="Gill Sans"/>
                <a:cs typeface="Gill Sans"/>
                <a:sym typeface="Gill Sans"/>
              </a:rPr>
              <a:t>Keyword Research</a:t>
            </a:r>
            <a:endParaRPr/>
          </a:p>
          <a:p>
            <a:pPr indent="-228600" lvl="0" marL="228600" rtl="0" algn="l">
              <a:lnSpc>
                <a:spcPct val="120000"/>
              </a:lnSpc>
              <a:spcBef>
                <a:spcPts val="1000"/>
              </a:spcBef>
              <a:spcAft>
                <a:spcPts val="0"/>
              </a:spcAft>
              <a:buSzPct val="100000"/>
              <a:buChar char="•"/>
            </a:pPr>
            <a:r>
              <a:rPr lang="en-US">
                <a:latin typeface="Gill Sans"/>
                <a:ea typeface="Gill Sans"/>
                <a:cs typeface="Gill Sans"/>
                <a:sym typeface="Gill Sans"/>
              </a:rPr>
              <a:t>On-Page SEO Optimization Audit</a:t>
            </a:r>
            <a:endParaRPr/>
          </a:p>
          <a:p>
            <a:pPr indent="-228600" lvl="0" marL="228600" rtl="0" algn="l">
              <a:lnSpc>
                <a:spcPct val="120000"/>
              </a:lnSpc>
              <a:spcBef>
                <a:spcPts val="1000"/>
              </a:spcBef>
              <a:spcAft>
                <a:spcPts val="0"/>
              </a:spcAft>
              <a:buSzPct val="100000"/>
              <a:buChar char="•"/>
            </a:pPr>
            <a:r>
              <a:rPr lang="en-US">
                <a:latin typeface="Gill Sans"/>
                <a:ea typeface="Gill Sans"/>
                <a:cs typeface="Gill Sans"/>
                <a:sym typeface="Gill Sans"/>
              </a:rPr>
              <a:t>Techincal SEO</a:t>
            </a:r>
            <a:endParaRPr/>
          </a:p>
          <a:p>
            <a:pPr indent="-228600" lvl="0" marL="228600" rtl="0" algn="l">
              <a:lnSpc>
                <a:spcPct val="120000"/>
              </a:lnSpc>
              <a:spcBef>
                <a:spcPts val="1000"/>
              </a:spcBef>
              <a:spcAft>
                <a:spcPts val="0"/>
              </a:spcAft>
              <a:buSzPct val="100000"/>
              <a:buChar char="•"/>
            </a:pPr>
            <a:r>
              <a:rPr lang="en-US">
                <a:latin typeface="Gill Sans"/>
                <a:ea typeface="Gill Sans"/>
                <a:cs typeface="Gill Sans"/>
                <a:sym typeface="Gill Sans"/>
              </a:rPr>
              <a:t>Content Stratergy</a:t>
            </a:r>
            <a:endParaRPr>
              <a:latin typeface="Gill Sans"/>
              <a:ea typeface="Gill Sans"/>
              <a:cs typeface="Gill Sans"/>
              <a:sym typeface="Gill Sans"/>
            </a:endParaRPr>
          </a:p>
          <a:p>
            <a:pPr indent="-228600" lvl="0" marL="228600" rtl="0" algn="l">
              <a:lnSpc>
                <a:spcPct val="120000"/>
              </a:lnSpc>
              <a:spcBef>
                <a:spcPts val="1000"/>
              </a:spcBef>
              <a:spcAft>
                <a:spcPts val="0"/>
              </a:spcAft>
              <a:buSzPct val="100000"/>
              <a:buChar char="•"/>
            </a:pPr>
            <a:r>
              <a:rPr lang="en-US">
                <a:latin typeface="Gill Sans"/>
                <a:ea typeface="Gill Sans"/>
                <a:cs typeface="Gill Sans"/>
                <a:sym typeface="Gill Sans"/>
              </a:rPr>
              <a:t>Off Page SEO</a:t>
            </a:r>
            <a:endParaRPr/>
          </a:p>
          <a:p>
            <a:pPr indent="-111125" lvl="0" marL="228600" rtl="0" algn="l">
              <a:lnSpc>
                <a:spcPct val="120000"/>
              </a:lnSpc>
              <a:spcBef>
                <a:spcPts val="1000"/>
              </a:spcBef>
              <a:spcAft>
                <a:spcPts val="0"/>
              </a:spcAft>
              <a:buSzPct val="100000"/>
              <a:buNone/>
            </a:pPr>
            <a:r>
              <a:t/>
            </a:r>
            <a:endParaRPr>
              <a:latin typeface="Gill Sans"/>
              <a:ea typeface="Gill Sans"/>
              <a:cs typeface="Gill Sans"/>
              <a:sym typeface="Gill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1"/>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 TASK 5 - CONTENT STRATEGY</a:t>
            </a:r>
            <a:endParaRPr/>
          </a:p>
        </p:txBody>
      </p:sp>
      <p:sp>
        <p:nvSpPr>
          <p:cNvPr id="220" name="Google Shape;220;p21"/>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2000"/>
              <a:buNone/>
            </a:pPr>
            <a:r>
              <a:rPr b="1" lang="en-US">
                <a:solidFill>
                  <a:srgbClr val="0D0D0D"/>
                </a:solidFill>
              </a:rPr>
              <a:t>Blog topic</a:t>
            </a:r>
            <a:endParaRPr/>
          </a:p>
          <a:p>
            <a:pPr indent="-228600" lvl="0" marL="228600" rtl="0" algn="l">
              <a:lnSpc>
                <a:spcPct val="120000"/>
              </a:lnSpc>
              <a:spcBef>
                <a:spcPts val="1000"/>
              </a:spcBef>
              <a:spcAft>
                <a:spcPts val="0"/>
              </a:spcAft>
              <a:buSzPts val="2000"/>
              <a:buChar char="•"/>
            </a:pPr>
            <a:r>
              <a:rPr lang="en-US">
                <a:solidFill>
                  <a:srgbClr val="0D0D0D"/>
                </a:solidFill>
              </a:rPr>
              <a:t>T</a:t>
            </a:r>
            <a:r>
              <a:rPr i="0" lang="en-US">
                <a:solidFill>
                  <a:srgbClr val="0D0D0D"/>
                </a:solidFill>
              </a:rPr>
              <a:t>op Features to Look for in a Modern CRM Software in 2024</a:t>
            </a:r>
            <a:endParaRPr/>
          </a:p>
          <a:p>
            <a:pPr indent="-228600" lvl="0" marL="228600" rtl="0" algn="l">
              <a:lnSpc>
                <a:spcPct val="120000"/>
              </a:lnSpc>
              <a:spcBef>
                <a:spcPts val="1000"/>
              </a:spcBef>
              <a:spcAft>
                <a:spcPts val="0"/>
              </a:spcAft>
              <a:buSzPts val="2000"/>
              <a:buChar char="•"/>
            </a:pPr>
            <a:r>
              <a:rPr i="0" lang="en-US">
                <a:solidFill>
                  <a:srgbClr val="0D0D0D"/>
                </a:solidFill>
              </a:rPr>
              <a:t>10 Powerful Salesforce CRM Tools You Should Be Using</a:t>
            </a:r>
            <a:endParaRPr>
              <a:solidFill>
                <a:srgbClr val="0D0D0D"/>
              </a:solidFill>
            </a:endParaRPr>
          </a:p>
          <a:p>
            <a:pPr indent="-228600" lvl="0" marL="228600" rtl="0" algn="l">
              <a:lnSpc>
                <a:spcPct val="120000"/>
              </a:lnSpc>
              <a:spcBef>
                <a:spcPts val="1000"/>
              </a:spcBef>
              <a:spcAft>
                <a:spcPts val="0"/>
              </a:spcAft>
              <a:buSzPts val="2000"/>
              <a:buChar char="•"/>
            </a:pPr>
            <a:r>
              <a:rPr i="0" lang="en-US">
                <a:solidFill>
                  <a:srgbClr val="0D0D0D"/>
                </a:solidFill>
              </a:rPr>
              <a:t>Why CPQ is the Secret to Faster Sales Cycles</a:t>
            </a:r>
            <a:endParaRPr/>
          </a:p>
          <a:p>
            <a:pPr indent="-228600" lvl="0" marL="228600" rtl="0" algn="l">
              <a:lnSpc>
                <a:spcPct val="120000"/>
              </a:lnSpc>
              <a:spcBef>
                <a:spcPts val="1000"/>
              </a:spcBef>
              <a:spcAft>
                <a:spcPts val="0"/>
              </a:spcAft>
              <a:buSzPts val="2000"/>
              <a:buChar char="•"/>
            </a:pPr>
            <a:r>
              <a:rPr i="0" lang="en-US">
                <a:solidFill>
                  <a:srgbClr val="0D0D0D"/>
                </a:solidFill>
              </a:rPr>
              <a:t>Learning Salesforce: How Trailhead Can Accelerate Your Career</a:t>
            </a:r>
            <a:endParaRPr>
              <a:solidFill>
                <a:srgbClr val="0D0D0D"/>
              </a:solidFill>
            </a:endParaRPr>
          </a:p>
          <a:p>
            <a:pPr indent="-228600" lvl="0" marL="228600" rtl="0" algn="l">
              <a:lnSpc>
                <a:spcPct val="120000"/>
              </a:lnSpc>
              <a:spcBef>
                <a:spcPts val="1000"/>
              </a:spcBef>
              <a:spcAft>
                <a:spcPts val="0"/>
              </a:spcAft>
              <a:buSzPts val="2000"/>
              <a:buChar char="•"/>
            </a:pPr>
            <a:r>
              <a:rPr i="0" lang="en-US">
                <a:solidFill>
                  <a:srgbClr val="0D0D0D"/>
                </a:solidFill>
              </a:rPr>
              <a:t>How Salesforce CRM Is Transforming Healthcare and Finance Industries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2"/>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 TASK 5 - CONTENT STRATEGY</a:t>
            </a:r>
            <a:endParaRPr/>
          </a:p>
        </p:txBody>
      </p:sp>
      <p:sp>
        <p:nvSpPr>
          <p:cNvPr id="226" name="Google Shape;226;p22"/>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b="1" i="0" lang="en-US">
                <a:solidFill>
                  <a:srgbClr val="0D0D0D"/>
                </a:solidFill>
              </a:rPr>
              <a:t>Content Strategy Recommendations:</a:t>
            </a:r>
            <a:endParaRPr/>
          </a:p>
          <a:p>
            <a:pPr indent="-228600" lvl="0" marL="228600" rtl="0" algn="l">
              <a:lnSpc>
                <a:spcPct val="120000"/>
              </a:lnSpc>
              <a:spcBef>
                <a:spcPts val="1000"/>
              </a:spcBef>
              <a:spcAft>
                <a:spcPts val="0"/>
              </a:spcAft>
              <a:buSzPts val="2000"/>
              <a:buFont typeface="Arial"/>
              <a:buChar char="•"/>
            </a:pPr>
            <a:r>
              <a:rPr b="1" i="0" lang="en-US">
                <a:solidFill>
                  <a:srgbClr val="0D0D0D"/>
                </a:solidFill>
              </a:rPr>
              <a:t>SEO Optimization:</a:t>
            </a:r>
            <a:r>
              <a:rPr b="0" i="0" lang="en-US">
                <a:solidFill>
                  <a:srgbClr val="0D0D0D"/>
                </a:solidFill>
              </a:rPr>
              <a:t> Use keywords like "best CRM software," "Salesforce integrations," and "CPQ solutions."</a:t>
            </a:r>
            <a:endParaRPr/>
          </a:p>
          <a:p>
            <a:pPr indent="-228600" lvl="0" marL="228600" rtl="0" algn="l">
              <a:lnSpc>
                <a:spcPct val="120000"/>
              </a:lnSpc>
              <a:spcBef>
                <a:spcPts val="1000"/>
              </a:spcBef>
              <a:spcAft>
                <a:spcPts val="0"/>
              </a:spcAft>
              <a:buSzPts val="2000"/>
              <a:buFont typeface="Arial"/>
              <a:buChar char="•"/>
            </a:pPr>
            <a:r>
              <a:rPr b="1" i="0" lang="en-US">
                <a:solidFill>
                  <a:srgbClr val="0D0D0D"/>
                </a:solidFill>
              </a:rPr>
              <a:t>Content Formats:</a:t>
            </a:r>
            <a:r>
              <a:rPr b="0" i="0" lang="en-US">
                <a:solidFill>
                  <a:srgbClr val="0D0D0D"/>
                </a:solidFill>
              </a:rPr>
              <a:t> Publish blog posts, whitepapers, video tutorials, and interactive guides.</a:t>
            </a:r>
            <a:endParaRPr/>
          </a:p>
          <a:p>
            <a:pPr indent="-228600" lvl="0" marL="228600" rtl="0" algn="l">
              <a:lnSpc>
                <a:spcPct val="120000"/>
              </a:lnSpc>
              <a:spcBef>
                <a:spcPts val="1000"/>
              </a:spcBef>
              <a:spcAft>
                <a:spcPts val="0"/>
              </a:spcAft>
              <a:buSzPts val="2000"/>
              <a:buFont typeface="Arial"/>
              <a:buChar char="•"/>
            </a:pPr>
            <a:r>
              <a:rPr b="1" i="0" lang="en-US">
                <a:solidFill>
                  <a:srgbClr val="0D0D0D"/>
                </a:solidFill>
              </a:rPr>
              <a:t>Distribution Channels:</a:t>
            </a:r>
            <a:r>
              <a:rPr b="0" i="0" lang="en-US">
                <a:solidFill>
                  <a:srgbClr val="0D0D0D"/>
                </a:solidFill>
              </a:rPr>
              <a:t> Promote via email newsletters, LinkedIn articles, and Salesforce community forums.</a:t>
            </a:r>
            <a:endParaRPr/>
          </a:p>
          <a:p>
            <a:pPr indent="-101600" lvl="0" marL="228600" rtl="0" algn="l">
              <a:lnSpc>
                <a:spcPct val="120000"/>
              </a:lnSpc>
              <a:spcBef>
                <a:spcPts val="1000"/>
              </a:spcBef>
              <a:spcAft>
                <a:spcPts val="0"/>
              </a:spcAft>
              <a:buSzPts val="20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3"/>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 TASK 6 –OFF PAGE SEO</a:t>
            </a:r>
            <a:endParaRPr/>
          </a:p>
        </p:txBody>
      </p:sp>
      <p:sp>
        <p:nvSpPr>
          <p:cNvPr id="232" name="Google Shape;232;p23"/>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20000"/>
              </a:lnSpc>
              <a:spcBef>
                <a:spcPts val="0"/>
              </a:spcBef>
              <a:spcAft>
                <a:spcPts val="0"/>
              </a:spcAft>
              <a:buSzPts val="2000"/>
              <a:buFont typeface="Gill Sans"/>
              <a:buAutoNum type="arabicPeriod"/>
            </a:pPr>
            <a:r>
              <a:rPr b="1" i="0" lang="en-US">
                <a:solidFill>
                  <a:srgbClr val="0D0D0D"/>
                </a:solidFill>
                <a:latin typeface="Arial"/>
                <a:ea typeface="Arial"/>
                <a:cs typeface="Arial"/>
                <a:sym typeface="Arial"/>
              </a:rPr>
              <a:t>Building Authority</a:t>
            </a:r>
            <a:r>
              <a:rPr b="0" i="0" lang="en-US">
                <a:solidFill>
                  <a:srgbClr val="0D0D0D"/>
                </a:solidFill>
                <a:latin typeface="Arial"/>
                <a:ea typeface="Arial"/>
                <a:cs typeface="Arial"/>
                <a:sym typeface="Arial"/>
              </a:rPr>
              <a:t>: Through high-quality backlinks from guest blogging, directory submissions, and influencer partnerships.</a:t>
            </a:r>
            <a:endParaRPr/>
          </a:p>
          <a:p>
            <a:pPr indent="-228600" lvl="0" marL="228600" rtl="0" algn="l">
              <a:lnSpc>
                <a:spcPct val="120000"/>
              </a:lnSpc>
              <a:spcBef>
                <a:spcPts val="1000"/>
              </a:spcBef>
              <a:spcAft>
                <a:spcPts val="0"/>
              </a:spcAft>
              <a:buSzPts val="2000"/>
              <a:buFont typeface="Gill Sans"/>
              <a:buAutoNum type="arabicPeriod"/>
            </a:pPr>
            <a:r>
              <a:rPr b="1" i="0" lang="en-US">
                <a:solidFill>
                  <a:srgbClr val="0D0D0D"/>
                </a:solidFill>
                <a:latin typeface="Arial"/>
                <a:ea typeface="Arial"/>
                <a:cs typeface="Arial"/>
                <a:sym typeface="Arial"/>
              </a:rPr>
              <a:t>Brand Awareness</a:t>
            </a:r>
            <a:r>
              <a:rPr b="0" i="0" lang="en-US">
                <a:solidFill>
                  <a:srgbClr val="0D0D0D"/>
                </a:solidFill>
                <a:latin typeface="Arial"/>
                <a:ea typeface="Arial"/>
                <a:cs typeface="Arial"/>
                <a:sym typeface="Arial"/>
              </a:rPr>
              <a:t>: By leveraging social media, content marketing, and online reviews.</a:t>
            </a:r>
            <a:endParaRPr/>
          </a:p>
          <a:p>
            <a:pPr indent="-228600" lvl="0" marL="228600" rtl="0" algn="l">
              <a:lnSpc>
                <a:spcPct val="120000"/>
              </a:lnSpc>
              <a:spcBef>
                <a:spcPts val="1000"/>
              </a:spcBef>
              <a:spcAft>
                <a:spcPts val="0"/>
              </a:spcAft>
              <a:buSzPts val="2000"/>
              <a:buFont typeface="Gill Sans"/>
              <a:buAutoNum type="arabicPeriod"/>
            </a:pPr>
            <a:r>
              <a:rPr b="1" i="0" lang="en-US">
                <a:solidFill>
                  <a:srgbClr val="0D0D0D"/>
                </a:solidFill>
                <a:latin typeface="Arial"/>
                <a:ea typeface="Arial"/>
                <a:cs typeface="Arial"/>
                <a:sym typeface="Arial"/>
              </a:rPr>
              <a:t>Community Engagement</a:t>
            </a:r>
            <a:r>
              <a:rPr b="0" i="0" lang="en-US">
                <a:solidFill>
                  <a:srgbClr val="0D0D0D"/>
                </a:solidFill>
                <a:latin typeface="Arial"/>
                <a:ea typeface="Arial"/>
                <a:cs typeface="Arial"/>
                <a:sym typeface="Arial"/>
              </a:rPr>
              <a:t>: Active participation in industry forums, local events, and networking opportunities.</a:t>
            </a:r>
            <a:endParaRPr/>
          </a:p>
          <a:p>
            <a:pPr indent="-228600" lvl="0" marL="228600" rtl="0" algn="l">
              <a:lnSpc>
                <a:spcPct val="120000"/>
              </a:lnSpc>
              <a:spcBef>
                <a:spcPts val="1000"/>
              </a:spcBef>
              <a:spcAft>
                <a:spcPts val="0"/>
              </a:spcAft>
              <a:buSzPts val="2000"/>
              <a:buFont typeface="Gill Sans"/>
              <a:buAutoNum type="arabicPeriod"/>
            </a:pPr>
            <a:r>
              <a:rPr b="1" i="0" lang="en-US">
                <a:solidFill>
                  <a:srgbClr val="0D0D0D"/>
                </a:solidFill>
                <a:latin typeface="Arial"/>
                <a:ea typeface="Arial"/>
                <a:cs typeface="Arial"/>
                <a:sym typeface="Arial"/>
              </a:rPr>
              <a:t>Local Optimization</a:t>
            </a:r>
            <a:r>
              <a:rPr b="0" i="0" lang="en-US">
                <a:solidFill>
                  <a:srgbClr val="0D0D0D"/>
                </a:solidFill>
                <a:latin typeface="Arial"/>
                <a:ea typeface="Arial"/>
                <a:cs typeface="Arial"/>
                <a:sym typeface="Arial"/>
              </a:rPr>
              <a:t>: Optimizing for local SEO to attract Indian businesses.</a:t>
            </a:r>
            <a:endParaRPr/>
          </a:p>
          <a:p>
            <a:pPr indent="-228600" lvl="0" marL="228600" rtl="0" algn="l">
              <a:lnSpc>
                <a:spcPct val="120000"/>
              </a:lnSpc>
              <a:spcBef>
                <a:spcPts val="1000"/>
              </a:spcBef>
              <a:spcAft>
                <a:spcPts val="0"/>
              </a:spcAft>
              <a:buSzPts val="2000"/>
              <a:buFont typeface="Gill Sans"/>
              <a:buAutoNum type="arabicPeriod"/>
            </a:pPr>
            <a:r>
              <a:rPr b="1" i="0" lang="en-US">
                <a:solidFill>
                  <a:srgbClr val="0D0D0D"/>
                </a:solidFill>
                <a:latin typeface="Arial"/>
                <a:ea typeface="Arial"/>
                <a:cs typeface="Arial"/>
                <a:sym typeface="Arial"/>
              </a:rPr>
              <a:t>Reputation Management</a:t>
            </a:r>
            <a:r>
              <a:rPr b="0" i="0" lang="en-US">
                <a:solidFill>
                  <a:srgbClr val="0D0D0D"/>
                </a:solidFill>
                <a:latin typeface="Arial"/>
                <a:ea typeface="Arial"/>
                <a:cs typeface="Arial"/>
                <a:sym typeface="Arial"/>
              </a:rPr>
              <a:t>: Monitoring and responding to brand mentions and reviews to maintain a positive image.</a:t>
            </a:r>
            <a:endParaRPr/>
          </a:p>
          <a:p>
            <a:pPr indent="-101600" lvl="0" marL="228600" rtl="0" algn="l">
              <a:lnSpc>
                <a:spcPct val="120000"/>
              </a:lnSpc>
              <a:spcBef>
                <a:spcPts val="1000"/>
              </a:spcBef>
              <a:spcAft>
                <a:spcPts val="0"/>
              </a:spcAft>
              <a:buSzPts val="20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4"/>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RECOMMENDATIONS &amp; NEXT STEPS</a:t>
            </a:r>
            <a:endParaRPr/>
          </a:p>
        </p:txBody>
      </p:sp>
      <p:sp>
        <p:nvSpPr>
          <p:cNvPr id="238" name="Google Shape;238;p24"/>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Font typeface="Arial"/>
              <a:buChar char="•"/>
            </a:pPr>
            <a:r>
              <a:rPr b="0" i="0" lang="en-US">
                <a:solidFill>
                  <a:srgbClr val="0D0D0D"/>
                </a:solidFill>
                <a:latin typeface="Arial"/>
                <a:ea typeface="Arial"/>
                <a:cs typeface="Arial"/>
                <a:sym typeface="Arial"/>
              </a:rPr>
              <a:t>Continuous improvement of page load speed and mobile responsiveness.</a:t>
            </a:r>
            <a:endParaRPr/>
          </a:p>
          <a:p>
            <a:pPr indent="-228600" lvl="0" marL="228600" rtl="0" algn="l">
              <a:lnSpc>
                <a:spcPct val="120000"/>
              </a:lnSpc>
              <a:spcBef>
                <a:spcPts val="1000"/>
              </a:spcBef>
              <a:spcAft>
                <a:spcPts val="0"/>
              </a:spcAft>
              <a:buSzPts val="2000"/>
              <a:buFont typeface="Arial"/>
              <a:buChar char="•"/>
            </a:pPr>
            <a:r>
              <a:rPr b="0" i="0" lang="en-US">
                <a:solidFill>
                  <a:srgbClr val="0D0D0D"/>
                </a:solidFill>
                <a:latin typeface="Arial"/>
                <a:ea typeface="Arial"/>
                <a:cs typeface="Arial"/>
                <a:sym typeface="Arial"/>
              </a:rPr>
              <a:t>Regular audits using tools like Screaming Frog for detecting SEO issues.</a:t>
            </a:r>
            <a:endParaRPr/>
          </a:p>
          <a:p>
            <a:pPr indent="-228600" lvl="0" marL="228600" rtl="0" algn="l">
              <a:lnSpc>
                <a:spcPct val="120000"/>
              </a:lnSpc>
              <a:spcBef>
                <a:spcPts val="1000"/>
              </a:spcBef>
              <a:spcAft>
                <a:spcPts val="0"/>
              </a:spcAft>
              <a:buSzPts val="2000"/>
              <a:buFont typeface="Arial"/>
              <a:buChar char="•"/>
            </a:pPr>
            <a:r>
              <a:rPr b="0" i="0" lang="en-US">
                <a:solidFill>
                  <a:srgbClr val="0D0D0D"/>
                </a:solidFill>
                <a:latin typeface="Arial"/>
                <a:ea typeface="Arial"/>
                <a:cs typeface="Arial"/>
                <a:sym typeface="Arial"/>
              </a:rPr>
              <a:t>Expanding the content strategy to include interactive formats and leveraging social media for distribution.</a:t>
            </a:r>
            <a:endParaRPr/>
          </a:p>
          <a:p>
            <a:pPr indent="-101600" lvl="0" marL="228600" rtl="0" algn="l">
              <a:lnSpc>
                <a:spcPct val="120000"/>
              </a:lnSpc>
              <a:spcBef>
                <a:spcPts val="1000"/>
              </a:spcBef>
              <a:spcAft>
                <a:spcPts val="0"/>
              </a:spcAft>
              <a:buSzPts val="2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3"/>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latin typeface="Gill Sans"/>
                <a:ea typeface="Gill Sans"/>
                <a:cs typeface="Gill Sans"/>
                <a:sym typeface="Gill Sans"/>
              </a:rPr>
              <a:t>COMPANY SELECTION</a:t>
            </a:r>
            <a:endParaRPr>
              <a:latin typeface="Gill Sans"/>
              <a:ea typeface="Gill Sans"/>
              <a:cs typeface="Gill Sans"/>
              <a:sym typeface="Gill Sans"/>
            </a:endParaRPr>
          </a:p>
        </p:txBody>
      </p:sp>
      <p:sp>
        <p:nvSpPr>
          <p:cNvPr id="113" name="Google Shape;113;p3"/>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rtl="0" algn="l">
              <a:lnSpc>
                <a:spcPct val="120000"/>
              </a:lnSpc>
              <a:spcBef>
                <a:spcPts val="0"/>
              </a:spcBef>
              <a:spcAft>
                <a:spcPts val="0"/>
              </a:spcAft>
              <a:buSzPct val="100000"/>
              <a:buChar char="•"/>
            </a:pPr>
            <a:r>
              <a:rPr lang="en-US"/>
              <a:t>Company selection</a:t>
            </a:r>
            <a:endParaRPr/>
          </a:p>
          <a:p>
            <a:pPr indent="0" lvl="0" marL="0" rtl="0" algn="l">
              <a:lnSpc>
                <a:spcPct val="120000"/>
              </a:lnSpc>
              <a:spcBef>
                <a:spcPts val="1000"/>
              </a:spcBef>
              <a:spcAft>
                <a:spcPts val="0"/>
              </a:spcAft>
              <a:buSzPct val="100000"/>
              <a:buNone/>
            </a:pPr>
            <a:r>
              <a:rPr b="0" i="0" lang="en-US" sz="1800" u="none" strike="noStrike">
                <a:solidFill>
                  <a:srgbClr val="233A44"/>
                </a:solidFill>
              </a:rPr>
              <a:t>I have  selected the company “</a:t>
            </a:r>
            <a:r>
              <a:rPr b="1" lang="en-US" sz="1800">
                <a:solidFill>
                  <a:srgbClr val="233A44"/>
                </a:solidFill>
              </a:rPr>
              <a:t>Sales Force”</a:t>
            </a:r>
            <a:r>
              <a:rPr b="0" i="0" lang="en-US" sz="1800" u="none" strike="noStrike">
                <a:solidFill>
                  <a:srgbClr val="000000"/>
                </a:solidFill>
              </a:rPr>
              <a:t>(</a:t>
            </a:r>
            <a:r>
              <a:rPr b="0" i="0" lang="en-US" sz="1800" u="sng" strike="noStrike">
                <a:solidFill>
                  <a:srgbClr val="3D4594"/>
                </a:solidFill>
              </a:rPr>
              <a:t>https://www.salesforce.com/in/</a:t>
            </a:r>
            <a:r>
              <a:rPr b="0" i="0" lang="en-US" sz="1800" u="none" strike="noStrike">
                <a:solidFill>
                  <a:srgbClr val="233A44"/>
                </a:solidFill>
              </a:rPr>
              <a:t>for this SEO project.</a:t>
            </a:r>
            <a:endParaRPr/>
          </a:p>
          <a:p>
            <a:pPr indent="-228600" lvl="0" marL="228600" rtl="0" algn="l">
              <a:lnSpc>
                <a:spcPct val="120000"/>
              </a:lnSpc>
              <a:spcBef>
                <a:spcPts val="1000"/>
              </a:spcBef>
              <a:spcAft>
                <a:spcPts val="0"/>
              </a:spcAft>
              <a:buSzPct val="100000"/>
              <a:buChar char="•"/>
            </a:pPr>
            <a:r>
              <a:rPr b="0" i="0" lang="en-US" u="none" strike="noStrike">
                <a:solidFill>
                  <a:srgbClr val="233A44"/>
                </a:solidFill>
                <a:latin typeface="Calibri"/>
                <a:ea typeface="Calibri"/>
                <a:cs typeface="Calibri"/>
                <a:sym typeface="Calibri"/>
              </a:rPr>
              <a:t>Overview:</a:t>
            </a:r>
            <a:endParaRPr/>
          </a:p>
          <a:p>
            <a:pPr indent="0" lvl="0" marL="0" rtl="0" algn="l">
              <a:lnSpc>
                <a:spcPct val="120000"/>
              </a:lnSpc>
              <a:spcBef>
                <a:spcPts val="1000"/>
              </a:spcBef>
              <a:spcAft>
                <a:spcPts val="0"/>
              </a:spcAft>
              <a:buSzPct val="100000"/>
              <a:buNone/>
            </a:pPr>
            <a:r>
              <a:rPr lang="en-US" sz="1800"/>
              <a:t>Salesforce.com is a leading cloud-based customer relationship management (CRM) platform that provides businesses with tools to manage sales, customer service, marketing automation, analytics, and application development. It empowers companies to improve customer engagement, streamline operations, and drive growth.</a:t>
            </a:r>
            <a:endParaRPr/>
          </a:p>
          <a:p>
            <a:pPr indent="-228600" lvl="0" marL="228600" rtl="0" algn="l">
              <a:lnSpc>
                <a:spcPct val="120000"/>
              </a:lnSpc>
              <a:spcBef>
                <a:spcPts val="1000"/>
              </a:spcBef>
              <a:spcAft>
                <a:spcPts val="0"/>
              </a:spcAft>
              <a:buSzPct val="100000"/>
              <a:buChar char="•"/>
            </a:pPr>
            <a:r>
              <a:rPr b="0" i="0" lang="en-US" u="none" strike="noStrike">
                <a:solidFill>
                  <a:srgbClr val="233A44"/>
                </a:solidFill>
                <a:latin typeface="Calibri"/>
                <a:ea typeface="Calibri"/>
                <a:cs typeface="Calibri"/>
                <a:sym typeface="Calibri"/>
              </a:rPr>
              <a:t>Global Reach:</a:t>
            </a:r>
            <a:endParaRPr/>
          </a:p>
          <a:p>
            <a:pPr indent="0" lvl="0" marL="0" rtl="0" algn="l">
              <a:lnSpc>
                <a:spcPct val="120000"/>
              </a:lnSpc>
              <a:spcBef>
                <a:spcPts val="1000"/>
              </a:spcBef>
              <a:spcAft>
                <a:spcPts val="0"/>
              </a:spcAft>
              <a:buSzPct val="100000"/>
              <a:buNone/>
            </a:pPr>
            <a:r>
              <a:rPr b="0" i="0" lang="en-US" sz="1800">
                <a:solidFill>
                  <a:srgbClr val="0D0D0D"/>
                </a:solidFill>
                <a:latin typeface="Arial"/>
                <a:ea typeface="Arial"/>
                <a:cs typeface="Arial"/>
                <a:sym typeface="Arial"/>
              </a:rPr>
              <a:t>Salesforce serves organizations of all sizes across various industries worldwide, including finance, healthcare, retail, and technology. It has a significant presence in North America, Europe, and Asia-Pacific.</a:t>
            </a:r>
            <a:endParaRPr sz="18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4"/>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ABOUT COMPANY</a:t>
            </a:r>
            <a:endParaRPr/>
          </a:p>
        </p:txBody>
      </p:sp>
      <p:sp>
        <p:nvSpPr>
          <p:cNvPr id="119" name="Google Shape;119;p4"/>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2000"/>
              <a:buNone/>
            </a:pPr>
            <a:r>
              <a:rPr b="1" lang="en-US" u="sng"/>
              <a:t>Core Services</a:t>
            </a:r>
            <a:endParaRPr/>
          </a:p>
          <a:p>
            <a:pPr indent="-228600" lvl="0" marL="228600" rtl="0" algn="l">
              <a:lnSpc>
                <a:spcPct val="120000"/>
              </a:lnSpc>
              <a:spcBef>
                <a:spcPts val="1000"/>
              </a:spcBef>
              <a:spcAft>
                <a:spcPts val="0"/>
              </a:spcAft>
              <a:buSzPts val="2000"/>
              <a:buChar char="•"/>
            </a:pPr>
            <a:r>
              <a:rPr lang="en-US"/>
              <a:t>CRM Solutions ,Sales Cloud ,Service Cloud, Marketing Cloud, Tableau Analytics &amp; Customer 360</a:t>
            </a:r>
            <a:endParaRPr/>
          </a:p>
          <a:p>
            <a:pPr indent="0" lvl="0" marL="0" rtl="0" algn="l">
              <a:lnSpc>
                <a:spcPct val="120000"/>
              </a:lnSpc>
              <a:spcBef>
                <a:spcPts val="1000"/>
              </a:spcBef>
              <a:spcAft>
                <a:spcPts val="0"/>
              </a:spcAft>
              <a:buSzPts val="2000"/>
              <a:buNone/>
            </a:pPr>
            <a:r>
              <a:rPr b="1" lang="en-US" u="sng"/>
              <a:t>Competitors</a:t>
            </a:r>
            <a:endParaRPr/>
          </a:p>
          <a:p>
            <a:pPr indent="-228600" lvl="0" marL="228600" rtl="0" algn="l">
              <a:lnSpc>
                <a:spcPct val="120000"/>
              </a:lnSpc>
              <a:spcBef>
                <a:spcPts val="1000"/>
              </a:spcBef>
              <a:spcAft>
                <a:spcPts val="0"/>
              </a:spcAft>
              <a:buSzPts val="2000"/>
              <a:buChar char="•"/>
            </a:pPr>
            <a:r>
              <a:rPr lang="en-US"/>
              <a:t>Microsoft Dynamic 365 ,Hubspot CRM ,Zono CRM ,Oracle Netsuite CRM ,Zendesk Sell &amp; Pipedrive</a:t>
            </a:r>
            <a:endParaRPr/>
          </a:p>
          <a:p>
            <a:pPr indent="-101600" lvl="0" marL="228600" rtl="0" algn="l">
              <a:lnSpc>
                <a:spcPct val="120000"/>
              </a:lnSpc>
              <a:spcBef>
                <a:spcPts val="1000"/>
              </a:spcBef>
              <a:spcAft>
                <a:spcPts val="0"/>
              </a:spcAft>
              <a:buSzPts val="2000"/>
              <a:buNone/>
            </a:pPr>
            <a:r>
              <a:t/>
            </a:r>
            <a:endParaRPr/>
          </a:p>
          <a:p>
            <a:pPr indent="0" lvl="0" marL="0" rtl="0" algn="l">
              <a:lnSpc>
                <a:spcPct val="120000"/>
              </a:lnSpc>
              <a:spcBef>
                <a:spcPts val="1000"/>
              </a:spcBef>
              <a:spcAft>
                <a:spcPts val="0"/>
              </a:spcAft>
              <a:buSzPts val="20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5"/>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INITIAL AUDIT</a:t>
            </a:r>
            <a:endParaRPr/>
          </a:p>
        </p:txBody>
      </p:sp>
      <p:sp>
        <p:nvSpPr>
          <p:cNvPr id="125" name="Google Shape;125;p5"/>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a:bodyPr>
          <a:lstStyle/>
          <a:p>
            <a:pPr indent="-101600" lvl="0" marL="228600" rtl="0" algn="l">
              <a:lnSpc>
                <a:spcPct val="120000"/>
              </a:lnSpc>
              <a:spcBef>
                <a:spcPts val="0"/>
              </a:spcBef>
              <a:spcAft>
                <a:spcPts val="0"/>
              </a:spcAft>
              <a:buSzPts val="2000"/>
              <a:buNone/>
            </a:pPr>
            <a:r>
              <a:t/>
            </a:r>
            <a:endParaRPr/>
          </a:p>
          <a:p>
            <a:pPr indent="-101600" lvl="0" marL="228600" rtl="0" algn="l">
              <a:lnSpc>
                <a:spcPct val="120000"/>
              </a:lnSpc>
              <a:spcBef>
                <a:spcPts val="1000"/>
              </a:spcBef>
              <a:spcAft>
                <a:spcPts val="0"/>
              </a:spcAft>
              <a:buSzPts val="2000"/>
              <a:buNone/>
            </a:pPr>
            <a:r>
              <a:t/>
            </a:r>
            <a:endParaRPr/>
          </a:p>
          <a:p>
            <a:pPr indent="-101600" lvl="0" marL="228600" rtl="0" algn="l">
              <a:lnSpc>
                <a:spcPct val="120000"/>
              </a:lnSpc>
              <a:spcBef>
                <a:spcPts val="1000"/>
              </a:spcBef>
              <a:spcAft>
                <a:spcPts val="0"/>
              </a:spcAft>
              <a:buSzPts val="2000"/>
              <a:buNone/>
            </a:pPr>
            <a:r>
              <a:t/>
            </a:r>
            <a:endParaRPr/>
          </a:p>
          <a:p>
            <a:pPr indent="-101600" lvl="0" marL="228600" rtl="0" algn="l">
              <a:lnSpc>
                <a:spcPct val="120000"/>
              </a:lnSpc>
              <a:spcBef>
                <a:spcPts val="1000"/>
              </a:spcBef>
              <a:spcAft>
                <a:spcPts val="0"/>
              </a:spcAft>
              <a:buSzPts val="2000"/>
              <a:buNone/>
            </a:pPr>
            <a:r>
              <a:t/>
            </a:r>
            <a:endParaRPr/>
          </a:p>
          <a:p>
            <a:pPr indent="0" lvl="0" marL="0" rtl="0" algn="l">
              <a:lnSpc>
                <a:spcPct val="120000"/>
              </a:lnSpc>
              <a:spcBef>
                <a:spcPts val="1000"/>
              </a:spcBef>
              <a:spcAft>
                <a:spcPts val="0"/>
              </a:spcAft>
              <a:buSzPts val="2000"/>
              <a:buNone/>
            </a:pPr>
            <a:r>
              <a:rPr lang="en-US"/>
              <a:t>Here I show the site may appear in search results</a:t>
            </a:r>
            <a:endParaRPr/>
          </a:p>
        </p:txBody>
      </p:sp>
      <p:pic>
        <p:nvPicPr>
          <p:cNvPr id="126" name="Google Shape;126;p5"/>
          <p:cNvPicPr preferRelativeResize="0"/>
          <p:nvPr/>
        </p:nvPicPr>
        <p:blipFill rotWithShape="1">
          <a:blip r:embed="rId3">
            <a:alphaModFix/>
          </a:blip>
          <a:srcRect b="0" l="0" r="0" t="0"/>
          <a:stretch/>
        </p:blipFill>
        <p:spPr>
          <a:xfrm>
            <a:off x="1451579" y="1875850"/>
            <a:ext cx="4849208" cy="2202004"/>
          </a:xfrm>
          <a:prstGeom prst="rect">
            <a:avLst/>
          </a:prstGeom>
          <a:noFill/>
          <a:ln>
            <a:noFill/>
          </a:ln>
        </p:spPr>
      </p:pic>
      <p:pic>
        <p:nvPicPr>
          <p:cNvPr id="127" name="Google Shape;127;p5"/>
          <p:cNvPicPr preferRelativeResize="0"/>
          <p:nvPr/>
        </p:nvPicPr>
        <p:blipFill rotWithShape="1">
          <a:blip r:embed="rId4">
            <a:alphaModFix/>
          </a:blip>
          <a:srcRect b="0" l="0" r="0" t="0"/>
          <a:stretch/>
        </p:blipFill>
        <p:spPr>
          <a:xfrm>
            <a:off x="1451579" y="4411128"/>
            <a:ext cx="8872538" cy="164235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6"/>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INITIAL AUDIT</a:t>
            </a:r>
            <a:endParaRPr/>
          </a:p>
        </p:txBody>
      </p:sp>
      <p:sp>
        <p:nvSpPr>
          <p:cNvPr id="133" name="Google Shape;133;p6"/>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fontScale="40000" lnSpcReduction="20000"/>
          </a:bodyPr>
          <a:lstStyle/>
          <a:p>
            <a:pPr indent="0" lvl="0" marL="0" rtl="0" algn="l">
              <a:lnSpc>
                <a:spcPct val="120000"/>
              </a:lnSpc>
              <a:spcBef>
                <a:spcPts val="0"/>
              </a:spcBef>
              <a:spcAft>
                <a:spcPts val="0"/>
              </a:spcAft>
              <a:buSzPct val="100000"/>
              <a:buNone/>
            </a:pPr>
            <a:r>
              <a:rPr b="1" i="0" lang="en-US" u="sng">
                <a:solidFill>
                  <a:srgbClr val="0D0D0D"/>
                </a:solidFill>
                <a:latin typeface="Arial"/>
                <a:ea typeface="Arial"/>
                <a:cs typeface="Arial"/>
                <a:sym typeface="Arial"/>
              </a:rPr>
              <a:t>Current Performance:</a:t>
            </a:r>
            <a:endParaRPr b="0" i="0" u="sng">
              <a:solidFill>
                <a:srgbClr val="0D0D0D"/>
              </a:solidFill>
              <a:latin typeface="Arial"/>
              <a:ea typeface="Arial"/>
              <a:cs typeface="Arial"/>
              <a:sym typeface="Arial"/>
            </a:endParaRPr>
          </a:p>
          <a:p>
            <a:pPr indent="-228600" lvl="0" marL="228600" rtl="0" algn="l">
              <a:lnSpc>
                <a:spcPct val="120000"/>
              </a:lnSpc>
              <a:spcBef>
                <a:spcPts val="1000"/>
              </a:spcBef>
              <a:spcAft>
                <a:spcPts val="0"/>
              </a:spcAft>
              <a:buSzPct val="100000"/>
              <a:buFont typeface="Arial"/>
              <a:buChar char="•"/>
            </a:pPr>
            <a:r>
              <a:rPr i="0" lang="en-US">
                <a:solidFill>
                  <a:srgbClr val="0D0D0D"/>
                </a:solidFill>
                <a:latin typeface="Arial"/>
                <a:ea typeface="Arial"/>
                <a:cs typeface="Arial"/>
                <a:sym typeface="Arial"/>
              </a:rPr>
              <a:t>Domain Rating (DR): Salesforce has a DR of 92 according to Ahrefs, indicating an exceptionally strong backlink profile. This high score suggests it ranks well due to numerous high-quality backlinks from authoritative source.</a:t>
            </a:r>
            <a:endParaRPr/>
          </a:p>
          <a:p>
            <a:pPr indent="-228600" lvl="0" marL="228600" rtl="0" algn="l">
              <a:lnSpc>
                <a:spcPct val="120000"/>
              </a:lnSpc>
              <a:spcBef>
                <a:spcPts val="1000"/>
              </a:spcBef>
              <a:spcAft>
                <a:spcPts val="0"/>
              </a:spcAft>
              <a:buSzPct val="100000"/>
              <a:buFont typeface="Arial"/>
              <a:buChar char="•"/>
            </a:pPr>
            <a:r>
              <a:rPr i="0" lang="en-US">
                <a:solidFill>
                  <a:srgbClr val="0D0D0D"/>
                </a:solidFill>
                <a:latin typeface="Arial"/>
                <a:ea typeface="Arial"/>
                <a:cs typeface="Arial"/>
                <a:sym typeface="Arial"/>
              </a:rPr>
              <a:t>Traffic: Salesforce attracts significant monthly organic traffic, estimated at over 8 million global visitors, highlighting its strong SEO visibility.</a:t>
            </a:r>
            <a:endParaRPr i="0">
              <a:solidFill>
                <a:srgbClr val="0D0D0D"/>
              </a:solidFill>
              <a:latin typeface="Arial"/>
              <a:ea typeface="Arial"/>
              <a:cs typeface="Arial"/>
              <a:sym typeface="Arial"/>
            </a:endParaRPr>
          </a:p>
          <a:p>
            <a:pPr indent="-228600" lvl="0" marL="228600" rtl="0" algn="l">
              <a:lnSpc>
                <a:spcPct val="120000"/>
              </a:lnSpc>
              <a:spcBef>
                <a:spcPts val="1000"/>
              </a:spcBef>
              <a:spcAft>
                <a:spcPts val="0"/>
              </a:spcAft>
              <a:buSzPct val="100000"/>
              <a:buFont typeface="Arial"/>
              <a:buChar char="•"/>
            </a:pPr>
            <a:r>
              <a:rPr i="0" lang="en-US">
                <a:solidFill>
                  <a:srgbClr val="0D0D0D"/>
                </a:solidFill>
                <a:latin typeface="Arial"/>
                <a:ea typeface="Arial"/>
                <a:cs typeface="Arial"/>
                <a:sym typeface="Arial"/>
              </a:rPr>
              <a:t>Keyword Strength: Salesforce ranks for thousands of keywords, with a strong presence in high-volume, competitive terms related to CRM (Customer Relationship Management), cloud solutions, and enterprise software【39】【41】</a:t>
            </a:r>
            <a:endParaRPr b="1">
              <a:solidFill>
                <a:srgbClr val="0D0D0D"/>
              </a:solidFill>
              <a:latin typeface="Arial"/>
              <a:ea typeface="Arial"/>
              <a:cs typeface="Arial"/>
              <a:sym typeface="Arial"/>
            </a:endParaRPr>
          </a:p>
          <a:p>
            <a:pPr indent="0" lvl="0" marL="0" rtl="0" algn="l">
              <a:lnSpc>
                <a:spcPct val="120000"/>
              </a:lnSpc>
              <a:spcBef>
                <a:spcPts val="1000"/>
              </a:spcBef>
              <a:spcAft>
                <a:spcPts val="0"/>
              </a:spcAft>
              <a:buSzPct val="100000"/>
              <a:buNone/>
            </a:pPr>
            <a:r>
              <a:rPr b="1" i="0" lang="en-US" u="sng">
                <a:solidFill>
                  <a:srgbClr val="0D0D0D"/>
                </a:solidFill>
                <a:latin typeface="Arial"/>
                <a:ea typeface="Arial"/>
                <a:cs typeface="Arial"/>
                <a:sym typeface="Arial"/>
              </a:rPr>
              <a:t>Strengths:</a:t>
            </a:r>
            <a:endParaRPr b="0" i="0" u="sng">
              <a:solidFill>
                <a:srgbClr val="0D0D0D"/>
              </a:solidFill>
              <a:latin typeface="Arial"/>
              <a:ea typeface="Arial"/>
              <a:cs typeface="Arial"/>
              <a:sym typeface="Arial"/>
            </a:endParaRPr>
          </a:p>
          <a:p>
            <a:pPr indent="-228600" lvl="0" marL="228600" rtl="0" algn="l">
              <a:lnSpc>
                <a:spcPct val="120000"/>
              </a:lnSpc>
              <a:spcBef>
                <a:spcPts val="1000"/>
              </a:spcBef>
              <a:spcAft>
                <a:spcPts val="0"/>
              </a:spcAft>
              <a:buSzPct val="100000"/>
              <a:buFont typeface="Arial"/>
              <a:buChar char="•"/>
            </a:pPr>
            <a:r>
              <a:rPr b="0" i="0" lang="en-US">
                <a:solidFill>
                  <a:srgbClr val="0D0D0D"/>
                </a:solidFill>
                <a:latin typeface="Arial"/>
                <a:ea typeface="Arial"/>
                <a:cs typeface="Arial"/>
                <a:sym typeface="Arial"/>
              </a:rPr>
              <a:t>Well-optimized for branded keywords.</a:t>
            </a:r>
            <a:endParaRPr/>
          </a:p>
          <a:p>
            <a:pPr indent="-228600" lvl="0" marL="228600" rtl="0" algn="l">
              <a:lnSpc>
                <a:spcPct val="120000"/>
              </a:lnSpc>
              <a:spcBef>
                <a:spcPts val="1000"/>
              </a:spcBef>
              <a:spcAft>
                <a:spcPts val="0"/>
              </a:spcAft>
              <a:buSzPct val="100000"/>
              <a:buFont typeface="Arial"/>
              <a:buChar char="•"/>
            </a:pPr>
            <a:r>
              <a:rPr b="0" i="0" lang="en-US">
                <a:solidFill>
                  <a:srgbClr val="0D0D0D"/>
                </a:solidFill>
                <a:latin typeface="Arial"/>
                <a:ea typeface="Arial"/>
                <a:cs typeface="Arial"/>
                <a:sym typeface="Arial"/>
              </a:rPr>
              <a:t>Uses minified JavaScript/CSS and HTML compression, improving site efficiency.</a:t>
            </a:r>
            <a:endParaRPr/>
          </a:p>
          <a:p>
            <a:pPr indent="-228600" lvl="0" marL="228600" rtl="0" algn="l">
              <a:lnSpc>
                <a:spcPct val="120000"/>
              </a:lnSpc>
              <a:spcBef>
                <a:spcPts val="1000"/>
              </a:spcBef>
              <a:spcAft>
                <a:spcPts val="0"/>
              </a:spcAft>
              <a:buSzPct val="100000"/>
              <a:buFont typeface="Arial"/>
              <a:buChar char="•"/>
            </a:pPr>
            <a:r>
              <a:rPr b="0" i="0" lang="en-US">
                <a:solidFill>
                  <a:srgbClr val="0D0D0D"/>
                </a:solidFill>
                <a:latin typeface="Arial"/>
                <a:ea typeface="Arial"/>
                <a:cs typeface="Arial"/>
                <a:sym typeface="Arial"/>
              </a:rPr>
              <a:t>Excellent Cumulative Layout Shift (CLS) score of 0.0004, ensuring minimal visual instability.</a:t>
            </a:r>
            <a:endParaRPr/>
          </a:p>
          <a:p>
            <a:pPr indent="0" lvl="0" marL="0" rtl="0" algn="l">
              <a:lnSpc>
                <a:spcPct val="120000"/>
              </a:lnSpc>
              <a:spcBef>
                <a:spcPts val="1000"/>
              </a:spcBef>
              <a:spcAft>
                <a:spcPts val="0"/>
              </a:spcAft>
              <a:buSzPct val="100000"/>
              <a:buNone/>
            </a:pPr>
            <a:r>
              <a:rPr b="1" i="0" lang="en-US" u="sng">
                <a:solidFill>
                  <a:srgbClr val="0D0D0D"/>
                </a:solidFill>
                <a:latin typeface="Arial"/>
                <a:ea typeface="Arial"/>
                <a:cs typeface="Arial"/>
                <a:sym typeface="Arial"/>
              </a:rPr>
              <a:t>Weaknesses:</a:t>
            </a:r>
            <a:endParaRPr b="0" i="0" u="sng">
              <a:solidFill>
                <a:srgbClr val="0D0D0D"/>
              </a:solidFill>
              <a:latin typeface="Arial"/>
              <a:ea typeface="Arial"/>
              <a:cs typeface="Arial"/>
              <a:sym typeface="Arial"/>
            </a:endParaRPr>
          </a:p>
          <a:p>
            <a:pPr indent="-228600" lvl="0" marL="228600" rtl="0" algn="l">
              <a:lnSpc>
                <a:spcPct val="120000"/>
              </a:lnSpc>
              <a:spcBef>
                <a:spcPts val="1000"/>
              </a:spcBef>
              <a:spcAft>
                <a:spcPts val="0"/>
              </a:spcAft>
              <a:buSzPct val="100000"/>
              <a:buFont typeface="Arial"/>
              <a:buChar char="•"/>
            </a:pPr>
            <a:r>
              <a:rPr b="1" i="0" lang="en-US">
                <a:solidFill>
                  <a:srgbClr val="0D0D0D"/>
                </a:solidFill>
                <a:latin typeface="Arial"/>
                <a:ea typeface="Arial"/>
                <a:cs typeface="Arial"/>
                <a:sym typeface="Arial"/>
              </a:rPr>
              <a:t>Slow Load Speed</a:t>
            </a:r>
            <a:r>
              <a:rPr b="0" i="0" lang="en-US">
                <a:solidFill>
                  <a:srgbClr val="0D0D0D"/>
                </a:solidFill>
                <a:latin typeface="Arial"/>
                <a:ea typeface="Arial"/>
                <a:cs typeface="Arial"/>
                <a:sym typeface="Arial"/>
              </a:rPr>
              <a:t>: 10.34 seconds, significantly above the recommended 5 seconds【8】.</a:t>
            </a:r>
            <a:endParaRPr/>
          </a:p>
          <a:p>
            <a:pPr indent="-228600" lvl="0" marL="228600" rtl="0" algn="l">
              <a:lnSpc>
                <a:spcPct val="120000"/>
              </a:lnSpc>
              <a:spcBef>
                <a:spcPts val="1000"/>
              </a:spcBef>
              <a:spcAft>
                <a:spcPts val="0"/>
              </a:spcAft>
              <a:buSzPct val="100000"/>
              <a:buFont typeface="Arial"/>
              <a:buChar char="•"/>
            </a:pPr>
            <a:r>
              <a:rPr b="1" i="0" lang="en-US">
                <a:solidFill>
                  <a:srgbClr val="0D0D0D"/>
                </a:solidFill>
                <a:latin typeface="Arial"/>
                <a:ea typeface="Arial"/>
                <a:cs typeface="Arial"/>
                <a:sym typeface="Arial"/>
              </a:rPr>
              <a:t>Large DOM Size</a:t>
            </a:r>
            <a:r>
              <a:rPr b="0" i="0" lang="en-US">
                <a:solidFill>
                  <a:srgbClr val="0D0D0D"/>
                </a:solidFill>
                <a:latin typeface="Arial"/>
                <a:ea typeface="Arial"/>
                <a:cs typeface="Arial"/>
                <a:sym typeface="Arial"/>
              </a:rPr>
              <a:t>: Over 16,000 nodes, impacting page speed【8】.</a:t>
            </a:r>
            <a:endParaRPr/>
          </a:p>
          <a:p>
            <a:pPr indent="-228600" lvl="0" marL="228600" rtl="0" algn="l">
              <a:lnSpc>
                <a:spcPct val="120000"/>
              </a:lnSpc>
              <a:spcBef>
                <a:spcPts val="1000"/>
              </a:spcBef>
              <a:spcAft>
                <a:spcPts val="0"/>
              </a:spcAft>
              <a:buSzPct val="100000"/>
              <a:buFont typeface="Arial"/>
              <a:buChar char="•"/>
            </a:pPr>
            <a:r>
              <a:rPr b="1" i="0" lang="en-US">
                <a:solidFill>
                  <a:srgbClr val="0D0D0D"/>
                </a:solidFill>
                <a:latin typeface="Arial"/>
                <a:ea typeface="Arial"/>
                <a:cs typeface="Arial"/>
                <a:sym typeface="Arial"/>
              </a:rPr>
              <a:t>Image Optimization</a:t>
            </a:r>
            <a:r>
              <a:rPr b="0" i="0" lang="en-US">
                <a:solidFill>
                  <a:srgbClr val="0D0D0D"/>
                </a:solidFill>
                <a:latin typeface="Arial"/>
                <a:ea typeface="Arial"/>
                <a:cs typeface="Arial"/>
                <a:sym typeface="Arial"/>
              </a:rPr>
              <a:t>: Lacks modern formats like WebP【8】.</a:t>
            </a:r>
            <a:endParaRPr/>
          </a:p>
          <a:p>
            <a:pPr indent="-228600" lvl="0" marL="228600" rtl="0" algn="l">
              <a:lnSpc>
                <a:spcPct val="120000"/>
              </a:lnSpc>
              <a:spcBef>
                <a:spcPts val="1000"/>
              </a:spcBef>
              <a:spcAft>
                <a:spcPts val="0"/>
              </a:spcAft>
              <a:buSzPct val="100000"/>
              <a:buFont typeface="Arial"/>
              <a:buChar char="•"/>
            </a:pPr>
            <a:r>
              <a:rPr b="1" i="0" lang="en-US">
                <a:solidFill>
                  <a:srgbClr val="0D0D0D"/>
                </a:solidFill>
                <a:latin typeface="Arial"/>
                <a:ea typeface="Arial"/>
                <a:cs typeface="Arial"/>
                <a:sym typeface="Arial"/>
              </a:rPr>
              <a:t>Cache Headers</a:t>
            </a:r>
            <a:r>
              <a:rPr b="0" i="0" lang="en-US">
                <a:solidFill>
                  <a:srgbClr val="0D0D0D"/>
                </a:solidFill>
                <a:latin typeface="Arial"/>
                <a:ea typeface="Arial"/>
                <a:cs typeface="Arial"/>
                <a:sym typeface="Arial"/>
              </a:rPr>
              <a:t>: Missing for images and scripts, reducing efficiency for return visitors【8】.</a:t>
            </a:r>
            <a:endParaRPr/>
          </a:p>
          <a:p>
            <a:pPr indent="-177800" lvl="0" marL="228600" rtl="0" algn="l">
              <a:lnSpc>
                <a:spcPct val="120000"/>
              </a:lnSpc>
              <a:spcBef>
                <a:spcPts val="1000"/>
              </a:spcBef>
              <a:spcAft>
                <a:spcPts val="0"/>
              </a:spcAft>
              <a:buSzPct val="100000"/>
              <a:buFont typeface="Arial"/>
              <a:buNone/>
            </a:pPr>
            <a:r>
              <a:t/>
            </a:r>
            <a:endParaRPr b="0" i="0">
              <a:solidFill>
                <a:srgbClr val="0D0D0D"/>
              </a:solidFill>
              <a:latin typeface="Arial"/>
              <a:ea typeface="Arial"/>
              <a:cs typeface="Arial"/>
              <a:sym typeface="Arial"/>
            </a:endParaRPr>
          </a:p>
          <a:p>
            <a:pPr indent="-177800" lvl="0" marL="228600" rtl="0" algn="l">
              <a:lnSpc>
                <a:spcPct val="120000"/>
              </a:lnSpc>
              <a:spcBef>
                <a:spcPts val="1000"/>
              </a:spcBef>
              <a:spcAft>
                <a:spcPts val="0"/>
              </a:spcAft>
              <a:buSzPct val="100000"/>
              <a:buFont typeface="Arial"/>
              <a:buNone/>
            </a:pPr>
            <a:r>
              <a:t/>
            </a:r>
            <a:endParaRPr b="0" i="0">
              <a:solidFill>
                <a:srgbClr val="0D0D0D"/>
              </a:solidFill>
              <a:latin typeface="Arial"/>
              <a:ea typeface="Arial"/>
              <a:cs typeface="Arial"/>
              <a:sym typeface="Arial"/>
            </a:endParaRPr>
          </a:p>
          <a:p>
            <a:pPr indent="-177800" lvl="0" marL="228600" rtl="0" algn="l">
              <a:lnSpc>
                <a:spcPct val="120000"/>
              </a:lnSpc>
              <a:spcBef>
                <a:spcPts val="1000"/>
              </a:spcBef>
              <a:spcAft>
                <a:spcPts val="0"/>
              </a:spcAft>
              <a:buSzPct val="100000"/>
              <a:buFont typeface="Arial"/>
              <a:buNone/>
            </a:pPr>
            <a:r>
              <a:t/>
            </a:r>
            <a:endParaRPr b="0" i="0">
              <a:solidFill>
                <a:srgbClr val="0D0D0D"/>
              </a:solidFill>
              <a:latin typeface="Arial"/>
              <a:ea typeface="Arial"/>
              <a:cs typeface="Arial"/>
              <a:sym typeface="Arial"/>
            </a:endParaRPr>
          </a:p>
          <a:p>
            <a:pPr indent="-177800" lvl="0" marL="228600" rtl="0" algn="l">
              <a:lnSpc>
                <a:spcPct val="120000"/>
              </a:lnSpc>
              <a:spcBef>
                <a:spcPts val="1000"/>
              </a:spcBef>
              <a:spcAft>
                <a:spcPts val="0"/>
              </a:spcAft>
              <a:buSzPct val="1000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7"/>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TASK 2 – KEYWORD RESEARCH</a:t>
            </a:r>
            <a:endParaRPr/>
          </a:p>
        </p:txBody>
      </p:sp>
      <p:sp>
        <p:nvSpPr>
          <p:cNvPr id="139" name="Google Shape;139;p7"/>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lnSpc>
                <a:spcPct val="120000"/>
              </a:lnSpc>
              <a:spcBef>
                <a:spcPts val="0"/>
              </a:spcBef>
              <a:spcAft>
                <a:spcPts val="0"/>
              </a:spcAft>
              <a:buSzPct val="100000"/>
              <a:buNone/>
            </a:pPr>
            <a:r>
              <a:rPr b="0" i="0" lang="en-US">
                <a:solidFill>
                  <a:srgbClr val="141B38"/>
                </a:solidFill>
                <a:latin typeface="Proxima Nova"/>
                <a:ea typeface="Proxima Nova"/>
                <a:cs typeface="Proxima Nova"/>
                <a:sym typeface="Proxima Nova"/>
              </a:rPr>
              <a:t>Here are the most common keywords we found on the page:</a:t>
            </a:r>
            <a:endParaRPr/>
          </a:p>
          <a:p>
            <a:pPr indent="0" lvl="0" marL="0" rtl="0" algn="l">
              <a:lnSpc>
                <a:spcPct val="120000"/>
              </a:lnSpc>
              <a:spcBef>
                <a:spcPts val="1000"/>
              </a:spcBef>
              <a:spcAft>
                <a:spcPts val="0"/>
              </a:spcAft>
              <a:buSzPct val="100000"/>
              <a:buNone/>
            </a:pPr>
            <a:r>
              <a:rPr b="1" lang="en-US"/>
              <a:t>Keyword</a:t>
            </a:r>
            <a:endParaRPr/>
          </a:p>
          <a:p>
            <a:pPr indent="-228600" lvl="0" marL="228600" rtl="0" algn="l">
              <a:lnSpc>
                <a:spcPct val="120000"/>
              </a:lnSpc>
              <a:spcBef>
                <a:spcPts val="1000"/>
              </a:spcBef>
              <a:spcAft>
                <a:spcPts val="0"/>
              </a:spcAft>
              <a:buSzPct val="100000"/>
              <a:buChar char="•"/>
            </a:pPr>
            <a:r>
              <a:rPr lang="en-US"/>
              <a:t>crm software ,crm system, salesforce crm , crm tools ,crm platforms ,salesforce commerce cloud, crm programs, sfdc, salesforce trailhead,cpq salesforce</a:t>
            </a:r>
            <a:endParaRPr/>
          </a:p>
          <a:p>
            <a:pPr indent="0" lvl="0" marL="0" rtl="0" algn="l">
              <a:lnSpc>
                <a:spcPct val="120000"/>
              </a:lnSpc>
              <a:spcBef>
                <a:spcPts val="1000"/>
              </a:spcBef>
              <a:spcAft>
                <a:spcPts val="0"/>
              </a:spcAft>
              <a:buSzPct val="100000"/>
              <a:buNone/>
            </a:pPr>
            <a:r>
              <a:rPr b="1" lang="en-US"/>
              <a:t>Competitors</a:t>
            </a:r>
            <a:endParaRPr/>
          </a:p>
          <a:p>
            <a:pPr indent="-228600" lvl="0" marL="228600" rtl="0" algn="l">
              <a:lnSpc>
                <a:spcPct val="120000"/>
              </a:lnSpc>
              <a:spcBef>
                <a:spcPts val="1000"/>
              </a:spcBef>
              <a:spcAft>
                <a:spcPts val="0"/>
              </a:spcAft>
              <a:buSzPct val="100000"/>
              <a:buChar char="•"/>
            </a:pPr>
            <a:r>
              <a:rPr lang="en-US"/>
              <a:t>Zoho CRM, Hubspot CRM, Freshworks CRM,Microsoft dynamic 365, Pipe drive</a:t>
            </a:r>
            <a:endParaRPr/>
          </a:p>
          <a:p>
            <a:pPr indent="0" lvl="0" marL="0" rtl="0" algn="l">
              <a:lnSpc>
                <a:spcPct val="120000"/>
              </a:lnSpc>
              <a:spcBef>
                <a:spcPts val="1000"/>
              </a:spcBef>
              <a:spcAft>
                <a:spcPts val="0"/>
              </a:spcAft>
              <a:buSzPct val="100000"/>
              <a:buNone/>
            </a:pPr>
            <a:r>
              <a:rPr b="1" lang="en-US"/>
              <a:t>Competitor Analysis :</a:t>
            </a:r>
            <a:endParaRPr/>
          </a:p>
          <a:p>
            <a:pPr indent="-228600" lvl="0" marL="228600" rtl="0" algn="l">
              <a:lnSpc>
                <a:spcPct val="120000"/>
              </a:lnSpc>
              <a:spcBef>
                <a:spcPts val="1000"/>
              </a:spcBef>
              <a:spcAft>
                <a:spcPts val="0"/>
              </a:spcAft>
              <a:buSzPct val="100000"/>
              <a:buFont typeface="Arial"/>
              <a:buChar char="•"/>
            </a:pPr>
            <a:r>
              <a:rPr b="0" i="0" lang="en-US">
                <a:solidFill>
                  <a:srgbClr val="0D0D0D"/>
                </a:solidFill>
                <a:latin typeface="Arial"/>
                <a:ea typeface="Arial"/>
                <a:cs typeface="Arial"/>
                <a:sym typeface="Arial"/>
              </a:rPr>
              <a:t>Target long-tail and localized keywords.</a:t>
            </a:r>
            <a:endParaRPr/>
          </a:p>
          <a:p>
            <a:pPr indent="-228600" lvl="0" marL="228600" rtl="0" algn="l">
              <a:lnSpc>
                <a:spcPct val="120000"/>
              </a:lnSpc>
              <a:spcBef>
                <a:spcPts val="1000"/>
              </a:spcBef>
              <a:spcAft>
                <a:spcPts val="0"/>
              </a:spcAft>
              <a:buSzPct val="100000"/>
              <a:buFont typeface="Arial"/>
              <a:buChar char="•"/>
            </a:pPr>
            <a:r>
              <a:rPr b="0" i="0" lang="en-US">
                <a:solidFill>
                  <a:srgbClr val="0D0D0D"/>
                </a:solidFill>
                <a:latin typeface="Arial"/>
                <a:ea typeface="Arial"/>
                <a:cs typeface="Arial"/>
                <a:sym typeface="Arial"/>
              </a:rPr>
              <a:t>Focus more on educational and transactional content for Indian businesses.</a:t>
            </a:r>
            <a:endParaRPr/>
          </a:p>
          <a:p>
            <a:pPr indent="-228600" lvl="0" marL="228600" rtl="0" algn="l">
              <a:lnSpc>
                <a:spcPct val="120000"/>
              </a:lnSpc>
              <a:spcBef>
                <a:spcPts val="1000"/>
              </a:spcBef>
              <a:spcAft>
                <a:spcPts val="0"/>
              </a:spcAft>
              <a:buSzPct val="100000"/>
              <a:buFont typeface="Arial"/>
              <a:buChar char="•"/>
            </a:pPr>
            <a:r>
              <a:rPr b="0" i="0" lang="en-US">
                <a:solidFill>
                  <a:srgbClr val="0D0D0D"/>
                </a:solidFill>
                <a:latin typeface="Arial"/>
                <a:ea typeface="Arial"/>
                <a:cs typeface="Arial"/>
                <a:sym typeface="Arial"/>
              </a:rPr>
              <a:t>Expand its presence in markets underserved by competitors, such as smaller cities and specific industries like retail, education, and healthcare.</a:t>
            </a:r>
            <a:endParaRPr/>
          </a:p>
          <a:p>
            <a:pPr indent="0" lvl="0" marL="0" rtl="0" algn="l">
              <a:lnSpc>
                <a:spcPct val="120000"/>
              </a:lnSpc>
              <a:spcBef>
                <a:spcPts val="1000"/>
              </a:spcBef>
              <a:spcAft>
                <a:spcPts val="0"/>
              </a:spcAft>
              <a:buSzPct val="100000"/>
              <a:buNone/>
            </a:pPr>
            <a:r>
              <a:t/>
            </a:r>
            <a:endParaRPr b="1"/>
          </a:p>
          <a:p>
            <a:pPr indent="0" lvl="0" marL="0" rtl="0" algn="l">
              <a:lnSpc>
                <a:spcPct val="120000"/>
              </a:lnSpc>
              <a:spcBef>
                <a:spcPts val="1000"/>
              </a:spcBef>
              <a:spcAft>
                <a:spcPts val="0"/>
              </a:spcAft>
              <a:buSzPct val="100000"/>
              <a:buNone/>
            </a:pPr>
            <a:r>
              <a:t/>
            </a:r>
            <a:endParaRPr b="1"/>
          </a:p>
          <a:p>
            <a:pPr indent="0" lvl="0" marL="0" rtl="0" algn="l">
              <a:lnSpc>
                <a:spcPct val="120000"/>
              </a:lnSpc>
              <a:spcBef>
                <a:spcPts val="1000"/>
              </a:spcBef>
              <a:spcAft>
                <a:spcPts val="0"/>
              </a:spcAft>
              <a:buSzPct val="1000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8"/>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TASK 2 – KEYWORD RESEARCH</a:t>
            </a:r>
            <a:endParaRPr/>
          </a:p>
        </p:txBody>
      </p:sp>
      <p:sp>
        <p:nvSpPr>
          <p:cNvPr id="145" name="Google Shape;145;p8"/>
          <p:cNvSpPr txBox="1"/>
          <p:nvPr>
            <p:ph idx="1" type="body"/>
          </p:nvPr>
        </p:nvSpPr>
        <p:spPr>
          <a:xfrm>
            <a:off x="1451579" y="2015732"/>
            <a:ext cx="9603275" cy="3450613"/>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120000"/>
              </a:lnSpc>
              <a:spcBef>
                <a:spcPts val="0"/>
              </a:spcBef>
              <a:spcAft>
                <a:spcPts val="0"/>
              </a:spcAft>
              <a:buSzPct val="100000"/>
              <a:buNone/>
            </a:pPr>
            <a:r>
              <a:rPr b="1" lang="en-US"/>
              <a:t>Primary Keywords</a:t>
            </a:r>
            <a:endParaRPr/>
          </a:p>
          <a:p>
            <a:pPr indent="-228600" lvl="0" marL="228600" rtl="0" algn="l">
              <a:lnSpc>
                <a:spcPct val="120000"/>
              </a:lnSpc>
              <a:spcBef>
                <a:spcPts val="1000"/>
              </a:spcBef>
              <a:spcAft>
                <a:spcPts val="0"/>
              </a:spcAft>
              <a:buSzPct val="100000"/>
              <a:buFont typeface="Arial"/>
              <a:buChar char="•"/>
            </a:pPr>
            <a:r>
              <a:rPr b="0" i="0" lang="en-US">
                <a:solidFill>
                  <a:srgbClr val="0D0D0D"/>
                </a:solidFill>
                <a:latin typeface="Arial"/>
                <a:ea typeface="Arial"/>
                <a:cs typeface="Arial"/>
                <a:sym typeface="Arial"/>
              </a:rPr>
              <a:t>CRM software ,CRM system, Salesforce CRM ,Salesforce Commerce Cloud, CPQ Salesforce, SFDC (Salesforce Dot Com),Salesforce Trailhead</a:t>
            </a:r>
            <a:endParaRPr/>
          </a:p>
          <a:p>
            <a:pPr indent="0" lvl="0" marL="0" rtl="0" algn="l">
              <a:lnSpc>
                <a:spcPct val="120000"/>
              </a:lnSpc>
              <a:spcBef>
                <a:spcPts val="1000"/>
              </a:spcBef>
              <a:spcAft>
                <a:spcPts val="0"/>
              </a:spcAft>
              <a:buSzPct val="100000"/>
              <a:buNone/>
            </a:pPr>
            <a:r>
              <a:rPr b="1" lang="en-US"/>
              <a:t>Secondary Targeted Keywords</a:t>
            </a:r>
            <a:endParaRPr/>
          </a:p>
          <a:p>
            <a:pPr indent="-228600" lvl="0" marL="228600" rtl="0" algn="l">
              <a:lnSpc>
                <a:spcPct val="120000"/>
              </a:lnSpc>
              <a:spcBef>
                <a:spcPts val="1000"/>
              </a:spcBef>
              <a:spcAft>
                <a:spcPts val="0"/>
              </a:spcAft>
              <a:buSzPct val="100000"/>
              <a:buFont typeface="Arial"/>
              <a:buChar char="•"/>
            </a:pPr>
            <a:r>
              <a:rPr b="0" i="0" lang="en-US">
                <a:solidFill>
                  <a:srgbClr val="0D0D0D"/>
                </a:solidFill>
                <a:latin typeface="Arial"/>
                <a:ea typeface="Arial"/>
                <a:cs typeface="Arial"/>
                <a:sym typeface="Arial"/>
              </a:rPr>
              <a:t>CRM tools for small businesses, AI in CRM ,CRM automation software, Salesforce pricing,Configure Price Quote software, Customer data platform (CDP), Salesforce integrations, Salesforce Analytics Cloud, Marketing automation CRM</a:t>
            </a:r>
            <a:endParaRPr/>
          </a:p>
          <a:p>
            <a:pPr indent="0" lvl="0" marL="0" rtl="0" algn="l">
              <a:lnSpc>
                <a:spcPct val="120000"/>
              </a:lnSpc>
              <a:spcBef>
                <a:spcPts val="1000"/>
              </a:spcBef>
              <a:spcAft>
                <a:spcPts val="0"/>
              </a:spcAft>
              <a:buSzPct val="100000"/>
              <a:buNone/>
            </a:pPr>
            <a:r>
              <a:rPr b="1" lang="en-US"/>
              <a:t>Longtail keywords</a:t>
            </a:r>
            <a:endParaRPr/>
          </a:p>
          <a:p>
            <a:pPr indent="-228600" lvl="0" marL="228600" rtl="0" algn="l">
              <a:lnSpc>
                <a:spcPct val="120000"/>
              </a:lnSpc>
              <a:spcBef>
                <a:spcPts val="1000"/>
              </a:spcBef>
              <a:spcAft>
                <a:spcPts val="0"/>
              </a:spcAft>
              <a:buSzPct val="100000"/>
              <a:buFont typeface="Arial"/>
              <a:buChar char="•"/>
            </a:pPr>
            <a:r>
              <a:rPr b="0" i="0" lang="en-US">
                <a:solidFill>
                  <a:srgbClr val="0D0D0D"/>
                </a:solidFill>
                <a:latin typeface="Arial"/>
                <a:ea typeface="Arial"/>
                <a:cs typeface="Arial"/>
                <a:sym typeface="Arial"/>
              </a:rPr>
              <a:t>How to implement CRM software for small business, Benefits of using Salesforce Commerce Cloud for e-commerce, Best practices for Salesforce CPQ implementation, How to become Salesforce certified with Trailhead, Salesforce CRM vs HubSpot CRM comparison, Best CRM platforms for startups in 2024, How to automate sales process with Salesforce tools, Data-driven sales strategies using Salesforce CRM,How to align sales and marketing with Salesforce.</a:t>
            </a:r>
            <a:endParaRPr/>
          </a:p>
          <a:p>
            <a:pPr indent="-139700" lvl="0" marL="228600" rtl="0" algn="l">
              <a:lnSpc>
                <a:spcPct val="120000"/>
              </a:lnSpc>
              <a:spcBef>
                <a:spcPts val="1000"/>
              </a:spcBef>
              <a:spcAft>
                <a:spcPts val="0"/>
              </a:spcAft>
              <a:buSzPct val="100000"/>
              <a:buNone/>
            </a:pPr>
            <a:r>
              <a:t/>
            </a:r>
            <a:endParaRPr>
              <a:latin typeface="Gill Sans"/>
              <a:ea typeface="Gill Sans"/>
              <a:cs typeface="Gill Sans"/>
              <a:sym typeface="Gill Sans"/>
            </a:endParaRPr>
          </a:p>
          <a:p>
            <a:pPr indent="-139700" lvl="0" marL="228600" rtl="0" algn="l">
              <a:lnSpc>
                <a:spcPct val="120000"/>
              </a:lnSpc>
              <a:spcBef>
                <a:spcPts val="1000"/>
              </a:spcBef>
              <a:spcAft>
                <a:spcPts val="0"/>
              </a:spcAft>
              <a:buSzPct val="1000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0"/>
          <p:cNvSpPr txBox="1"/>
          <p:nvPr>
            <p:ph type="title"/>
          </p:nvPr>
        </p:nvSpPr>
        <p:spPr>
          <a:xfrm>
            <a:off x="1451579" y="804519"/>
            <a:ext cx="9603275" cy="104923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Gill Sans"/>
              <a:buNone/>
            </a:pPr>
            <a:r>
              <a:rPr lang="en-US"/>
              <a:t>TASK 3.1 - ON-PAGE SEO OPTIMIZATION AUDIT:</a:t>
            </a:r>
            <a:br>
              <a:rPr lang="en-US"/>
            </a:br>
            <a:endParaRPr/>
          </a:p>
        </p:txBody>
      </p:sp>
      <p:sp>
        <p:nvSpPr>
          <p:cNvPr id="151" name="Google Shape;151;p10"/>
          <p:cNvSpPr txBox="1"/>
          <p:nvPr>
            <p:ph idx="1" type="body"/>
          </p:nvPr>
        </p:nvSpPr>
        <p:spPr>
          <a:xfrm>
            <a:off x="1451579" y="2015732"/>
            <a:ext cx="9603275" cy="4316242"/>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120000"/>
              </a:lnSpc>
              <a:spcBef>
                <a:spcPts val="0"/>
              </a:spcBef>
              <a:spcAft>
                <a:spcPts val="0"/>
              </a:spcAft>
              <a:buSzPct val="100000"/>
              <a:buChar char="•"/>
            </a:pPr>
            <a:r>
              <a:rPr b="1" i="0" lang="en-US" sz="1800" u="none" strike="noStrike">
                <a:solidFill>
                  <a:srgbClr val="000000"/>
                </a:solidFill>
              </a:rPr>
              <a:t>Selected Pages </a:t>
            </a:r>
            <a:r>
              <a:rPr lang="en-US" u="sng">
                <a:solidFill>
                  <a:schemeClr val="hlink"/>
                </a:solidFill>
                <a:hlinkClick r:id="rId3"/>
              </a:rPr>
              <a:t>https://www.salesforce.com/in/editions-pricing/overview/</a:t>
            </a:r>
            <a:endParaRPr/>
          </a:p>
          <a:p>
            <a:pPr indent="-228600" lvl="0" marL="228600" rtl="0" algn="l">
              <a:lnSpc>
                <a:spcPct val="120000"/>
              </a:lnSpc>
              <a:spcBef>
                <a:spcPts val="2400"/>
              </a:spcBef>
              <a:spcAft>
                <a:spcPts val="0"/>
              </a:spcAft>
              <a:buSzPct val="100000"/>
              <a:buChar char="•"/>
            </a:pPr>
            <a:r>
              <a:rPr b="1" i="0" lang="en-US" sz="1800" u="none" strike="noStrike">
                <a:solidFill>
                  <a:srgbClr val="000000"/>
                </a:solidFill>
              </a:rPr>
              <a:t>Strength:</a:t>
            </a:r>
            <a:endParaRPr b="0"/>
          </a:p>
          <a:p>
            <a:pPr indent="-228600" lvl="0" marL="228600" rtl="0" algn="l">
              <a:lnSpc>
                <a:spcPct val="120000"/>
              </a:lnSpc>
              <a:spcBef>
                <a:spcPts val="2200"/>
              </a:spcBef>
              <a:spcAft>
                <a:spcPts val="0"/>
              </a:spcAft>
              <a:buSzPct val="100000"/>
              <a:buChar char="•"/>
            </a:pPr>
            <a:r>
              <a:rPr b="1" lang="en-US" sz="1800">
                <a:solidFill>
                  <a:srgbClr val="000000"/>
                </a:solidFill>
              </a:rPr>
              <a:t>Keywords</a:t>
            </a:r>
            <a:r>
              <a:rPr b="1" i="0" lang="en-US" sz="1800" u="none" strike="noStrike">
                <a:solidFill>
                  <a:srgbClr val="000000"/>
                </a:solidFill>
              </a:rPr>
              <a:t>:</a:t>
            </a:r>
            <a:r>
              <a:rPr b="0" i="0" lang="en-US" sz="1800" u="none" strike="noStrike">
                <a:solidFill>
                  <a:srgbClr val="000000"/>
                </a:solidFill>
              </a:rPr>
              <a:t> One or more keywords found in titlr snf description of the page .Title – salesforce,pricing. Description –pricing,salesforce</a:t>
            </a:r>
            <a:endParaRPr b="0" i="0" sz="1800" u="none" strike="noStrike">
              <a:solidFill>
                <a:srgbClr val="000000"/>
              </a:solidFill>
            </a:endParaRPr>
          </a:p>
          <a:p>
            <a:pPr indent="-228600" lvl="0" marL="228600" rtl="0" algn="l">
              <a:lnSpc>
                <a:spcPct val="120000"/>
              </a:lnSpc>
              <a:spcBef>
                <a:spcPts val="1000"/>
              </a:spcBef>
              <a:spcAft>
                <a:spcPts val="0"/>
              </a:spcAft>
              <a:buSzPct val="100000"/>
              <a:buFont typeface="Arial"/>
              <a:buChar char="•"/>
            </a:pPr>
            <a:r>
              <a:rPr b="1" i="0" lang="en-US" sz="1800" u="none" strike="noStrike">
                <a:solidFill>
                  <a:srgbClr val="000000"/>
                </a:solidFill>
              </a:rPr>
              <a:t>Headings:</a:t>
            </a:r>
            <a:r>
              <a:rPr lang="en-US" sz="1800">
                <a:solidFill>
                  <a:srgbClr val="000000"/>
                </a:solidFill>
              </a:rPr>
              <a:t> P</a:t>
            </a:r>
            <a:r>
              <a:rPr b="0" i="0" lang="en-US" sz="1800" u="none" strike="noStrike">
                <a:solidFill>
                  <a:srgbClr val="000000"/>
                </a:solidFill>
              </a:rPr>
              <a:t>roper hierarchy (H1, H2 </a:t>
            </a:r>
            <a:r>
              <a:rPr lang="en-US" sz="1800">
                <a:solidFill>
                  <a:srgbClr val="000000"/>
                </a:solidFill>
              </a:rPr>
              <a:t>seen in page </a:t>
            </a:r>
            <a:r>
              <a:rPr b="0" i="0" lang="en-US" sz="1800" u="none" strike="noStrike">
                <a:solidFill>
                  <a:srgbClr val="000000"/>
                </a:solidFill>
              </a:rPr>
              <a:t>etc.).</a:t>
            </a:r>
            <a:endParaRPr/>
          </a:p>
          <a:p>
            <a:pPr indent="-228600" lvl="0" marL="228600" rtl="0" algn="l">
              <a:lnSpc>
                <a:spcPct val="120000"/>
              </a:lnSpc>
              <a:spcBef>
                <a:spcPts val="1000"/>
              </a:spcBef>
              <a:spcAft>
                <a:spcPts val="0"/>
              </a:spcAft>
              <a:buSzPct val="100000"/>
              <a:buFont typeface="Arial"/>
              <a:buChar char="•"/>
            </a:pPr>
            <a:r>
              <a:rPr b="1" lang="en-US" sz="1800">
                <a:solidFill>
                  <a:srgbClr val="000000"/>
                </a:solidFill>
              </a:rPr>
              <a:t>Links</a:t>
            </a:r>
            <a:r>
              <a:rPr lang="en-US" sz="1800">
                <a:solidFill>
                  <a:srgbClr val="000000"/>
                </a:solidFill>
              </a:rPr>
              <a:t> : Page has a correct number of internal (94)and external link(6)</a:t>
            </a:r>
            <a:endParaRPr b="0" i="0" sz="1800" u="none" strike="noStrike">
              <a:solidFill>
                <a:srgbClr val="000000"/>
              </a:solidFill>
            </a:endParaRPr>
          </a:p>
          <a:p>
            <a:pPr indent="0" lvl="0" marL="0" rtl="0" algn="l">
              <a:lnSpc>
                <a:spcPct val="120000"/>
              </a:lnSpc>
              <a:spcBef>
                <a:spcPts val="1200"/>
              </a:spcBef>
              <a:spcAft>
                <a:spcPts val="0"/>
              </a:spcAft>
              <a:buSzPct val="100000"/>
              <a:buNone/>
            </a:pPr>
            <a:r>
              <a:rPr b="1" i="0" lang="en-US" sz="1800" u="none" strike="noStrike">
                <a:solidFill>
                  <a:srgbClr val="000000"/>
                </a:solidFill>
              </a:rPr>
              <a:t>Weekness:</a:t>
            </a:r>
            <a:endParaRPr b="0" sz="1800"/>
          </a:p>
          <a:p>
            <a:pPr indent="-228600" lvl="0" marL="228600" rtl="0" algn="l">
              <a:lnSpc>
                <a:spcPct val="120000"/>
              </a:lnSpc>
              <a:spcBef>
                <a:spcPts val="2400"/>
              </a:spcBef>
              <a:spcAft>
                <a:spcPts val="0"/>
              </a:spcAft>
              <a:buSzPct val="100000"/>
              <a:buFont typeface="Arial"/>
              <a:buChar char="•"/>
            </a:pPr>
            <a:r>
              <a:rPr b="1" i="0" lang="en-US" sz="1800" u="none" strike="noStrike">
                <a:solidFill>
                  <a:srgbClr val="000000"/>
                </a:solidFill>
              </a:rPr>
              <a:t>Title Tag:</a:t>
            </a:r>
            <a:r>
              <a:rPr b="0" i="0" lang="en-US" sz="1800" u="none" strike="noStrike">
                <a:solidFill>
                  <a:srgbClr val="000000"/>
                </a:solidFill>
              </a:rPr>
              <a:t> Not properly optimized –Too Long-  81characters  (Recommended length: 50-60 characters)</a:t>
            </a:r>
            <a:endParaRPr/>
          </a:p>
          <a:p>
            <a:pPr indent="-228600" lvl="0" marL="228600" rtl="0" algn="l">
              <a:lnSpc>
                <a:spcPct val="120000"/>
              </a:lnSpc>
              <a:spcBef>
                <a:spcPts val="1000"/>
              </a:spcBef>
              <a:spcAft>
                <a:spcPts val="0"/>
              </a:spcAft>
              <a:buSzPct val="100000"/>
              <a:buFont typeface="Arial"/>
              <a:buChar char="•"/>
            </a:pPr>
            <a:r>
              <a:rPr b="1" i="0" lang="en-US" sz="1800" u="none" strike="noStrike">
                <a:solidFill>
                  <a:srgbClr val="000000"/>
                </a:solidFill>
              </a:rPr>
              <a:t>Meta Description:</a:t>
            </a:r>
            <a:r>
              <a:rPr b="0" i="0" lang="en-US" sz="1800" u="none" strike="noStrike">
                <a:solidFill>
                  <a:srgbClr val="000000"/>
                </a:solidFill>
              </a:rPr>
              <a:t> Not properly Optimised – Too Long – 322 Characters. (Recommended length: 150-160 characters)</a:t>
            </a:r>
            <a:endParaRPr/>
          </a:p>
          <a:p>
            <a:pPr indent="-228600" lvl="0" marL="228600" rtl="0" algn="l">
              <a:lnSpc>
                <a:spcPct val="120000"/>
              </a:lnSpc>
              <a:spcBef>
                <a:spcPts val="1000"/>
              </a:spcBef>
              <a:spcAft>
                <a:spcPts val="0"/>
              </a:spcAft>
              <a:buSzPct val="100000"/>
              <a:buFont typeface="Arial"/>
              <a:buChar char="•"/>
            </a:pPr>
            <a:r>
              <a:rPr b="1" lang="en-US" sz="1800">
                <a:solidFill>
                  <a:srgbClr val="000000"/>
                </a:solidFill>
              </a:rPr>
              <a:t>Java Script </a:t>
            </a:r>
            <a:r>
              <a:rPr lang="en-US" sz="1800">
                <a:solidFill>
                  <a:srgbClr val="000000"/>
                </a:solidFill>
              </a:rPr>
              <a:t>- Some Javascript files don't seem to be minified</a:t>
            </a:r>
            <a:endParaRPr/>
          </a:p>
          <a:p>
            <a:pPr indent="-228600" lvl="0" marL="228600" rtl="0" algn="l">
              <a:lnSpc>
                <a:spcPct val="120000"/>
              </a:lnSpc>
              <a:spcBef>
                <a:spcPts val="1000"/>
              </a:spcBef>
              <a:spcAft>
                <a:spcPts val="0"/>
              </a:spcAft>
              <a:buSzPct val="100000"/>
              <a:buFont typeface="Arial"/>
              <a:buChar char="•"/>
            </a:pPr>
            <a:r>
              <a:rPr b="1" lang="en-US" sz="1800">
                <a:solidFill>
                  <a:srgbClr val="000000"/>
                </a:solidFill>
              </a:rPr>
              <a:t>Alt Attribute </a:t>
            </a:r>
            <a:r>
              <a:rPr lang="en-US" sz="1800">
                <a:solidFill>
                  <a:srgbClr val="000000"/>
                </a:solidFill>
              </a:rPr>
              <a:t>: Some images on the page have no alt attribute. (8</a:t>
            </a:r>
            <a:endParaRPr/>
          </a:p>
          <a:p>
            <a:pPr indent="0" lvl="0" marL="0" rtl="0" algn="l">
              <a:lnSpc>
                <a:spcPct val="120000"/>
              </a:lnSpc>
              <a:spcBef>
                <a:spcPts val="1000"/>
              </a:spcBef>
              <a:spcAft>
                <a:spcPts val="0"/>
              </a:spcAft>
              <a:buSzPct val="100000"/>
              <a:buNone/>
            </a:pPr>
            <a:r>
              <a:t/>
            </a:r>
            <a:endParaRPr b="0" i="0" sz="1800" u="none" strike="noStrike">
              <a:solidFill>
                <a:srgbClr val="000000"/>
              </a:solidFill>
            </a:endParaRPr>
          </a:p>
          <a:p>
            <a:pPr indent="-140017" lvl="0" marL="228600" rtl="0" algn="l">
              <a:lnSpc>
                <a:spcPct val="120000"/>
              </a:lnSpc>
              <a:spcBef>
                <a:spcPts val="1000"/>
              </a:spcBef>
              <a:spcAft>
                <a:spcPts val="0"/>
              </a:spcAft>
              <a:buSzPct val="100000"/>
              <a:buFont typeface="Arial"/>
              <a:buNone/>
            </a:pPr>
            <a:r>
              <a:t/>
            </a:r>
            <a:endParaRPr b="0" i="0" sz="1800" u="none" strike="noStrike">
              <a:solidFill>
                <a:srgbClr val="000000"/>
              </a:solidFill>
            </a:endParaRPr>
          </a:p>
          <a:p>
            <a:pPr indent="-140017" lvl="0" marL="228600" rtl="0" algn="l">
              <a:lnSpc>
                <a:spcPct val="120000"/>
              </a:lnSpc>
              <a:spcBef>
                <a:spcPts val="1000"/>
              </a:spcBef>
              <a:spcAft>
                <a:spcPts val="0"/>
              </a:spcAft>
              <a:buSzPct val="100000"/>
              <a:buFont typeface="Arial"/>
              <a:buNone/>
            </a:pPr>
            <a:r>
              <a:t/>
            </a:r>
            <a:endParaRPr b="0" i="0" sz="1800" u="none" strike="noStrike">
              <a:solidFill>
                <a:srgbClr val="000000"/>
              </a:solidFill>
            </a:endParaRPr>
          </a:p>
          <a:p>
            <a:pPr indent="-140017" lvl="0" marL="228600" rtl="0" algn="l">
              <a:lnSpc>
                <a:spcPct val="120000"/>
              </a:lnSpc>
              <a:spcBef>
                <a:spcPts val="1000"/>
              </a:spcBef>
              <a:spcAft>
                <a:spcPts val="0"/>
              </a:spcAft>
              <a:buSzPct val="100000"/>
              <a:buFont typeface="Arial"/>
              <a:buNone/>
            </a:pPr>
            <a:r>
              <a:t/>
            </a:r>
            <a:endParaRPr sz="18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2024-11-27T06:20:05Z</dcterms:created>
  <dc:creator>Anandha lakshmi karnan</dc:creator>
</cp:coreProperties>
</file>