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HOYufDhzEbOSpU9gweH8gqn7+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Google Shape;46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2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2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2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2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2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2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2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2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2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2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2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2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2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2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" name="Google Shape;77;p27"/>
          <p:cNvSpPr txBox="1"/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subTitle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27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3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3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3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3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3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3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3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3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3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3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4" name="Google Shape;304;p37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Google Shape;91;p2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2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2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2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2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2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2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2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2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2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Google Shape;127;p3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3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3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3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3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3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3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3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3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3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3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3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3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3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3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3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3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3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3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3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3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3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3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3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3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3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3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3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8" name="Google Shape;158;p30"/>
          <p:cNvSpPr txBox="1"/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30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3" type="body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2"/>
          <p:cNvSpPr txBox="1"/>
          <p:nvPr>
            <p:ph idx="4" type="body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 txBox="1"/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90" name="Google Shape;190;p3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Google Shape;191;p3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3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3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3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3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3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3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3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3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3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3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3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3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3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3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3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3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3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3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3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3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3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34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Google Shape;227;p3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3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3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3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3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3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3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3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3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3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3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3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3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3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3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3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3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3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3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3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3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3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3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3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3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35"/>
          <p:cNvSpPr txBox="1"/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/>
          <p:nvPr>
            <p:ph idx="2" type="pic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5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Google Shape;7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2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2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2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" name="Google Shape;38;p26"/>
          <p:cNvSpPr txBox="1"/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E85A6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0" type="dt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6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9803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7" name="Google Shape;347;p1"/>
          <p:cNvSpPr txBox="1"/>
          <p:nvPr>
            <p:ph type="ctrTitle"/>
          </p:nvPr>
        </p:nvSpPr>
        <p:spPr>
          <a:xfrm>
            <a:off x="691078" y="3439314"/>
            <a:ext cx="10809844" cy="1608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Data-Driven Insights for Digital Marketing Campaigns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7086744" y="5067957"/>
            <a:ext cx="4414178" cy="1075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7</a:t>
            </a:r>
            <a:br>
              <a:rPr lang="en-US"/>
            </a:br>
            <a:r>
              <a:rPr lang="en-US"/>
              <a:t>By Anandha Lakshmi K</a:t>
            </a:r>
            <a:endParaRPr/>
          </a:p>
        </p:txBody>
      </p:sp>
      <p:pic>
        <p:nvPicPr>
          <p:cNvPr id="349" name="Google Shape;349;p1"/>
          <p:cNvPicPr preferRelativeResize="0"/>
          <p:nvPr/>
        </p:nvPicPr>
        <p:blipFill rotWithShape="1">
          <a:blip r:embed="rId3">
            <a:alphaModFix/>
          </a:blip>
          <a:srcRect b="33205" l="0" r="-4" t="40042"/>
          <a:stretch/>
        </p:blipFill>
        <p:spPr>
          <a:xfrm>
            <a:off x="-6214" y="10"/>
            <a:ext cx="12214825" cy="3267587"/>
          </a:xfrm>
          <a:custGeom>
            <a:rect b="b" l="l" r="r" t="t"/>
            <a:pathLst>
              <a:path extrusionOk="0" h="3383384" w="12214825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1"/>
          <p:cNvSpPr/>
          <p:nvPr/>
        </p:nvSpPr>
        <p:spPr>
          <a:xfrm rot="-81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type="title"/>
          </p:nvPr>
        </p:nvSpPr>
        <p:spPr>
          <a:xfrm>
            <a:off x="691079" y="477473"/>
            <a:ext cx="11506652" cy="879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CONVERSION TRENDS &amp; RECOMMENDATION</a:t>
            </a:r>
            <a:endParaRPr/>
          </a:p>
        </p:txBody>
      </p:sp>
      <p:sp>
        <p:nvSpPr>
          <p:cNvPr id="402" name="Google Shape;402;p10"/>
          <p:cNvSpPr txBox="1"/>
          <p:nvPr>
            <p:ph idx="1" type="body"/>
          </p:nvPr>
        </p:nvSpPr>
        <p:spPr>
          <a:xfrm>
            <a:off x="691079" y="1495305"/>
            <a:ext cx="10325000" cy="440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 sz="3200">
                <a:solidFill>
                  <a:srgbClr val="000000"/>
                </a:solidFill>
              </a:rPr>
              <a:t>Trends: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Direct &amp; Organic Search dominate conversions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Organic Shopping &amp; Video contribute minimal conversions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 sz="3200">
                <a:solidFill>
                  <a:srgbClr val="000000"/>
                </a:solidFill>
              </a:rPr>
              <a:t>Recommendations: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Optimize Organic Search content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Improve checkout &amp; conversion funnel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Enhance ad targeting for Organic Shopping &amp; Video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01" y="448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 txBox="1"/>
          <p:nvPr>
            <p:ph type="title"/>
          </p:nvPr>
        </p:nvSpPr>
        <p:spPr>
          <a:xfrm>
            <a:off x="691079" y="162734"/>
            <a:ext cx="10325000" cy="884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AD PERFORMANCE &amp; ROI ANALYSIS</a:t>
            </a:r>
            <a:endParaRPr/>
          </a:p>
        </p:txBody>
      </p:sp>
      <p:sp>
        <p:nvSpPr>
          <p:cNvPr id="413" name="Google Shape;413;p12"/>
          <p:cNvSpPr txBox="1"/>
          <p:nvPr>
            <p:ph idx="1" type="body"/>
          </p:nvPr>
        </p:nvSpPr>
        <p:spPr>
          <a:xfrm>
            <a:off x="691079" y="1318610"/>
            <a:ext cx="10325000" cy="4585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Impressions:</a:t>
            </a:r>
            <a:r>
              <a:rPr lang="en-US" sz="3200">
                <a:solidFill>
                  <a:srgbClr val="000000"/>
                </a:solidFill>
              </a:rPr>
              <a:t> 46K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CTR:</a:t>
            </a:r>
            <a:r>
              <a:rPr lang="en-US" sz="3200">
                <a:solidFill>
                  <a:srgbClr val="000000"/>
                </a:solidFill>
              </a:rPr>
              <a:t> 50%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Ad Cost:</a:t>
            </a:r>
            <a:r>
              <a:rPr lang="en-US" sz="3200">
                <a:solidFill>
                  <a:srgbClr val="000000"/>
                </a:solidFill>
              </a:rPr>
              <a:t> $64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ROI:</a:t>
            </a:r>
            <a:r>
              <a:rPr lang="en-US" sz="3200">
                <a:solidFill>
                  <a:srgbClr val="000000"/>
                </a:solidFill>
              </a:rPr>
              <a:t> 24K%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CPC:</a:t>
            </a:r>
            <a:r>
              <a:rPr lang="en-US" sz="3200">
                <a:solidFill>
                  <a:srgbClr val="000000"/>
                </a:solidFill>
              </a:rPr>
              <a:t> $0.30 | </a:t>
            </a:r>
            <a:r>
              <a:rPr b="1" lang="en-US" sz="3200">
                <a:solidFill>
                  <a:srgbClr val="000000"/>
                </a:solidFill>
              </a:rPr>
              <a:t>CPA:</a:t>
            </a:r>
            <a:r>
              <a:rPr lang="en-US" sz="3200">
                <a:solidFill>
                  <a:srgbClr val="000000"/>
                </a:solidFill>
              </a:rPr>
              <a:t> $0.36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/>
          <p:nvPr>
            <p:ph type="title"/>
          </p:nvPr>
        </p:nvSpPr>
        <p:spPr>
          <a:xfrm>
            <a:off x="691079" y="162734"/>
            <a:ext cx="10866130" cy="1282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AD PERFORMANCE &amp; ROI TRENDS &amp; RECOMMENDATIONS</a:t>
            </a:r>
            <a:endParaRPr/>
          </a:p>
        </p:txBody>
      </p:sp>
      <p:sp>
        <p:nvSpPr>
          <p:cNvPr id="419" name="Google Shape;419;p13"/>
          <p:cNvSpPr txBox="1"/>
          <p:nvPr>
            <p:ph idx="1" type="body"/>
          </p:nvPr>
        </p:nvSpPr>
        <p:spPr>
          <a:xfrm>
            <a:off x="691079" y="1467696"/>
            <a:ext cx="10325000" cy="4436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Trends: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Organic Shopping &amp; Referral drive the highest ROI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Paid Search &amp; Social Ads need optimization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Recommendations: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Increase ad spend on high-ROI channels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Refine audience targeting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A/B test ad creatives &amp; CTAs</a:t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31" y="1567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/>
          <p:nvPr>
            <p:ph type="title"/>
          </p:nvPr>
        </p:nvSpPr>
        <p:spPr>
          <a:xfrm>
            <a:off x="691079" y="162734"/>
            <a:ext cx="10866130" cy="895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LANDING PAGE PERFORMANCE</a:t>
            </a:r>
            <a:endParaRPr/>
          </a:p>
        </p:txBody>
      </p:sp>
      <p:sp>
        <p:nvSpPr>
          <p:cNvPr id="430" name="Google Shape;430;p15"/>
          <p:cNvSpPr txBox="1"/>
          <p:nvPr>
            <p:ph idx="1" type="body"/>
          </p:nvPr>
        </p:nvSpPr>
        <p:spPr>
          <a:xfrm>
            <a:off x="691079" y="1467696"/>
            <a:ext cx="10325000" cy="4436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lang="en-US" sz="3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Total Sessions</a:t>
            </a:r>
            <a:r>
              <a:rPr lang="en-US" sz="3800">
                <a:solidFill>
                  <a:srgbClr val="000000"/>
                </a:solidFill>
              </a:rPr>
              <a:t>: 67,099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Total Users</a:t>
            </a:r>
            <a:r>
              <a:rPr lang="en-US" sz="3800">
                <a:solidFill>
                  <a:srgbClr val="000000"/>
                </a:solidFill>
              </a:rPr>
              <a:t>: 47,549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New Users</a:t>
            </a:r>
            <a:r>
              <a:rPr lang="en-US" sz="3800">
                <a:solidFill>
                  <a:srgbClr val="000000"/>
                </a:solidFill>
              </a:rPr>
              <a:t>: 45,029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Avg. Engagement Time</a:t>
            </a:r>
            <a:r>
              <a:rPr lang="en-US" sz="3800">
                <a:solidFill>
                  <a:srgbClr val="000000"/>
                </a:solidFill>
              </a:rPr>
              <a:t>: 7 sec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Total Key Events</a:t>
            </a:r>
            <a:r>
              <a:rPr lang="en-US" sz="3800">
                <a:solidFill>
                  <a:srgbClr val="000000"/>
                </a:solidFill>
              </a:rPr>
              <a:t>: 2,653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800">
                <a:solidFill>
                  <a:srgbClr val="000000"/>
                </a:solidFill>
              </a:rPr>
              <a:t>Total Revenue</a:t>
            </a:r>
            <a:r>
              <a:rPr lang="en-US" sz="3800">
                <a:solidFill>
                  <a:srgbClr val="000000"/>
                </a:solidFill>
              </a:rPr>
              <a:t>: $1,390</a:t>
            </a:r>
            <a:endParaRPr sz="3800">
              <a:solidFill>
                <a:srgbClr val="2A2735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800">
                <a:solidFill>
                  <a:srgbClr val="000000"/>
                </a:solidFill>
              </a:rPr>
              <a:t>High-performing pages drive the majority of revenue and engagement.(</a:t>
            </a:r>
            <a:r>
              <a:rPr b="1" lang="en-US" sz="3800">
                <a:solidFill>
                  <a:srgbClr val="000000"/>
                </a:solidFill>
              </a:rPr>
              <a:t>Homepage ("/")</a:t>
            </a:r>
            <a:r>
              <a:rPr lang="en-US" sz="3800">
                <a:solidFill>
                  <a:srgbClr val="000000"/>
                </a:solidFill>
              </a:rPr>
              <a:t> is the most visited page (67,099 sessions) </a:t>
            </a:r>
            <a:r>
              <a:rPr b="1" lang="en-US" sz="3800">
                <a:solidFill>
                  <a:srgbClr val="000000"/>
                </a:solidFill>
              </a:rPr>
              <a:t>Search &amp; Apparel Shop pages</a:t>
            </a:r>
            <a:r>
              <a:rPr lang="en-US" sz="3800">
                <a:solidFill>
                  <a:srgbClr val="000000"/>
                </a:solidFill>
              </a:rPr>
              <a:t> are popular)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800">
                <a:solidFill>
                  <a:srgbClr val="000000"/>
                </a:solidFill>
              </a:rPr>
              <a:t>Some pages have high traffic but low conversions, signaling UX or CTA issues.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lang="en-US" sz="3800">
                <a:solidFill>
                  <a:srgbClr val="000000"/>
                </a:solidFill>
              </a:rPr>
              <a:t>Several underperforming pages show zero engagement, possibly due to tracking gaps.</a:t>
            </a:r>
            <a:endParaRPr sz="3800"/>
          </a:p>
          <a:p>
            <a:pPr indent="-15621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/>
          <p:nvPr>
            <p:ph type="title"/>
          </p:nvPr>
        </p:nvSpPr>
        <p:spPr>
          <a:xfrm>
            <a:off x="691079" y="162734"/>
            <a:ext cx="10866130" cy="895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LANDING PAGE PERFORMANCE W</a:t>
            </a:r>
            <a:endParaRPr/>
          </a:p>
        </p:txBody>
      </p:sp>
      <p:sp>
        <p:nvSpPr>
          <p:cNvPr id="436" name="Google Shape;436;p16"/>
          <p:cNvSpPr txBox="1"/>
          <p:nvPr>
            <p:ph idx="1" type="body"/>
          </p:nvPr>
        </p:nvSpPr>
        <p:spPr>
          <a:xfrm>
            <a:off x="691079" y="1467696"/>
            <a:ext cx="10325000" cy="4436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en-US" sz="4100">
                <a:solidFill>
                  <a:srgbClr val="000000"/>
                </a:solidFill>
              </a:rPr>
              <a:t>Trends</a:t>
            </a:r>
            <a:endParaRPr>
              <a:solidFill>
                <a:srgbClr val="2A2735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 sz="4100">
                <a:solidFill>
                  <a:srgbClr val="000000"/>
                </a:solidFill>
              </a:rPr>
              <a:t> Top revenue-generating pages align with high engagement times. (</a:t>
            </a:r>
            <a:r>
              <a:rPr b="1" lang="en-US" sz="4100">
                <a:solidFill>
                  <a:srgbClr val="000000"/>
                </a:solidFill>
              </a:rPr>
              <a:t>Checkout page</a:t>
            </a:r>
            <a:r>
              <a:rPr lang="en-US" sz="4100">
                <a:solidFill>
                  <a:srgbClr val="000000"/>
                </a:solidFill>
              </a:rPr>
              <a:t> has higher engagement (9 sec) ,</a:t>
            </a:r>
            <a:r>
              <a:rPr b="1" lang="en-US" sz="4100">
                <a:solidFill>
                  <a:srgbClr val="000000"/>
                </a:solidFill>
              </a:rPr>
              <a:t>Product detail pages</a:t>
            </a:r>
            <a:r>
              <a:rPr lang="en-US" sz="4100">
                <a:solidFill>
                  <a:srgbClr val="000000"/>
                </a:solidFill>
              </a:rPr>
              <a:t> show deep interaction ,</a:t>
            </a:r>
            <a:r>
              <a:rPr b="1" lang="en-US" sz="4100">
                <a:solidFill>
                  <a:srgbClr val="000000"/>
                </a:solidFill>
              </a:rPr>
              <a:t>Search page drives the highest revenue</a:t>
            </a:r>
            <a:r>
              <a:rPr lang="en-US" sz="4100">
                <a:solidFill>
                  <a:srgbClr val="000000"/>
                </a:solidFill>
              </a:rPr>
              <a:t> ($2,811) ,Product pages contribute </a:t>
            </a:r>
            <a:r>
              <a:rPr b="1" lang="en-US" sz="4100">
                <a:solidFill>
                  <a:srgbClr val="000000"/>
                </a:solidFill>
              </a:rPr>
              <a:t>long-tail revenue )</a:t>
            </a:r>
            <a:endParaRPr>
              <a:solidFill>
                <a:srgbClr val="2A2735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</a:t>
            </a:r>
            <a:r>
              <a:rPr lang="en-US" sz="4100">
                <a:solidFill>
                  <a:srgbClr val="000000"/>
                </a:solidFill>
              </a:rPr>
              <a:t>nformational pages attract users but need optimization for conversions.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4100">
                <a:solidFill>
                  <a:srgbClr val="000000"/>
                </a:solidFill>
              </a:rPr>
              <a:t>Pages with the lowest engagement also contribute the least to revenue.</a:t>
            </a:r>
            <a:endParaRPr sz="41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b="1" lang="en-US" sz="4100">
                <a:solidFill>
                  <a:srgbClr val="000000"/>
                </a:solidFill>
              </a:rPr>
              <a:t> Recommendations:</a:t>
            </a:r>
            <a:endParaRPr b="1"/>
          </a:p>
          <a:p>
            <a:pPr indent="-228623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4100">
                <a:solidFill>
                  <a:srgbClr val="000000"/>
                </a:solidFill>
              </a:rPr>
              <a:t>Improve homepage navigation</a:t>
            </a:r>
            <a:r>
              <a:rPr lang="en-US" sz="4100">
                <a:solidFill>
                  <a:srgbClr val="000000"/>
                </a:solidFill>
              </a:rPr>
              <a:t> to convert high traffic.</a:t>
            </a:r>
            <a:endParaRPr/>
          </a:p>
          <a:p>
            <a:pPr indent="-228623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4100">
                <a:solidFill>
                  <a:srgbClr val="000000"/>
                </a:solidFill>
              </a:rPr>
              <a:t>Enhance checkout flow</a:t>
            </a:r>
            <a:r>
              <a:rPr lang="en-US" sz="4100">
                <a:solidFill>
                  <a:srgbClr val="000000"/>
                </a:solidFill>
              </a:rPr>
              <a:t> to reduce drop-offs.</a:t>
            </a:r>
            <a:endParaRPr/>
          </a:p>
          <a:p>
            <a:pPr indent="-228623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4100">
                <a:solidFill>
                  <a:srgbClr val="000000"/>
                </a:solidFill>
              </a:rPr>
              <a:t>Optimize product pages</a:t>
            </a:r>
            <a:r>
              <a:rPr lang="en-US" sz="4100">
                <a:solidFill>
                  <a:srgbClr val="000000"/>
                </a:solidFill>
              </a:rPr>
              <a:t> to increase conversions.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48" y="0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>
            <p:ph type="title"/>
          </p:nvPr>
        </p:nvSpPr>
        <p:spPr>
          <a:xfrm>
            <a:off x="691079" y="190344"/>
            <a:ext cx="10325000" cy="1166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RETENTION &amp; USER LOYALTY ANALYSIS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691079" y="1340697"/>
            <a:ext cx="10325000" cy="456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New Users:</a:t>
            </a:r>
            <a:r>
              <a:rPr lang="en-US" sz="3200">
                <a:solidFill>
                  <a:srgbClr val="000000"/>
                </a:solidFill>
              </a:rPr>
              <a:t> 62K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Retained Users:</a:t>
            </a:r>
            <a:r>
              <a:rPr lang="en-US" sz="3200">
                <a:solidFill>
                  <a:srgbClr val="000000"/>
                </a:solidFill>
              </a:rPr>
              <a:t> 26K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Avg. Retention Rate:</a:t>
            </a:r>
            <a:r>
              <a:rPr lang="en-US" sz="3200">
                <a:solidFill>
                  <a:srgbClr val="000000"/>
                </a:solidFill>
              </a:rPr>
              <a:t> 367%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Best Channels:</a:t>
            </a:r>
            <a:r>
              <a:rPr lang="en-US" sz="3200">
                <a:solidFill>
                  <a:srgbClr val="000000"/>
                </a:solidFill>
              </a:rPr>
              <a:t> Direct (18.7K), Organic Search (5.1K)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/>
          <p:nvPr>
            <p:ph type="title"/>
          </p:nvPr>
        </p:nvSpPr>
        <p:spPr>
          <a:xfrm>
            <a:off x="691079" y="190344"/>
            <a:ext cx="10325000" cy="1166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RETENTION TRENDS &amp; RECOMMENDATION</a:t>
            </a:r>
            <a:endParaRPr/>
          </a:p>
        </p:txBody>
      </p:sp>
      <p:sp>
        <p:nvSpPr>
          <p:cNvPr id="453" name="Google Shape;453;p19"/>
          <p:cNvSpPr txBox="1"/>
          <p:nvPr>
            <p:ph idx="1" type="body"/>
          </p:nvPr>
        </p:nvSpPr>
        <p:spPr>
          <a:xfrm>
            <a:off x="691079" y="1340697"/>
            <a:ext cx="10325000" cy="456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None/>
            </a:pPr>
            <a:r>
              <a:rPr b="1" lang="en-US" sz="3200">
                <a:solidFill>
                  <a:srgbClr val="000000"/>
                </a:solidFill>
              </a:rPr>
              <a:t>Trends: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Direct traffic drives long-term retention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Organic Search users are moderately retained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Email &amp; Paid Search show poor retention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None/>
            </a:pPr>
            <a:r>
              <a:rPr b="1" lang="en-US" sz="3200">
                <a:solidFill>
                  <a:srgbClr val="000000"/>
                </a:solidFill>
              </a:rPr>
              <a:t>Recommendations: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Implement email nurturing campaigns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Create exclusive content &amp; rewards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Improve customer journey mapping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 txBox="1"/>
          <p:nvPr>
            <p:ph type="title"/>
          </p:nvPr>
        </p:nvSpPr>
        <p:spPr>
          <a:xfrm>
            <a:off x="691079" y="383604"/>
            <a:ext cx="10325000" cy="807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56" name="Google Shape;356;p2"/>
          <p:cNvSpPr txBox="1"/>
          <p:nvPr>
            <p:ph idx="1" type="body"/>
          </p:nvPr>
        </p:nvSpPr>
        <p:spPr>
          <a:xfrm>
            <a:off x="691079" y="1373827"/>
            <a:ext cx="10325000" cy="45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b="1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Engagement Rate: 32.75% (Top: Organic Video)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Users: 58K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Conversion Rate: 364.19%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Revenue: $3.82K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ROI (Best Channel: Organic Shopping): 24K%</a:t>
            </a:r>
            <a:endParaRPr>
              <a:solidFill>
                <a:srgbClr val="2A27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b="1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&amp; Organic Search drive highest engagement.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Organic Shopping has highest ROI but low engagement.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channels (Email, Cross-Network, Organic Video) show minimal impact.</a:t>
            </a:r>
            <a:endParaRPr/>
          </a:p>
          <a:p>
            <a:pPr indent="-16192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26" y="-1119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 txBox="1"/>
          <p:nvPr>
            <p:ph type="title"/>
          </p:nvPr>
        </p:nvSpPr>
        <p:spPr>
          <a:xfrm>
            <a:off x="691079" y="173778"/>
            <a:ext cx="10325000" cy="95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DEMOGRAPHC ANALYSIS</a:t>
            </a:r>
            <a:endParaRPr/>
          </a:p>
        </p:txBody>
      </p:sp>
      <p:sp>
        <p:nvSpPr>
          <p:cNvPr id="464" name="Google Shape;464;p21"/>
          <p:cNvSpPr txBox="1"/>
          <p:nvPr>
            <p:ph idx="1" type="body"/>
          </p:nvPr>
        </p:nvSpPr>
        <p:spPr>
          <a:xfrm>
            <a:off x="691079" y="1268914"/>
            <a:ext cx="10325000" cy="539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en-US" sz="2600"/>
              <a:t>1. Key Insights</a:t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/>
              <a:t>Country-wise Analysis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United States has the highest user count (37,862 users), followed by Canada and India.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India and Taiwan have the highest engagement rates (above 55%), indicating highly active users.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Revenue is mostly generated from the US, while other countries contribute little to no revenue.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/>
              <a:t>Age-wise Patterns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Users aged 18-34 show the highest engagement rates (50-55%) and longest average engagement time.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Older users (65+) have a low engagement rate (24%) and a shorter engagement time.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Revenue is highest from the 35-44 age group, despite a lower user count.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/>
              <a:t>Interest-Based Engagement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Technology Enthusiasts and Avid Investors have the highest user counts.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Movie Lovers and TV Viewers contribute significantly to engagement, but not revenue.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Technology users contribute the most revenue ($3,507), while investors contribute very little revenue ($131).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/>
              <a:t>Gender-Based Engagement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Males have the highest engagement rate (50%) and longer session times.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Females generate the highest revenue ($3,085) despite lower engagement.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lang="en-US"/>
              <a:t>Unknown gender category dominates user count (35,280 users) but has lower engagement.</a:t>
            </a:r>
            <a:endParaRPr/>
          </a:p>
          <a:p>
            <a:pPr indent="-169068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/>
          <p:nvPr>
            <p:ph type="title"/>
          </p:nvPr>
        </p:nvSpPr>
        <p:spPr>
          <a:xfrm>
            <a:off x="691079" y="206908"/>
            <a:ext cx="10325000" cy="890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DEMOGRAPHIC TRENDS &amp; RECOMMENDATION</a:t>
            </a:r>
            <a:endParaRPr/>
          </a:p>
        </p:txBody>
      </p:sp>
      <p:sp>
        <p:nvSpPr>
          <p:cNvPr id="470" name="Google Shape;470;p22"/>
          <p:cNvSpPr txBox="1"/>
          <p:nvPr>
            <p:ph idx="1" type="body"/>
          </p:nvPr>
        </p:nvSpPr>
        <p:spPr>
          <a:xfrm>
            <a:off x="691079" y="1103262"/>
            <a:ext cx="10325000" cy="4801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en-US" sz="2300"/>
              <a:t>Trends and Patterns</a:t>
            </a:r>
            <a:endParaRPr sz="23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High engagement does not always translate to high revenue</a:t>
            </a:r>
            <a:r>
              <a:rPr lang="en-US"/>
              <a:t>: Some user groups (e.g., India, Movie Lovers) engage well but do not contribute much revenue.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The 35-44 age group contributes the highest revenue despite a smaller user base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Males engage more, while females drive higher revenue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Technology enthusiasts generate the highest revenue</a:t>
            </a:r>
            <a:r>
              <a:rPr lang="en-US"/>
              <a:t>, making them a valuable audience segment.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 sz="2300"/>
              <a:t>Recommendations</a:t>
            </a:r>
            <a:endParaRPr sz="23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Boost Revenue from High-Engagement Groups -</a:t>
            </a:r>
            <a:r>
              <a:rPr lang="en-US"/>
              <a:t> Introduce </a:t>
            </a:r>
            <a:r>
              <a:rPr b="1" lang="en-US"/>
              <a:t>premium features or paid content</a:t>
            </a:r>
            <a:r>
              <a:rPr lang="en-US"/>
              <a:t> for high-engagement groups like </a:t>
            </a:r>
            <a:r>
              <a:rPr b="1" lang="en-US"/>
              <a:t>India and Taiwan</a:t>
            </a:r>
            <a:r>
              <a:rPr lang="en-US"/>
              <a:t>. ✔ Provide </a:t>
            </a:r>
            <a:r>
              <a:rPr b="1" lang="en-US"/>
              <a:t>personalized offerings for age groups 18-34</a:t>
            </a:r>
            <a:r>
              <a:rPr lang="en-US"/>
              <a:t> to improve monetization.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Target Marketing by Gender &amp; Interests - </a:t>
            </a:r>
            <a:r>
              <a:rPr lang="en-US"/>
              <a:t>Focus </a:t>
            </a:r>
            <a:r>
              <a:rPr b="1" lang="en-US"/>
              <a:t>advertising efforts on females</a:t>
            </a:r>
            <a:r>
              <a:rPr lang="en-US"/>
              <a:t>, as they contribute the highest revenue. ✔ Promote </a:t>
            </a:r>
            <a:r>
              <a:rPr b="1" lang="en-US"/>
              <a:t>Tech and Finance-related services/products</a:t>
            </a:r>
            <a:r>
              <a:rPr lang="en-US"/>
              <a:t> to capitalize on high-value interest groups. ✔ Improve engagement for </a:t>
            </a:r>
            <a:r>
              <a:rPr b="1" lang="en-US"/>
              <a:t>investors</a:t>
            </a:r>
            <a:r>
              <a:rPr lang="en-US"/>
              <a:t> with premium financial content or exclusive offers.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Char char="▪"/>
            </a:pPr>
            <a:r>
              <a:rPr b="1" lang="en-US"/>
              <a:t>Improve Engagement in Low-Performing Segments - </a:t>
            </a:r>
            <a:r>
              <a:rPr lang="en-US"/>
              <a:t> </a:t>
            </a:r>
            <a:r>
              <a:rPr b="1" lang="en-US"/>
              <a:t>Personalize content</a:t>
            </a:r>
            <a:r>
              <a:rPr lang="en-US"/>
              <a:t> for </a:t>
            </a:r>
            <a:r>
              <a:rPr b="1" lang="en-US"/>
              <a:t>older users (65+)</a:t>
            </a:r>
            <a:r>
              <a:rPr lang="en-US"/>
              <a:t> to boost engagement. ✔ Provide incentives, such as loyalty programs, for underperforming interest groups.</a:t>
            </a:r>
            <a:endParaRPr/>
          </a:p>
          <a:p>
            <a:pPr indent="-154781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" y="2761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691079" y="175046"/>
            <a:ext cx="10325000" cy="1107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81" name="Google Shape;481;p24"/>
          <p:cNvSpPr txBox="1"/>
          <p:nvPr>
            <p:ph idx="1" type="body"/>
          </p:nvPr>
        </p:nvSpPr>
        <p:spPr>
          <a:xfrm>
            <a:off x="691079" y="1305253"/>
            <a:ext cx="10325000" cy="459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ct val="75000"/>
              <a:buNone/>
            </a:pPr>
            <a:r>
              <a:rPr b="1" lang="en-US" sz="3200">
                <a:solidFill>
                  <a:srgbClr val="000000"/>
                </a:solidFill>
              </a:rPr>
              <a:t>Key Takeaways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Traffic &amp; Engagement:</a:t>
            </a:r>
            <a:r>
              <a:rPr lang="en-US" sz="3200">
                <a:solidFill>
                  <a:srgbClr val="000000"/>
                </a:solidFill>
              </a:rPr>
              <a:t> Direct (49K) and Organic Search (8K) drive the most users. Organic Video has the highest engagement (96.36%) but low traffic.</a:t>
            </a:r>
            <a:endParaRPr sz="3200">
              <a:solidFill>
                <a:srgbClr val="000000"/>
              </a:solidFill>
            </a:endParaRPr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Conversions &amp; Revenue:</a:t>
            </a:r>
            <a:r>
              <a:rPr lang="en-US" sz="3200">
                <a:solidFill>
                  <a:srgbClr val="000000"/>
                </a:solidFill>
              </a:rPr>
              <a:t> Direct &amp; Organic Search lead conversions (12K total). Organic Shopping has the highest ROI (24K%) but minimal engagement.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Ad Performance:</a:t>
            </a:r>
            <a:r>
              <a:rPr lang="en-US" sz="3200">
                <a:solidFill>
                  <a:srgbClr val="000000"/>
                </a:solidFill>
              </a:rPr>
              <a:t> CTR – 50%, CPC – $0.30, CPA – $0.36. Paid Search &amp; Social Ads need optimization; Organic Shopping &amp; Referral have the best ROI.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Retention &amp; User Loyalty:</a:t>
            </a:r>
            <a:r>
              <a:rPr lang="en-US" sz="3200">
                <a:solidFill>
                  <a:srgbClr val="000000"/>
                </a:solidFill>
              </a:rPr>
              <a:t> Retention Rate – 367%. Direct &amp; Organic Search users are most loyal, while Email &amp; Paid Search show weak retention.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Demographics &amp; Revenue:</a:t>
            </a:r>
            <a:r>
              <a:rPr lang="en-US" sz="3200">
                <a:solidFill>
                  <a:srgbClr val="000000"/>
                </a:solidFill>
              </a:rPr>
              <a:t> US drives the highest revenue, while India &amp; Taiwan show high engagement but low conversions. The 35-44 age group contributes the most revenue.</a:t>
            </a:r>
            <a:endParaRPr/>
          </a:p>
          <a:p>
            <a:pPr indent="-179069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ct val="750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 txBox="1"/>
          <p:nvPr>
            <p:ph type="title"/>
          </p:nvPr>
        </p:nvSpPr>
        <p:spPr>
          <a:xfrm>
            <a:off x="691079" y="350473"/>
            <a:ext cx="10325000" cy="1022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87" name="Google Shape;487;p25"/>
          <p:cNvSpPr txBox="1"/>
          <p:nvPr>
            <p:ph idx="1" type="body"/>
          </p:nvPr>
        </p:nvSpPr>
        <p:spPr>
          <a:xfrm>
            <a:off x="691079" y="1721697"/>
            <a:ext cx="10325000" cy="418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>
                <a:solidFill>
                  <a:srgbClr val="2A2735"/>
                </a:solidFill>
              </a:rPr>
              <a:t>Recommendations </a:t>
            </a:r>
            <a:endParaRPr>
              <a:solidFill>
                <a:srgbClr val="2A2735"/>
              </a:solidFill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b="1" lang="en-US">
                <a:solidFill>
                  <a:srgbClr val="2A2735"/>
                </a:solidFill>
              </a:rPr>
              <a:t>Boost</a:t>
            </a:r>
            <a:r>
              <a:rPr b="1" lang="en-US"/>
              <a:t> High-Performing Channels:</a:t>
            </a:r>
            <a:r>
              <a:rPr lang="en-US"/>
              <a:t> Strengthen SEO, optimize landing pages, and invest in direct &amp; referral traffic strategies.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 </a:t>
            </a:r>
            <a:r>
              <a:rPr b="1" lang="en-US"/>
              <a:t>Enhance Conversions &amp; Ads:</a:t>
            </a:r>
            <a:r>
              <a:rPr lang="en-US"/>
              <a:t> Improve checkout flow, refine ad targeting, and A/B test creatives.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Strengthen Retention &amp; Loyalty:</a:t>
            </a:r>
            <a:r>
              <a:rPr lang="en-US"/>
              <a:t> Implement email nurturing, exclusive rewards, and customer journey mapping.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Maximize Revenue Potential:</a:t>
            </a:r>
            <a:r>
              <a:rPr lang="en-US"/>
              <a:t> Target high-value user segments (Tech enthusiasts, 35-44 age group, female users) with personalized content and premium offerings.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Char char="▪"/>
            </a:pPr>
            <a:r>
              <a:rPr b="1" lang="en-US"/>
              <a:t>Focus on high-impact actions to optimize engagement, conversions, and ROI.</a:t>
            </a:r>
            <a:endParaRPr/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"/>
          <p:cNvSpPr txBox="1"/>
          <p:nvPr>
            <p:ph type="title"/>
          </p:nvPr>
        </p:nvSpPr>
        <p:spPr>
          <a:xfrm>
            <a:off x="691079" y="201386"/>
            <a:ext cx="10325000" cy="901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TRAFFIC &amp; USER ANALYSIS</a:t>
            </a:r>
            <a:endParaRPr/>
          </a:p>
        </p:txBody>
      </p:sp>
      <p:sp>
        <p:nvSpPr>
          <p:cNvPr id="362" name="Google Shape;362;p3"/>
          <p:cNvSpPr txBox="1"/>
          <p:nvPr>
            <p:ph idx="1" type="body"/>
          </p:nvPr>
        </p:nvSpPr>
        <p:spPr>
          <a:xfrm>
            <a:off x="691079" y="1263392"/>
            <a:ext cx="10325000" cy="46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Users:</a:t>
            </a:r>
            <a:r>
              <a:rPr lang="en-US" sz="3200">
                <a:solidFill>
                  <a:srgbClr val="000000"/>
                </a:solidFill>
              </a:rPr>
              <a:t> 58K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Sessions:</a:t>
            </a:r>
            <a:r>
              <a:rPr lang="en-US" sz="3200">
                <a:solidFill>
                  <a:srgbClr val="000000"/>
                </a:solidFill>
              </a:rPr>
              <a:t> 88K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Engaged Sessions:</a:t>
            </a:r>
            <a:r>
              <a:rPr lang="en-US" sz="3200">
                <a:solidFill>
                  <a:srgbClr val="000000"/>
                </a:solidFill>
              </a:rPr>
              <a:t> 36K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Top Traffic Sources:</a:t>
            </a:r>
            <a:r>
              <a:rPr lang="en-US" sz="3200">
                <a:solidFill>
                  <a:srgbClr val="000000"/>
                </a:solidFill>
              </a:rPr>
              <a:t> Direct (49K), Organic Search (8K), Organic Social (1K)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"/>
          <p:cNvSpPr txBox="1"/>
          <p:nvPr>
            <p:ph type="title"/>
          </p:nvPr>
        </p:nvSpPr>
        <p:spPr>
          <a:xfrm>
            <a:off x="691079" y="201386"/>
            <a:ext cx="10325000" cy="901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TRAFFIC &amp; USER ANALYSIS</a:t>
            </a:r>
            <a:endParaRPr/>
          </a:p>
        </p:txBody>
      </p:sp>
      <p:sp>
        <p:nvSpPr>
          <p:cNvPr id="368" name="Google Shape;368;p4"/>
          <p:cNvSpPr txBox="1"/>
          <p:nvPr>
            <p:ph idx="1" type="body"/>
          </p:nvPr>
        </p:nvSpPr>
        <p:spPr>
          <a:xfrm>
            <a:off x="691079" y="1263392"/>
            <a:ext cx="10325000" cy="46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None/>
            </a:pPr>
            <a:r>
              <a:rPr b="1" lang="en-US" sz="3200">
                <a:solidFill>
                  <a:srgbClr val="000000"/>
                </a:solidFill>
              </a:rPr>
              <a:t>Trends: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Direct traffic is the primary driver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Organic Search shows moderate engagement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Minimal engagement from Organic Social &amp; Video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None/>
            </a:pPr>
            <a:r>
              <a:rPr b="1" lang="en-US" sz="3200">
                <a:solidFill>
                  <a:srgbClr val="000000"/>
                </a:solidFill>
              </a:rPr>
              <a:t>Recommendations: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Strengthen SEO strategies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Improve social media engagement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lang="en-US" sz="3200">
                <a:solidFill>
                  <a:srgbClr val="000000"/>
                </a:solidFill>
              </a:rPr>
              <a:t>Invest in direct &amp; referral traffic strategies</a:t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62" y="522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/>
          <p:nvPr>
            <p:ph type="title"/>
          </p:nvPr>
        </p:nvSpPr>
        <p:spPr>
          <a:xfrm>
            <a:off x="691079" y="173778"/>
            <a:ext cx="10325000" cy="10393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ENGAGEMENT ANALYSIS</a:t>
            </a:r>
            <a:endParaRPr/>
          </a:p>
        </p:txBody>
      </p:sp>
      <p:sp>
        <p:nvSpPr>
          <p:cNvPr id="379" name="Google Shape;379;p6"/>
          <p:cNvSpPr txBox="1"/>
          <p:nvPr>
            <p:ph idx="1" type="body"/>
          </p:nvPr>
        </p:nvSpPr>
        <p:spPr>
          <a:xfrm>
            <a:off x="691079" y="1263392"/>
            <a:ext cx="10325000" cy="46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b="1" lang="en-US"/>
              <a:t>Total Engaged Sessions:</a:t>
            </a:r>
            <a:r>
              <a:rPr lang="en-US"/>
              <a:t> 36K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Char char="▪"/>
            </a:pPr>
            <a:r>
              <a:rPr b="1" lang="en-US"/>
              <a:t>Avg. Engagement Time:</a:t>
            </a:r>
            <a:r>
              <a:rPr lang="en-US"/>
              <a:t> 57 sec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rPr b="1" lang="en-US"/>
              <a:t>Highest Engagement Rate: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Char char="▪"/>
            </a:pPr>
            <a:r>
              <a:rPr lang="en-US"/>
              <a:t>Organic Video (96.36%)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Char char="▪"/>
            </a:pPr>
            <a:r>
              <a:rPr lang="en-US"/>
              <a:t>Organic Search (64.57%)</a:t>
            </a:r>
            <a:endParaRPr/>
          </a:p>
          <a:p>
            <a:pPr indent="-22860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D87A6"/>
              </a:buClr>
              <a:buSzPts val="1350"/>
              <a:buChar char="▪"/>
            </a:pPr>
            <a:r>
              <a:rPr lang="en-US"/>
              <a:t>Direct (61.68%)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t/>
            </a:r>
            <a:endParaRPr/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691079" y="173778"/>
            <a:ext cx="11263695" cy="1055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ENGAGEMENT TRENDS &amp; RECOMMENDATION</a:t>
            </a:r>
            <a:endParaRPr/>
          </a:p>
        </p:txBody>
      </p:sp>
      <p:sp>
        <p:nvSpPr>
          <p:cNvPr id="385" name="Google Shape;385;p7"/>
          <p:cNvSpPr txBox="1"/>
          <p:nvPr>
            <p:ph idx="1" type="body"/>
          </p:nvPr>
        </p:nvSpPr>
        <p:spPr>
          <a:xfrm>
            <a:off x="691079" y="1263392"/>
            <a:ext cx="10325000" cy="46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/>
              <a:t>Trends &amp; Patterns: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b="1" lang="en-US"/>
              <a:t>Organic Video has the highest engagement rate</a:t>
            </a:r>
            <a:r>
              <a:rPr lang="en-US"/>
              <a:t> but low traffic.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b="1" lang="en-US"/>
              <a:t>Organic Search is a strong performer with both traffic &amp; engagement.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b="1" lang="en-US"/>
              <a:t>Direct traffic contributes significantly to engagement.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rPr b="1" lang="en-US"/>
              <a:t> Recommendations: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lang="en-US"/>
              <a:t>Leverage </a:t>
            </a:r>
            <a:r>
              <a:rPr b="1" lang="en-US"/>
              <a:t>video content marketing</a:t>
            </a:r>
            <a:r>
              <a:rPr lang="en-US"/>
              <a:t> to drive </a:t>
            </a:r>
            <a:r>
              <a:rPr lang="en-US" sz="2000"/>
              <a:t>Organic Video </a:t>
            </a:r>
            <a:r>
              <a:rPr lang="en-US"/>
              <a:t>traffic.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lang="en-US"/>
              <a:t>Optimize </a:t>
            </a:r>
            <a:r>
              <a:rPr b="1" lang="en-US"/>
              <a:t>landing pages &amp; UX</a:t>
            </a:r>
            <a:r>
              <a:rPr lang="en-US"/>
              <a:t> for direct and organic search visitors.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Font typeface="Noto Sans Symbols"/>
              <a:buChar char="▪"/>
            </a:pPr>
            <a:r>
              <a:rPr lang="en-US"/>
              <a:t>Increase </a:t>
            </a:r>
            <a:r>
              <a:rPr b="1" lang="en-US"/>
              <a:t>interactive content</a:t>
            </a:r>
            <a:r>
              <a:rPr lang="en-US"/>
              <a:t> to improve engagement time.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7" y="-746"/>
            <a:ext cx="11858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"/>
          <p:cNvSpPr txBox="1"/>
          <p:nvPr>
            <p:ph type="title"/>
          </p:nvPr>
        </p:nvSpPr>
        <p:spPr>
          <a:xfrm>
            <a:off x="691079" y="477473"/>
            <a:ext cx="10325000" cy="879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CONVERSION &amp; REVENUE ANALYSIS</a:t>
            </a:r>
            <a:endParaRPr/>
          </a:p>
        </p:txBody>
      </p:sp>
      <p:sp>
        <p:nvSpPr>
          <p:cNvPr id="396" name="Google Shape;396;p9"/>
          <p:cNvSpPr txBox="1"/>
          <p:nvPr>
            <p:ph idx="1" type="body"/>
          </p:nvPr>
        </p:nvSpPr>
        <p:spPr>
          <a:xfrm>
            <a:off x="691079" y="1495305"/>
            <a:ext cx="10325000" cy="440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Conversions:</a:t>
            </a:r>
            <a:r>
              <a:rPr lang="en-US" sz="3200">
                <a:solidFill>
                  <a:srgbClr val="000000"/>
                </a:solidFill>
              </a:rPr>
              <a:t> 12K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Conversion Rate:</a:t>
            </a:r>
            <a:r>
              <a:rPr lang="en-US" sz="3200">
                <a:solidFill>
                  <a:srgbClr val="000000"/>
                </a:solidFill>
              </a:rPr>
              <a:t> 364.19%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Total Revenue:</a:t>
            </a:r>
            <a:r>
              <a:rPr lang="en-US" sz="3200">
                <a:solidFill>
                  <a:srgbClr val="000000"/>
                </a:solidFill>
              </a:rPr>
              <a:t> $3.82K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D87A6"/>
              </a:buClr>
              <a:buSzPts val="2400"/>
              <a:buFont typeface="Noto Sans Symbols"/>
              <a:buChar char="▪"/>
            </a:pPr>
            <a:r>
              <a:rPr b="1" lang="en-US" sz="3200">
                <a:solidFill>
                  <a:srgbClr val="000000"/>
                </a:solidFill>
              </a:rPr>
              <a:t>Top Channels:</a:t>
            </a:r>
            <a:r>
              <a:rPr lang="en-US" sz="3200">
                <a:solidFill>
                  <a:srgbClr val="000000"/>
                </a:solidFill>
              </a:rPr>
              <a:t> Direct (6.8K), Organic Search (5.0K)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sineVTI">
  <a:themeElements>
    <a:clrScheme name="Custom 133">
      <a:dk1>
        <a:srgbClr val="000000"/>
      </a:dk1>
      <a:lt1>
        <a:srgbClr val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2025-02-21T05:20:17Z</dcterms:created>
</cp:coreProperties>
</file>