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9"/>
  </p:notesMasterIdLst>
  <p:handoutMasterIdLst>
    <p:handoutMasterId r:id="rId20"/>
  </p:handoutMasterIdLst>
  <p:sldIdLst>
    <p:sldId id="338" r:id="rId5"/>
    <p:sldId id="327" r:id="rId6"/>
    <p:sldId id="315" r:id="rId7"/>
    <p:sldId id="329" r:id="rId8"/>
    <p:sldId id="302" r:id="rId9"/>
    <p:sldId id="339" r:id="rId10"/>
    <p:sldId id="346" r:id="rId11"/>
    <p:sldId id="348" r:id="rId12"/>
    <p:sldId id="342" r:id="rId13"/>
    <p:sldId id="343" r:id="rId14"/>
    <p:sldId id="350" r:id="rId15"/>
    <p:sldId id="351" r:id="rId16"/>
    <p:sldId id="352"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19-Jul-24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19-Jul-24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19-Jul-24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19-Jul-24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19-Jul-24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19-Jul-24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19-Jul-24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19-Jul-24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github.com/AnandhaBaskar/Retail-Insights-From-SuperStore"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AnandhaBaskar/Retail-Insights-From-SuperSto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AnandhaBaskar/Retail-Insights-From-SuperStor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AnandhaBaskar/Retail-Insights-From-SuperStor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nandhaBaskar/Retail-Insights-From-SuperStore" TargetMode="External"/><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nandhaBaskar/Retail-Insights-From-SuperStore"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github.com/AnandhaBaskar/Retail-Insights-From-SuperStore"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github.com/AnandhaBaskar/Retail-Insights-From-SuperStore"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AnandhaBaskar/Retail-Insights-From-SuperSt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954555" y="4141999"/>
            <a:ext cx="4758405" cy="861497"/>
          </a:xfrm>
        </p:spPr>
        <p:txBody>
          <a:bodyPr>
            <a:noAutofit/>
          </a:bodyPr>
          <a:lstStyle/>
          <a:p>
            <a:pPr algn="r"/>
            <a:r>
              <a:rPr lang="en-US" sz="1800" b="0" dirty="0" err="1">
                <a:solidFill>
                  <a:schemeClr val="tx1"/>
                </a:solidFill>
                <a:latin typeface="Times New Roman" panose="02020603050405020304" pitchFamily="18" charset="0"/>
                <a:cs typeface="Times New Roman" panose="02020603050405020304" pitchFamily="18" charset="0"/>
              </a:rPr>
              <a:t>NAME:Anandha</a:t>
            </a:r>
            <a:r>
              <a:rPr lang="en-US" sz="1800" b="0" dirty="0">
                <a:solidFill>
                  <a:schemeClr val="tx1"/>
                </a:solidFill>
                <a:latin typeface="Times New Roman" panose="02020603050405020304" pitchFamily="18" charset="0"/>
                <a:cs typeface="Times New Roman" panose="02020603050405020304" pitchFamily="18" charset="0"/>
              </a:rPr>
              <a:t> Baskar A</a:t>
            </a:r>
          </a:p>
          <a:p>
            <a:pPr algn="r"/>
            <a:r>
              <a:rPr lang="en-US" sz="1800" b="0" dirty="0">
                <a:solidFill>
                  <a:schemeClr val="tx1"/>
                </a:solidFill>
                <a:latin typeface="Times New Roman" panose="02020603050405020304" pitchFamily="18" charset="0"/>
                <a:cs typeface="Times New Roman" panose="02020603050405020304" pitchFamily="18" charset="0"/>
              </a:rPr>
              <a:t>AICTE ID:STU626e115d8bce01651380573</a:t>
            </a:r>
          </a:p>
          <a:p>
            <a:pPr algn="r"/>
            <a:r>
              <a:rPr lang="en-US" sz="1800" b="0" dirty="0">
                <a:solidFill>
                  <a:schemeClr val="tx1"/>
                </a:solidFill>
                <a:latin typeface="Times New Roman" panose="02020603050405020304" pitchFamily="18" charset="0"/>
                <a:cs typeface="Times New Roman" panose="02020603050405020304" pitchFamily="18" charset="0"/>
              </a:rPr>
              <a:t>COLLEGE :IFET College of Engineering</a:t>
            </a:r>
            <a:endParaRPr lang="en-IN" sz="1800" b="0" dirty="0">
              <a:solidFill>
                <a:schemeClr val="tx1"/>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769567" y="2050553"/>
            <a:ext cx="7532693" cy="1261814"/>
          </a:xfrm>
        </p:spPr>
        <p:txBody>
          <a:bodyPr>
            <a:normAutofit/>
          </a:bodyPr>
          <a:lstStyle/>
          <a:p>
            <a:r>
              <a:rPr lang="en-US" sz="3200" b="1" dirty="0">
                <a:latin typeface="Times New Roman" panose="02020603050405020304" pitchFamily="18" charset="0"/>
                <a:cs typeface="Times New Roman" panose="02020603050405020304" pitchFamily="18" charset="0"/>
              </a:rPr>
              <a:t>Analyzing Retail Insights from </a:t>
            </a:r>
            <a:r>
              <a:rPr lang="en-US" sz="3200" b="1" dirty="0" err="1">
                <a:latin typeface="Times New Roman" panose="02020603050405020304" pitchFamily="18" charset="0"/>
                <a:cs typeface="Times New Roman" panose="02020603050405020304" pitchFamily="18" charset="0"/>
              </a:rPr>
              <a:t>SuperStore</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11" name="Picture 10">
            <a:extLst>
              <a:ext uri="{FF2B5EF4-FFF2-40B4-BE49-F238E27FC236}">
                <a16:creationId xmlns:a16="http://schemas.microsoft.com/office/drawing/2014/main" id="{FE00C256-725B-77B2-236A-2BB3D786A862}"/>
              </a:ext>
            </a:extLst>
          </p:cNvPr>
          <p:cNvPicPr>
            <a:picLocks noChangeAspect="1"/>
          </p:cNvPicPr>
          <p:nvPr/>
        </p:nvPicPr>
        <p:blipFill>
          <a:blip r:embed="rId4"/>
          <a:stretch>
            <a:fillRect/>
          </a:stretch>
        </p:blipFill>
        <p:spPr>
          <a:xfrm>
            <a:off x="675956" y="1201586"/>
            <a:ext cx="7516321" cy="5463374"/>
          </a:xfrm>
          <a:prstGeom prst="rect">
            <a:avLst/>
          </a:prstGeom>
        </p:spPr>
      </p:pic>
      <p:sp>
        <p:nvSpPr>
          <p:cNvPr id="2" name="Title 3">
            <a:extLst>
              <a:ext uri="{FF2B5EF4-FFF2-40B4-BE49-F238E27FC236}">
                <a16:creationId xmlns:a16="http://schemas.microsoft.com/office/drawing/2014/main" id="{AD5B5214-6D7C-6789-715F-6F0DB1875A28}"/>
              </a:ext>
            </a:extLst>
          </p:cNvPr>
          <p:cNvSpPr txBox="1">
            <a:spLocks/>
          </p:cNvSpPr>
          <p:nvPr/>
        </p:nvSpPr>
        <p:spPr>
          <a:xfrm>
            <a:off x="1" y="5889843"/>
            <a:ext cx="3275044"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3600" u="sng" dirty="0" err="1">
                <a:solidFill>
                  <a:srgbClr val="7030A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GitHubLink</a:t>
            </a:r>
            <a:endParaRPr lang="en-IN" sz="3600" u="sng"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51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6" name="Picture 5">
            <a:extLst>
              <a:ext uri="{FF2B5EF4-FFF2-40B4-BE49-F238E27FC236}">
                <a16:creationId xmlns:a16="http://schemas.microsoft.com/office/drawing/2014/main" id="{21698904-4D19-C53B-48A1-93981474214B}"/>
              </a:ext>
            </a:extLst>
          </p:cNvPr>
          <p:cNvPicPr>
            <a:picLocks noChangeAspect="1"/>
          </p:cNvPicPr>
          <p:nvPr/>
        </p:nvPicPr>
        <p:blipFill>
          <a:blip r:embed="rId3"/>
          <a:stretch>
            <a:fillRect/>
          </a:stretch>
        </p:blipFill>
        <p:spPr>
          <a:xfrm>
            <a:off x="622082" y="1175932"/>
            <a:ext cx="9147069" cy="5489028"/>
          </a:xfrm>
          <a:prstGeom prst="rect">
            <a:avLst/>
          </a:prstGeom>
        </p:spPr>
      </p:pic>
      <p:sp>
        <p:nvSpPr>
          <p:cNvPr id="2" name="Title 3">
            <a:extLst>
              <a:ext uri="{FF2B5EF4-FFF2-40B4-BE49-F238E27FC236}">
                <a16:creationId xmlns:a16="http://schemas.microsoft.com/office/drawing/2014/main" id="{1A7DC3DA-EE83-2C67-BE34-B1537A088AA1}"/>
              </a:ext>
            </a:extLst>
          </p:cNvPr>
          <p:cNvSpPr txBox="1">
            <a:spLocks/>
          </p:cNvSpPr>
          <p:nvPr/>
        </p:nvSpPr>
        <p:spPr>
          <a:xfrm>
            <a:off x="575359" y="58898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3600" u="sng" dirty="0" err="1">
                <a:solidFill>
                  <a:srgbClr val="7030A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GitHubLink</a:t>
            </a:r>
            <a:endParaRPr lang="en-IN" sz="3600" u="sng"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62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3C3B1946-C3CF-E908-DDBF-F6E436ACAB6E}"/>
              </a:ext>
            </a:extLst>
          </p:cNvPr>
          <p:cNvPicPr>
            <a:picLocks noChangeAspect="1"/>
          </p:cNvPicPr>
          <p:nvPr/>
        </p:nvPicPr>
        <p:blipFill>
          <a:blip r:embed="rId3"/>
          <a:stretch>
            <a:fillRect/>
          </a:stretch>
        </p:blipFill>
        <p:spPr>
          <a:xfrm>
            <a:off x="422959" y="1073021"/>
            <a:ext cx="11585539" cy="5712088"/>
          </a:xfrm>
          <a:prstGeom prst="rect">
            <a:avLst/>
          </a:prstGeom>
        </p:spPr>
      </p:pic>
      <p:sp>
        <p:nvSpPr>
          <p:cNvPr id="2" name="Title 3">
            <a:extLst>
              <a:ext uri="{FF2B5EF4-FFF2-40B4-BE49-F238E27FC236}">
                <a16:creationId xmlns:a16="http://schemas.microsoft.com/office/drawing/2014/main" id="{3162F05E-E504-041A-2B38-EA0F6745DAD2}"/>
              </a:ext>
            </a:extLst>
          </p:cNvPr>
          <p:cNvSpPr txBox="1">
            <a:spLocks/>
          </p:cNvSpPr>
          <p:nvPr/>
        </p:nvSpPr>
        <p:spPr>
          <a:xfrm>
            <a:off x="575359" y="58898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3600" u="sng" dirty="0" err="1">
                <a:solidFill>
                  <a:srgbClr val="7030A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GitHubLink</a:t>
            </a:r>
            <a:endParaRPr lang="en-IN" sz="3600" u="sng"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63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1BA647F5-70E6-2C77-5B10-584B440CDA67}"/>
              </a:ext>
            </a:extLst>
          </p:cNvPr>
          <p:cNvPicPr>
            <a:picLocks noChangeAspect="1"/>
          </p:cNvPicPr>
          <p:nvPr/>
        </p:nvPicPr>
        <p:blipFill>
          <a:blip r:embed="rId3"/>
          <a:stretch>
            <a:fillRect/>
          </a:stretch>
        </p:blipFill>
        <p:spPr>
          <a:xfrm>
            <a:off x="675957" y="1201586"/>
            <a:ext cx="10708879" cy="5366854"/>
          </a:xfrm>
          <a:prstGeom prst="rect">
            <a:avLst/>
          </a:prstGeom>
        </p:spPr>
      </p:pic>
      <p:sp>
        <p:nvSpPr>
          <p:cNvPr id="2" name="Title 3">
            <a:extLst>
              <a:ext uri="{FF2B5EF4-FFF2-40B4-BE49-F238E27FC236}">
                <a16:creationId xmlns:a16="http://schemas.microsoft.com/office/drawing/2014/main" id="{7864D18C-305A-BB6B-F0B1-6896F503765D}"/>
              </a:ext>
            </a:extLst>
          </p:cNvPr>
          <p:cNvSpPr txBox="1">
            <a:spLocks/>
          </p:cNvSpPr>
          <p:nvPr/>
        </p:nvSpPr>
        <p:spPr>
          <a:xfrm>
            <a:off x="575359" y="58898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3600" u="sng" dirty="0" err="1">
                <a:solidFill>
                  <a:srgbClr val="7030A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GitHubLink</a:t>
            </a:r>
            <a:endParaRPr lang="en-IN" sz="3600" u="sng"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42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675957" y="3962573"/>
            <a:ext cx="9270476" cy="935998"/>
          </a:xfrm>
        </p:spPr>
        <p:txBody>
          <a:bodyPr>
            <a:normAutofit/>
          </a:bodyPr>
          <a:lstStyle/>
          <a:p>
            <a:endParaRPr lang="en-IN" dirty="0"/>
          </a:p>
        </p:txBody>
      </p:sp>
      <p:sp>
        <p:nvSpPr>
          <p:cNvPr id="2" name="Title 3">
            <a:extLst>
              <a:ext uri="{FF2B5EF4-FFF2-40B4-BE49-F238E27FC236}">
                <a16:creationId xmlns:a16="http://schemas.microsoft.com/office/drawing/2014/main" id="{011432A5-250F-8AE1-A28D-F7C340615589}"/>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3600" u="sng" dirty="0" err="1">
                <a:solidFill>
                  <a:srgbClr val="7030A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GitHubLink</a:t>
            </a:r>
            <a:endParaRPr lang="en-IN" sz="3600" u="sng"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82155" y="1875556"/>
            <a:ext cx="8400587" cy="3607987"/>
          </a:xfrm>
        </p:spPr>
        <p:txBody>
          <a:bodyPr>
            <a:noAutofit/>
          </a:bodyPr>
          <a:lstStyle/>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In the Analyzing Retail Insights from </a:t>
            </a:r>
            <a:r>
              <a:rPr lang="en-US" sz="1800" dirty="0" err="1">
                <a:solidFill>
                  <a:schemeClr val="tx1"/>
                </a:solidFill>
                <a:latin typeface="Times New Roman" panose="02020603050405020304" pitchFamily="18" charset="0"/>
                <a:cs typeface="Times New Roman" panose="02020603050405020304" pitchFamily="18" charset="0"/>
              </a:rPr>
              <a:t>SuperStore</a:t>
            </a:r>
            <a:r>
              <a:rPr lang="en-US" sz="1800" dirty="0">
                <a:solidFill>
                  <a:schemeClr val="tx1"/>
                </a:solidFill>
                <a:latin typeface="Times New Roman" panose="02020603050405020304" pitchFamily="18" charset="0"/>
                <a:cs typeface="Times New Roman" panose="02020603050405020304" pitchFamily="18" charset="0"/>
              </a:rPr>
              <a:t> Data, understanding the distribution of sales and profitability across various dimensions is vital for strategic decision-making. Our analysis will identify sales distribution across regions, segments, and product categories to pinpoint revenue drivers. We will conduct a profitability analysis to highlight high-profit and low-profit areas, enabling targeted business optimizations. Additionally, examining regional performance will help us understand which regions excel or underperform and why. Finally, by investigating city-level performance and customer segmentation, we can develop targeted strategies to boost sales and profitability, providing actionable insights to enhance overall business performance.</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949086" y="22191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1331497"/>
          </a:xfrm>
        </p:spPr>
        <p:txBody>
          <a:bodyPr>
            <a:normAutofit/>
          </a:bodyPr>
          <a:lstStyle/>
          <a:p>
            <a:r>
              <a:rPr lang="en-GB" dirty="0">
                <a:latin typeface="Times New Roman" panose="02020603050405020304" pitchFamily="18" charset="0"/>
                <a:cs typeface="Times New Roman" panose="02020603050405020304" pitchFamily="18" charset="0"/>
              </a:rPr>
              <a:t>Project Description</a:t>
            </a:r>
            <a:br>
              <a:rPr lang="en-GB" dirty="0">
                <a:latin typeface="Times New Roman" panose="02020603050405020304" pitchFamily="18" charset="0"/>
                <a:cs typeface="Times New Roman" panose="02020603050405020304" pitchFamily="18" charset="0"/>
              </a:rPr>
            </a:br>
            <a:endParaRPr lang="en-IN" sz="2000" b="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itle 2">
            <a:extLst>
              <a:ext uri="{FF2B5EF4-FFF2-40B4-BE49-F238E27FC236}">
                <a16:creationId xmlns:a16="http://schemas.microsoft.com/office/drawing/2014/main" id="{B8647E42-7294-6925-E6DC-C176A0789D5C}"/>
              </a:ext>
            </a:extLst>
          </p:cNvPr>
          <p:cNvSpPr txBox="1">
            <a:spLocks/>
          </p:cNvSpPr>
          <p:nvPr/>
        </p:nvSpPr>
        <p:spPr>
          <a:xfrm>
            <a:off x="660399" y="2444619"/>
            <a:ext cx="8754189" cy="433873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dirty="0">
                <a:latin typeface="Times New Roman" panose="02020603050405020304" pitchFamily="18" charset="0"/>
                <a:cs typeface="Times New Roman" panose="02020603050405020304" pitchFamily="18" charset="0"/>
              </a:rPr>
              <a:t>This project analyzes </a:t>
            </a:r>
            <a:r>
              <a:rPr lang="en-US" sz="2000" b="0" dirty="0" err="1">
                <a:latin typeface="Times New Roman" panose="02020603050405020304" pitchFamily="18" charset="0"/>
                <a:cs typeface="Times New Roman" panose="02020603050405020304" pitchFamily="18" charset="0"/>
              </a:rPr>
              <a:t>SuperStore</a:t>
            </a:r>
            <a:r>
              <a:rPr lang="en-US" sz="2000" b="0" dirty="0">
                <a:latin typeface="Times New Roman" panose="02020603050405020304" pitchFamily="18" charset="0"/>
                <a:cs typeface="Times New Roman" panose="02020603050405020304" pitchFamily="18" charset="0"/>
              </a:rPr>
              <a:t> data to uncover insights into sales and profitability across different regions, customer segments, and product categories. By examining key metrics and visualizing data trends, we aim to identify revenue drivers and high-profit areas. The analysis will highlight regional and city-level performance, enabling targeted strategies for business optimization. Additionally, customer segmentation will provide insights for tailored marketing efforts. The comprehensive analysis will deliver actionable recommendations to enhance overall business performance.</a:t>
            </a:r>
            <a:br>
              <a:rPr lang="en-GB" sz="2000" b="0" dirty="0">
                <a:latin typeface="Times New Roman" panose="02020603050405020304" pitchFamily="18" charset="0"/>
                <a:cs typeface="Times New Roman" panose="02020603050405020304" pitchFamily="18" charset="0"/>
              </a:rPr>
            </a:b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latin typeface="Times New Roman" panose="02020603050405020304" pitchFamily="18" charset="0"/>
                <a:cs typeface="Times New Roman" panose="02020603050405020304" pitchFamily="18" charset="0"/>
              </a:rPr>
              <a:t>WHO ARE THE END USERS?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88A5F91F-EDB4-A92D-9699-11FDB6D28DD9}"/>
              </a:ext>
            </a:extLst>
          </p:cNvPr>
          <p:cNvSpPr>
            <a:spLocks noGrp="1" noChangeArrowheads="1"/>
          </p:cNvSpPr>
          <p:nvPr>
            <p:ph type="body" sz="quarter" idx="12"/>
          </p:nvPr>
        </p:nvSpPr>
        <p:spPr bwMode="auto">
          <a:xfrm>
            <a:off x="847692" y="2055797"/>
            <a:ext cx="461638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Retail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and Marketing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Analysts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Regional Managers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Managers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Development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Managers </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7BBFA22C-85D0-CF73-7F29-1E6A33BAA5BE}"/>
              </a:ext>
            </a:extLst>
          </p:cNvPr>
          <p:cNvSpPr>
            <a:spLocks noGrp="1" noChangeArrowheads="1"/>
          </p:cNvSpPr>
          <p:nvPr>
            <p:ph type="body" sz="quarter" idx="12"/>
          </p:nvPr>
        </p:nvSpPr>
        <p:spPr bwMode="auto">
          <a:xfrm>
            <a:off x="1464906" y="1764150"/>
            <a:ext cx="5159828" cy="3067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Programming Language: Python</a:t>
            </a:r>
          </a:p>
          <a:p>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IDE: </a:t>
            </a:r>
            <a:r>
              <a:rPr lang="en-IN" sz="1800" dirty="0" err="1">
                <a:solidFill>
                  <a:schemeClr val="tx1">
                    <a:lumMod val="95000"/>
                    <a:lumOff val="5000"/>
                  </a:schemeClr>
                </a:solidFill>
                <a:latin typeface="Times New Roman" panose="02020603050405020304" pitchFamily="18" charset="0"/>
                <a:cs typeface="Times New Roman" panose="02020603050405020304" pitchFamily="18" charset="0"/>
              </a:rPr>
              <a:t>Jupyter</a:t>
            </a: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 Notebook </a:t>
            </a:r>
          </a:p>
          <a:p>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Data Computation: pandas, </a:t>
            </a:r>
            <a:r>
              <a:rPr lang="en-IN" sz="1800" dirty="0" err="1">
                <a:solidFill>
                  <a:schemeClr val="tx1">
                    <a:lumMod val="95000"/>
                    <a:lumOff val="5000"/>
                  </a:schemeClr>
                </a:solidFill>
                <a:latin typeface="Times New Roman" panose="02020603050405020304" pitchFamily="18" charset="0"/>
                <a:cs typeface="Times New Roman" panose="02020603050405020304" pitchFamily="18" charset="0"/>
              </a:rPr>
              <a:t>numpy</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Data Visualization: Matplotlib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3600" u="sng" dirty="0" err="1">
                <a:solidFill>
                  <a:srgbClr val="7030A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GitHubLink</a:t>
            </a:r>
            <a:endParaRPr lang="en-IN" sz="3600" u="sng" dirty="0">
              <a:solidFill>
                <a:srgbClr val="7030A0"/>
              </a:solidFill>
              <a:latin typeface="Times New Roman" panose="02020603050405020304" pitchFamily="18" charset="0"/>
              <a:cs typeface="Times New Roman" panose="02020603050405020304" pitchFamily="18" charset="0"/>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95436644-D593-D268-0FBD-CDE37B1076D0}"/>
              </a:ext>
            </a:extLst>
          </p:cNvPr>
          <p:cNvPicPr>
            <a:picLocks noChangeAspect="1"/>
          </p:cNvPicPr>
          <p:nvPr/>
        </p:nvPicPr>
        <p:blipFill>
          <a:blip r:embed="rId4"/>
          <a:stretch>
            <a:fillRect/>
          </a:stretch>
        </p:blipFill>
        <p:spPr>
          <a:xfrm>
            <a:off x="2071396" y="1275371"/>
            <a:ext cx="7641770" cy="427448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15" name="Picture 14">
            <a:extLst>
              <a:ext uri="{FF2B5EF4-FFF2-40B4-BE49-F238E27FC236}">
                <a16:creationId xmlns:a16="http://schemas.microsoft.com/office/drawing/2014/main" id="{F96405C5-916F-4148-64C1-2C7392C412DE}"/>
              </a:ext>
            </a:extLst>
          </p:cNvPr>
          <p:cNvPicPr>
            <a:picLocks noChangeAspect="1"/>
          </p:cNvPicPr>
          <p:nvPr/>
        </p:nvPicPr>
        <p:blipFill>
          <a:blip r:embed="rId4"/>
          <a:stretch>
            <a:fillRect/>
          </a:stretch>
        </p:blipFill>
        <p:spPr>
          <a:xfrm>
            <a:off x="675957" y="1275371"/>
            <a:ext cx="8111443" cy="5293069"/>
          </a:xfrm>
          <a:prstGeom prst="rect">
            <a:avLst/>
          </a:prstGeom>
        </p:spPr>
      </p:pic>
      <p:sp>
        <p:nvSpPr>
          <p:cNvPr id="2" name="Title 3">
            <a:extLst>
              <a:ext uri="{FF2B5EF4-FFF2-40B4-BE49-F238E27FC236}">
                <a16:creationId xmlns:a16="http://schemas.microsoft.com/office/drawing/2014/main" id="{3650445A-A605-2E4D-623B-B636DC7CAF14}"/>
              </a:ext>
            </a:extLst>
          </p:cNvPr>
          <p:cNvSpPr txBox="1">
            <a:spLocks/>
          </p:cNvSpPr>
          <p:nvPr/>
        </p:nvSpPr>
        <p:spPr>
          <a:xfrm>
            <a:off x="575359" y="58898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3600" u="sng" dirty="0" err="1">
                <a:solidFill>
                  <a:srgbClr val="7030A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GitHubLink</a:t>
            </a:r>
            <a:endParaRPr lang="en-IN" sz="3600" u="sng"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44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13" name="Picture 12">
            <a:extLst>
              <a:ext uri="{FF2B5EF4-FFF2-40B4-BE49-F238E27FC236}">
                <a16:creationId xmlns:a16="http://schemas.microsoft.com/office/drawing/2014/main" id="{F8AB8A84-267A-C9E8-595C-F9EE65D8493E}"/>
              </a:ext>
            </a:extLst>
          </p:cNvPr>
          <p:cNvPicPr>
            <a:picLocks noChangeAspect="1"/>
          </p:cNvPicPr>
          <p:nvPr/>
        </p:nvPicPr>
        <p:blipFill>
          <a:blip r:embed="rId4"/>
          <a:stretch>
            <a:fillRect/>
          </a:stretch>
        </p:blipFill>
        <p:spPr>
          <a:xfrm>
            <a:off x="243871" y="1343609"/>
            <a:ext cx="8862808" cy="5143802"/>
          </a:xfrm>
          <a:prstGeom prst="rect">
            <a:avLst/>
          </a:prstGeom>
        </p:spPr>
      </p:pic>
      <p:sp>
        <p:nvSpPr>
          <p:cNvPr id="2" name="Title 3">
            <a:extLst>
              <a:ext uri="{FF2B5EF4-FFF2-40B4-BE49-F238E27FC236}">
                <a16:creationId xmlns:a16="http://schemas.microsoft.com/office/drawing/2014/main" id="{9F52667E-B07F-D59E-B780-24B30AE68028}"/>
              </a:ext>
            </a:extLst>
          </p:cNvPr>
          <p:cNvSpPr txBox="1">
            <a:spLocks/>
          </p:cNvSpPr>
          <p:nvPr/>
        </p:nvSpPr>
        <p:spPr>
          <a:xfrm>
            <a:off x="575359" y="58898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3600" u="sng" dirty="0" err="1">
                <a:solidFill>
                  <a:srgbClr val="7030A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GitHubLink</a:t>
            </a:r>
            <a:endParaRPr lang="en-IN" sz="3600" u="sng"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91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11" name="Picture 10">
            <a:extLst>
              <a:ext uri="{FF2B5EF4-FFF2-40B4-BE49-F238E27FC236}">
                <a16:creationId xmlns:a16="http://schemas.microsoft.com/office/drawing/2014/main" id="{08CA120B-E92A-42D9-E10A-7E180730F64A}"/>
              </a:ext>
            </a:extLst>
          </p:cNvPr>
          <p:cNvPicPr>
            <a:picLocks noChangeAspect="1"/>
          </p:cNvPicPr>
          <p:nvPr/>
        </p:nvPicPr>
        <p:blipFill>
          <a:blip r:embed="rId3"/>
          <a:stretch>
            <a:fillRect/>
          </a:stretch>
        </p:blipFill>
        <p:spPr>
          <a:xfrm>
            <a:off x="422960" y="1045030"/>
            <a:ext cx="8104500" cy="5728994"/>
          </a:xfrm>
          <a:prstGeom prst="rect">
            <a:avLst/>
          </a:prstGeom>
        </p:spPr>
      </p:pic>
      <p:sp>
        <p:nvSpPr>
          <p:cNvPr id="2" name="Title 3">
            <a:extLst>
              <a:ext uri="{FF2B5EF4-FFF2-40B4-BE49-F238E27FC236}">
                <a16:creationId xmlns:a16="http://schemas.microsoft.com/office/drawing/2014/main" id="{325C9377-837D-35F9-A774-E0B622E6A692}"/>
              </a:ext>
            </a:extLst>
          </p:cNvPr>
          <p:cNvSpPr txBox="1">
            <a:spLocks/>
          </p:cNvSpPr>
          <p:nvPr/>
        </p:nvSpPr>
        <p:spPr>
          <a:xfrm>
            <a:off x="575359" y="58898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3600" u="sng" dirty="0" err="1">
                <a:solidFill>
                  <a:srgbClr val="7030A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GitHubLink</a:t>
            </a:r>
            <a:endParaRPr lang="en-IN" sz="3600" u="sng"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76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631</TotalTime>
  <Words>366</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Wingdings</vt:lpstr>
      <vt:lpstr>Wingdings 3</vt:lpstr>
      <vt:lpstr>Facet</vt:lpstr>
      <vt:lpstr>Analyzing Retail Insights from SuperStore </vt:lpstr>
      <vt:lpstr>PROBLEM  STATEMENT</vt:lpstr>
      <vt:lpstr>Project Description </vt:lpstr>
      <vt:lpstr>WHO ARE THE END USERS?</vt:lpstr>
      <vt:lpstr>Technology Used</vt:lpstr>
      <vt:lpstr>RESULTS </vt:lpstr>
      <vt:lpstr>RESULTS </vt:lpstr>
      <vt:lpstr>RESULTS </vt:lpstr>
      <vt:lpstr>RESULTS </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A.ANANDHA BASKAR</cp:lastModifiedBy>
  <cp:revision>82</cp:revision>
  <dcterms:created xsi:type="dcterms:W3CDTF">2021-07-11T13:13:15Z</dcterms:created>
  <dcterms:modified xsi:type="dcterms:W3CDTF">2024-07-19T09:12:01Z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