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5" r:id="rId10"/>
    <p:sldId id="264" r:id="rId11"/>
    <p:sldId id="266"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AA20EEA-163F-4FF3-9511-D0EDAD568609}">
          <p14:sldIdLst>
            <p14:sldId id="256"/>
            <p14:sldId id="257"/>
          </p14:sldIdLst>
        </p14:section>
        <p14:section name="Business Task" id="{6C35B7A8-053E-463A-847B-E68FE3EF373A}">
          <p14:sldIdLst>
            <p14:sldId id="258"/>
            <p14:sldId id="259"/>
          </p14:sldIdLst>
        </p14:section>
        <p14:section name="Credentials" id="{FD50F9C8-22DD-4CE7-BD8F-E350E4E8F67E}">
          <p14:sldIdLst>
            <p14:sldId id="260"/>
            <p14:sldId id="261"/>
          </p14:sldIdLst>
        </p14:section>
        <p14:section name="Storytelling" id="{749EE684-283A-469A-A418-9115FA370057}">
          <p14:sldIdLst>
            <p14:sldId id="262"/>
            <p14:sldId id="263"/>
            <p14:sldId id="265"/>
            <p14:sldId id="264"/>
            <p14:sldId id="266"/>
          </p14:sldIdLst>
        </p14:section>
        <p14:section name="Conclusion" id="{738F95F3-4D70-4C22-9177-3ADD2F04E386}">
          <p14:sldIdLst>
            <p14:sldId id="268"/>
          </p14:sldIdLst>
        </p14:section>
        <p14:section name="Final" id="{BE694CB4-128E-4CCF-89F5-B78D36B2073C}">
          <p14:sldIdLst>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949"/>
    <a:srgbClr val="FE8F77"/>
    <a:srgbClr val="F5A620"/>
    <a:srgbClr val="4285F4"/>
    <a:srgbClr val="DB4437"/>
    <a:srgbClr val="F4B400"/>
    <a:srgbClr val="0F9D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9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60FD5D-17FA-416D-9C37-719CC5648D72}" type="datetimeFigureOut">
              <a:rPr lang="en-IN" smtClean="0"/>
              <a:t>17-08-2024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BB4BED-443F-49E8-B011-591B97B8E4D6}" type="slidenum">
              <a:rPr lang="en-IN" smtClean="0"/>
              <a:t>‹#›</a:t>
            </a:fld>
            <a:endParaRPr lang="en-IN"/>
          </a:p>
        </p:txBody>
      </p:sp>
    </p:spTree>
    <p:extLst>
      <p:ext uri="{BB962C8B-B14F-4D97-AF65-F5344CB8AC3E}">
        <p14:creationId xmlns:p14="http://schemas.microsoft.com/office/powerpoint/2010/main" val="3646113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0BB4BED-443F-49E8-B011-591B97B8E4D6}" type="slidenum">
              <a:rPr lang="en-IN" smtClean="0"/>
              <a:t>12</a:t>
            </a:fld>
            <a:endParaRPr lang="en-IN"/>
          </a:p>
        </p:txBody>
      </p:sp>
    </p:spTree>
    <p:extLst>
      <p:ext uri="{BB962C8B-B14F-4D97-AF65-F5344CB8AC3E}">
        <p14:creationId xmlns:p14="http://schemas.microsoft.com/office/powerpoint/2010/main" val="660009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8D2FC-9972-026E-18F2-CFFD9C37C0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9150773-A71F-29CA-53F9-B629F15556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99CADEA-2235-D132-FB0E-8A357FD2B93F}"/>
              </a:ext>
            </a:extLst>
          </p:cNvPr>
          <p:cNvSpPr>
            <a:spLocks noGrp="1"/>
          </p:cNvSpPr>
          <p:nvPr>
            <p:ph type="dt" sz="half" idx="10"/>
          </p:nvPr>
        </p:nvSpPr>
        <p:spPr/>
        <p:txBody>
          <a:bodyPr/>
          <a:lstStyle/>
          <a:p>
            <a:fld id="{41419F85-5BDC-4609-8EC1-BEE68B5A6E78}" type="datetimeFigureOut">
              <a:rPr lang="en-IN" smtClean="0"/>
              <a:t>17-08-2024</a:t>
            </a:fld>
            <a:endParaRPr lang="en-IN"/>
          </a:p>
        </p:txBody>
      </p:sp>
      <p:sp>
        <p:nvSpPr>
          <p:cNvPr id="5" name="Footer Placeholder 4">
            <a:extLst>
              <a:ext uri="{FF2B5EF4-FFF2-40B4-BE49-F238E27FC236}">
                <a16:creationId xmlns:a16="http://schemas.microsoft.com/office/drawing/2014/main" id="{DF7CBF10-3A77-D114-955A-6D99A11C93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56E1E7-E841-7B67-BD00-8A01ACF19936}"/>
              </a:ext>
            </a:extLst>
          </p:cNvPr>
          <p:cNvSpPr>
            <a:spLocks noGrp="1"/>
          </p:cNvSpPr>
          <p:nvPr>
            <p:ph type="sldNum" sz="quarter" idx="12"/>
          </p:nvPr>
        </p:nvSpPr>
        <p:spPr/>
        <p:txBody>
          <a:bodyPr/>
          <a:lstStyle/>
          <a:p>
            <a:fld id="{3CED462F-488F-4FAB-8B8F-2274DB550497}" type="slidenum">
              <a:rPr lang="en-IN" smtClean="0"/>
              <a:t>‹#›</a:t>
            </a:fld>
            <a:endParaRPr lang="en-IN"/>
          </a:p>
        </p:txBody>
      </p:sp>
    </p:spTree>
    <p:extLst>
      <p:ext uri="{BB962C8B-B14F-4D97-AF65-F5344CB8AC3E}">
        <p14:creationId xmlns:p14="http://schemas.microsoft.com/office/powerpoint/2010/main" val="1894520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C0A5E-2170-3FEC-DF28-9736C7A14BA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BE1079-0644-EB53-2CDF-7E9CD209D9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B14C85-8184-2037-8F92-B9231B64863A}"/>
              </a:ext>
            </a:extLst>
          </p:cNvPr>
          <p:cNvSpPr>
            <a:spLocks noGrp="1"/>
          </p:cNvSpPr>
          <p:nvPr>
            <p:ph type="dt" sz="half" idx="10"/>
          </p:nvPr>
        </p:nvSpPr>
        <p:spPr/>
        <p:txBody>
          <a:bodyPr/>
          <a:lstStyle/>
          <a:p>
            <a:fld id="{41419F85-5BDC-4609-8EC1-BEE68B5A6E78}" type="datetimeFigureOut">
              <a:rPr lang="en-IN" smtClean="0"/>
              <a:t>17-08-2024</a:t>
            </a:fld>
            <a:endParaRPr lang="en-IN"/>
          </a:p>
        </p:txBody>
      </p:sp>
      <p:sp>
        <p:nvSpPr>
          <p:cNvPr id="5" name="Footer Placeholder 4">
            <a:extLst>
              <a:ext uri="{FF2B5EF4-FFF2-40B4-BE49-F238E27FC236}">
                <a16:creationId xmlns:a16="http://schemas.microsoft.com/office/drawing/2014/main" id="{3731EAF5-888A-3622-DFA7-80EF276AB7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0254A6-463D-403F-5B18-96548C9DAEF0}"/>
              </a:ext>
            </a:extLst>
          </p:cNvPr>
          <p:cNvSpPr>
            <a:spLocks noGrp="1"/>
          </p:cNvSpPr>
          <p:nvPr>
            <p:ph type="sldNum" sz="quarter" idx="12"/>
          </p:nvPr>
        </p:nvSpPr>
        <p:spPr/>
        <p:txBody>
          <a:bodyPr/>
          <a:lstStyle/>
          <a:p>
            <a:fld id="{3CED462F-488F-4FAB-8B8F-2274DB550497}" type="slidenum">
              <a:rPr lang="en-IN" smtClean="0"/>
              <a:t>‹#›</a:t>
            </a:fld>
            <a:endParaRPr lang="en-IN"/>
          </a:p>
        </p:txBody>
      </p:sp>
    </p:spTree>
    <p:extLst>
      <p:ext uri="{BB962C8B-B14F-4D97-AF65-F5344CB8AC3E}">
        <p14:creationId xmlns:p14="http://schemas.microsoft.com/office/powerpoint/2010/main" val="4189741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3529C7-8DA3-F85A-4F3B-B3D4765212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63A6F0-7517-2FCB-D664-A242D80F38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5299E9-82DD-C04D-5786-606696CF466D}"/>
              </a:ext>
            </a:extLst>
          </p:cNvPr>
          <p:cNvSpPr>
            <a:spLocks noGrp="1"/>
          </p:cNvSpPr>
          <p:nvPr>
            <p:ph type="dt" sz="half" idx="10"/>
          </p:nvPr>
        </p:nvSpPr>
        <p:spPr/>
        <p:txBody>
          <a:bodyPr/>
          <a:lstStyle/>
          <a:p>
            <a:fld id="{41419F85-5BDC-4609-8EC1-BEE68B5A6E78}" type="datetimeFigureOut">
              <a:rPr lang="en-IN" smtClean="0"/>
              <a:t>17-08-2024</a:t>
            </a:fld>
            <a:endParaRPr lang="en-IN"/>
          </a:p>
        </p:txBody>
      </p:sp>
      <p:sp>
        <p:nvSpPr>
          <p:cNvPr id="5" name="Footer Placeholder 4">
            <a:extLst>
              <a:ext uri="{FF2B5EF4-FFF2-40B4-BE49-F238E27FC236}">
                <a16:creationId xmlns:a16="http://schemas.microsoft.com/office/drawing/2014/main" id="{589410D1-81B3-605F-0C1E-4339201C51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706ADC-5A85-448D-D778-090AA1B16751}"/>
              </a:ext>
            </a:extLst>
          </p:cNvPr>
          <p:cNvSpPr>
            <a:spLocks noGrp="1"/>
          </p:cNvSpPr>
          <p:nvPr>
            <p:ph type="sldNum" sz="quarter" idx="12"/>
          </p:nvPr>
        </p:nvSpPr>
        <p:spPr/>
        <p:txBody>
          <a:bodyPr/>
          <a:lstStyle/>
          <a:p>
            <a:fld id="{3CED462F-488F-4FAB-8B8F-2274DB550497}" type="slidenum">
              <a:rPr lang="en-IN" smtClean="0"/>
              <a:t>‹#›</a:t>
            </a:fld>
            <a:endParaRPr lang="en-IN"/>
          </a:p>
        </p:txBody>
      </p:sp>
    </p:spTree>
    <p:extLst>
      <p:ext uri="{BB962C8B-B14F-4D97-AF65-F5344CB8AC3E}">
        <p14:creationId xmlns:p14="http://schemas.microsoft.com/office/powerpoint/2010/main" val="2001058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03DA2-2C9C-CB3B-CF2F-46F742907F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1C2F6C-C551-DA76-1241-81A60F2BA8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45AD8A-DEEC-082C-FF7B-EA63FC13CFE4}"/>
              </a:ext>
            </a:extLst>
          </p:cNvPr>
          <p:cNvSpPr>
            <a:spLocks noGrp="1"/>
          </p:cNvSpPr>
          <p:nvPr>
            <p:ph type="dt" sz="half" idx="10"/>
          </p:nvPr>
        </p:nvSpPr>
        <p:spPr/>
        <p:txBody>
          <a:bodyPr/>
          <a:lstStyle/>
          <a:p>
            <a:fld id="{41419F85-5BDC-4609-8EC1-BEE68B5A6E78}" type="datetimeFigureOut">
              <a:rPr lang="en-IN" smtClean="0"/>
              <a:t>17-08-2024</a:t>
            </a:fld>
            <a:endParaRPr lang="en-IN"/>
          </a:p>
        </p:txBody>
      </p:sp>
      <p:sp>
        <p:nvSpPr>
          <p:cNvPr id="5" name="Footer Placeholder 4">
            <a:extLst>
              <a:ext uri="{FF2B5EF4-FFF2-40B4-BE49-F238E27FC236}">
                <a16:creationId xmlns:a16="http://schemas.microsoft.com/office/drawing/2014/main" id="{14598B94-EC9E-98C5-06E8-B51678993E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35C179-4109-9A45-8169-A52F51AAA255}"/>
              </a:ext>
            </a:extLst>
          </p:cNvPr>
          <p:cNvSpPr>
            <a:spLocks noGrp="1"/>
          </p:cNvSpPr>
          <p:nvPr>
            <p:ph type="sldNum" sz="quarter" idx="12"/>
          </p:nvPr>
        </p:nvSpPr>
        <p:spPr/>
        <p:txBody>
          <a:bodyPr/>
          <a:lstStyle/>
          <a:p>
            <a:fld id="{3CED462F-488F-4FAB-8B8F-2274DB550497}" type="slidenum">
              <a:rPr lang="en-IN" smtClean="0"/>
              <a:t>‹#›</a:t>
            </a:fld>
            <a:endParaRPr lang="en-IN"/>
          </a:p>
        </p:txBody>
      </p:sp>
    </p:spTree>
    <p:extLst>
      <p:ext uri="{BB962C8B-B14F-4D97-AF65-F5344CB8AC3E}">
        <p14:creationId xmlns:p14="http://schemas.microsoft.com/office/powerpoint/2010/main" val="32100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39A7C-5995-466A-3D87-20DAAD53FD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BC555B6-02B5-F1D6-2993-2C2742433C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87B566-9160-3154-FEEA-EB928A226D95}"/>
              </a:ext>
            </a:extLst>
          </p:cNvPr>
          <p:cNvSpPr>
            <a:spLocks noGrp="1"/>
          </p:cNvSpPr>
          <p:nvPr>
            <p:ph type="dt" sz="half" idx="10"/>
          </p:nvPr>
        </p:nvSpPr>
        <p:spPr/>
        <p:txBody>
          <a:bodyPr/>
          <a:lstStyle/>
          <a:p>
            <a:fld id="{41419F85-5BDC-4609-8EC1-BEE68B5A6E78}" type="datetimeFigureOut">
              <a:rPr lang="en-IN" smtClean="0"/>
              <a:t>17-08-2024</a:t>
            </a:fld>
            <a:endParaRPr lang="en-IN"/>
          </a:p>
        </p:txBody>
      </p:sp>
      <p:sp>
        <p:nvSpPr>
          <p:cNvPr id="5" name="Footer Placeholder 4">
            <a:extLst>
              <a:ext uri="{FF2B5EF4-FFF2-40B4-BE49-F238E27FC236}">
                <a16:creationId xmlns:a16="http://schemas.microsoft.com/office/drawing/2014/main" id="{5052B751-54E7-6D6D-AEE8-6749EB5EE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F4C621-BFD8-B877-2E30-DC00B30BA08A}"/>
              </a:ext>
            </a:extLst>
          </p:cNvPr>
          <p:cNvSpPr>
            <a:spLocks noGrp="1"/>
          </p:cNvSpPr>
          <p:nvPr>
            <p:ph type="sldNum" sz="quarter" idx="12"/>
          </p:nvPr>
        </p:nvSpPr>
        <p:spPr/>
        <p:txBody>
          <a:bodyPr/>
          <a:lstStyle/>
          <a:p>
            <a:fld id="{3CED462F-488F-4FAB-8B8F-2274DB550497}" type="slidenum">
              <a:rPr lang="en-IN" smtClean="0"/>
              <a:t>‹#›</a:t>
            </a:fld>
            <a:endParaRPr lang="en-IN"/>
          </a:p>
        </p:txBody>
      </p:sp>
    </p:spTree>
    <p:extLst>
      <p:ext uri="{BB962C8B-B14F-4D97-AF65-F5344CB8AC3E}">
        <p14:creationId xmlns:p14="http://schemas.microsoft.com/office/powerpoint/2010/main" val="1566865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6F4D0-6AAC-1DDE-AE31-C2FDD3D58B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D0C790-1E19-39B3-FEF5-853F481151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FAE683-F709-8E06-6F36-638A4B8297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EC2033-CCD1-3144-30C9-C50644CBDCEE}"/>
              </a:ext>
            </a:extLst>
          </p:cNvPr>
          <p:cNvSpPr>
            <a:spLocks noGrp="1"/>
          </p:cNvSpPr>
          <p:nvPr>
            <p:ph type="dt" sz="half" idx="10"/>
          </p:nvPr>
        </p:nvSpPr>
        <p:spPr/>
        <p:txBody>
          <a:bodyPr/>
          <a:lstStyle/>
          <a:p>
            <a:fld id="{41419F85-5BDC-4609-8EC1-BEE68B5A6E78}" type="datetimeFigureOut">
              <a:rPr lang="en-IN" smtClean="0"/>
              <a:t>17-08-2024</a:t>
            </a:fld>
            <a:endParaRPr lang="en-IN"/>
          </a:p>
        </p:txBody>
      </p:sp>
      <p:sp>
        <p:nvSpPr>
          <p:cNvPr id="6" name="Footer Placeholder 5">
            <a:extLst>
              <a:ext uri="{FF2B5EF4-FFF2-40B4-BE49-F238E27FC236}">
                <a16:creationId xmlns:a16="http://schemas.microsoft.com/office/drawing/2014/main" id="{CF098C36-95B4-F4D4-0FC8-99F6C3414C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8AFCCD-02B7-9347-30F5-1955929758C2}"/>
              </a:ext>
            </a:extLst>
          </p:cNvPr>
          <p:cNvSpPr>
            <a:spLocks noGrp="1"/>
          </p:cNvSpPr>
          <p:nvPr>
            <p:ph type="sldNum" sz="quarter" idx="12"/>
          </p:nvPr>
        </p:nvSpPr>
        <p:spPr/>
        <p:txBody>
          <a:bodyPr/>
          <a:lstStyle/>
          <a:p>
            <a:fld id="{3CED462F-488F-4FAB-8B8F-2274DB550497}" type="slidenum">
              <a:rPr lang="en-IN" smtClean="0"/>
              <a:t>‹#›</a:t>
            </a:fld>
            <a:endParaRPr lang="en-IN"/>
          </a:p>
        </p:txBody>
      </p:sp>
    </p:spTree>
    <p:extLst>
      <p:ext uri="{BB962C8B-B14F-4D97-AF65-F5344CB8AC3E}">
        <p14:creationId xmlns:p14="http://schemas.microsoft.com/office/powerpoint/2010/main" val="266866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D4B74-E751-EE66-C09D-0A86BF3635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9E762D-F4CA-A53C-6FB0-9DC2A6111D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7772DB-98E1-556B-22A2-528321F0B8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706A09F-F711-96DE-137F-AD51B9DD8A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169010-EA79-32CF-160E-4B9AD54ABF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3DECC3-EBD9-6D00-E2EF-A5ABF0836016}"/>
              </a:ext>
            </a:extLst>
          </p:cNvPr>
          <p:cNvSpPr>
            <a:spLocks noGrp="1"/>
          </p:cNvSpPr>
          <p:nvPr>
            <p:ph type="dt" sz="half" idx="10"/>
          </p:nvPr>
        </p:nvSpPr>
        <p:spPr/>
        <p:txBody>
          <a:bodyPr/>
          <a:lstStyle/>
          <a:p>
            <a:fld id="{41419F85-5BDC-4609-8EC1-BEE68B5A6E78}" type="datetimeFigureOut">
              <a:rPr lang="en-IN" smtClean="0"/>
              <a:t>17-08-2024</a:t>
            </a:fld>
            <a:endParaRPr lang="en-IN"/>
          </a:p>
        </p:txBody>
      </p:sp>
      <p:sp>
        <p:nvSpPr>
          <p:cNvPr id="8" name="Footer Placeholder 7">
            <a:extLst>
              <a:ext uri="{FF2B5EF4-FFF2-40B4-BE49-F238E27FC236}">
                <a16:creationId xmlns:a16="http://schemas.microsoft.com/office/drawing/2014/main" id="{4F622020-35E0-F45C-7C23-45DEE994C3A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3317BD2-4514-9790-E6C4-FC57B64A701C}"/>
              </a:ext>
            </a:extLst>
          </p:cNvPr>
          <p:cNvSpPr>
            <a:spLocks noGrp="1"/>
          </p:cNvSpPr>
          <p:nvPr>
            <p:ph type="sldNum" sz="quarter" idx="12"/>
          </p:nvPr>
        </p:nvSpPr>
        <p:spPr/>
        <p:txBody>
          <a:bodyPr/>
          <a:lstStyle/>
          <a:p>
            <a:fld id="{3CED462F-488F-4FAB-8B8F-2274DB550497}" type="slidenum">
              <a:rPr lang="en-IN" smtClean="0"/>
              <a:t>‹#›</a:t>
            </a:fld>
            <a:endParaRPr lang="en-IN"/>
          </a:p>
        </p:txBody>
      </p:sp>
    </p:spTree>
    <p:extLst>
      <p:ext uri="{BB962C8B-B14F-4D97-AF65-F5344CB8AC3E}">
        <p14:creationId xmlns:p14="http://schemas.microsoft.com/office/powerpoint/2010/main" val="2958191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FEE47-C26A-B0BC-E9DA-1E1F32747D6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25F07FD-3030-E78E-172F-0CC34ABEBDA4}"/>
              </a:ext>
            </a:extLst>
          </p:cNvPr>
          <p:cNvSpPr>
            <a:spLocks noGrp="1"/>
          </p:cNvSpPr>
          <p:nvPr>
            <p:ph type="dt" sz="half" idx="10"/>
          </p:nvPr>
        </p:nvSpPr>
        <p:spPr/>
        <p:txBody>
          <a:bodyPr/>
          <a:lstStyle/>
          <a:p>
            <a:fld id="{41419F85-5BDC-4609-8EC1-BEE68B5A6E78}" type="datetimeFigureOut">
              <a:rPr lang="en-IN" smtClean="0"/>
              <a:t>17-08-2024</a:t>
            </a:fld>
            <a:endParaRPr lang="en-IN"/>
          </a:p>
        </p:txBody>
      </p:sp>
      <p:sp>
        <p:nvSpPr>
          <p:cNvPr id="4" name="Footer Placeholder 3">
            <a:extLst>
              <a:ext uri="{FF2B5EF4-FFF2-40B4-BE49-F238E27FC236}">
                <a16:creationId xmlns:a16="http://schemas.microsoft.com/office/drawing/2014/main" id="{F877A96B-B3AD-AF12-5711-B20D0B6E307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3D949D2-77F9-BB0B-3FA2-F6BBA51AE8BA}"/>
              </a:ext>
            </a:extLst>
          </p:cNvPr>
          <p:cNvSpPr>
            <a:spLocks noGrp="1"/>
          </p:cNvSpPr>
          <p:nvPr>
            <p:ph type="sldNum" sz="quarter" idx="12"/>
          </p:nvPr>
        </p:nvSpPr>
        <p:spPr/>
        <p:txBody>
          <a:bodyPr/>
          <a:lstStyle/>
          <a:p>
            <a:fld id="{3CED462F-488F-4FAB-8B8F-2274DB550497}" type="slidenum">
              <a:rPr lang="en-IN" smtClean="0"/>
              <a:t>‹#›</a:t>
            </a:fld>
            <a:endParaRPr lang="en-IN"/>
          </a:p>
        </p:txBody>
      </p:sp>
    </p:spTree>
    <p:extLst>
      <p:ext uri="{BB962C8B-B14F-4D97-AF65-F5344CB8AC3E}">
        <p14:creationId xmlns:p14="http://schemas.microsoft.com/office/powerpoint/2010/main" val="1533182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507561-931A-4D44-2498-FA045F5C5810}"/>
              </a:ext>
            </a:extLst>
          </p:cNvPr>
          <p:cNvSpPr>
            <a:spLocks noGrp="1"/>
          </p:cNvSpPr>
          <p:nvPr>
            <p:ph type="dt" sz="half" idx="10"/>
          </p:nvPr>
        </p:nvSpPr>
        <p:spPr/>
        <p:txBody>
          <a:bodyPr/>
          <a:lstStyle/>
          <a:p>
            <a:fld id="{41419F85-5BDC-4609-8EC1-BEE68B5A6E78}" type="datetimeFigureOut">
              <a:rPr lang="en-IN" smtClean="0"/>
              <a:t>17-08-2024</a:t>
            </a:fld>
            <a:endParaRPr lang="en-IN"/>
          </a:p>
        </p:txBody>
      </p:sp>
      <p:sp>
        <p:nvSpPr>
          <p:cNvPr id="3" name="Footer Placeholder 2">
            <a:extLst>
              <a:ext uri="{FF2B5EF4-FFF2-40B4-BE49-F238E27FC236}">
                <a16:creationId xmlns:a16="http://schemas.microsoft.com/office/drawing/2014/main" id="{0D7FD280-0009-C2C5-6FAF-6F19EB156A4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F7199CF-DE2F-B263-C00D-1E1E24567E6C}"/>
              </a:ext>
            </a:extLst>
          </p:cNvPr>
          <p:cNvSpPr>
            <a:spLocks noGrp="1"/>
          </p:cNvSpPr>
          <p:nvPr>
            <p:ph type="sldNum" sz="quarter" idx="12"/>
          </p:nvPr>
        </p:nvSpPr>
        <p:spPr/>
        <p:txBody>
          <a:bodyPr/>
          <a:lstStyle/>
          <a:p>
            <a:fld id="{3CED462F-488F-4FAB-8B8F-2274DB550497}" type="slidenum">
              <a:rPr lang="en-IN" smtClean="0"/>
              <a:t>‹#›</a:t>
            </a:fld>
            <a:endParaRPr lang="en-IN"/>
          </a:p>
        </p:txBody>
      </p:sp>
    </p:spTree>
    <p:extLst>
      <p:ext uri="{BB962C8B-B14F-4D97-AF65-F5344CB8AC3E}">
        <p14:creationId xmlns:p14="http://schemas.microsoft.com/office/powerpoint/2010/main" val="3316367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6FE8C-40B7-2AA9-258B-56DCACA829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0D512DB-8C27-EC9F-00BF-41A3E8D2CA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1ACE91C-3D0B-C23E-5646-3FE8235EFB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2BDA7A-FA21-6D96-7EB2-96780F821D22}"/>
              </a:ext>
            </a:extLst>
          </p:cNvPr>
          <p:cNvSpPr>
            <a:spLocks noGrp="1"/>
          </p:cNvSpPr>
          <p:nvPr>
            <p:ph type="dt" sz="half" idx="10"/>
          </p:nvPr>
        </p:nvSpPr>
        <p:spPr/>
        <p:txBody>
          <a:bodyPr/>
          <a:lstStyle/>
          <a:p>
            <a:fld id="{41419F85-5BDC-4609-8EC1-BEE68B5A6E78}" type="datetimeFigureOut">
              <a:rPr lang="en-IN" smtClean="0"/>
              <a:t>17-08-2024</a:t>
            </a:fld>
            <a:endParaRPr lang="en-IN"/>
          </a:p>
        </p:txBody>
      </p:sp>
      <p:sp>
        <p:nvSpPr>
          <p:cNvPr id="6" name="Footer Placeholder 5">
            <a:extLst>
              <a:ext uri="{FF2B5EF4-FFF2-40B4-BE49-F238E27FC236}">
                <a16:creationId xmlns:a16="http://schemas.microsoft.com/office/drawing/2014/main" id="{DFB6656B-51DA-404A-4E19-F19CD77920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1C8649-17F1-8F30-C753-FE0C680D861C}"/>
              </a:ext>
            </a:extLst>
          </p:cNvPr>
          <p:cNvSpPr>
            <a:spLocks noGrp="1"/>
          </p:cNvSpPr>
          <p:nvPr>
            <p:ph type="sldNum" sz="quarter" idx="12"/>
          </p:nvPr>
        </p:nvSpPr>
        <p:spPr/>
        <p:txBody>
          <a:bodyPr/>
          <a:lstStyle/>
          <a:p>
            <a:fld id="{3CED462F-488F-4FAB-8B8F-2274DB550497}" type="slidenum">
              <a:rPr lang="en-IN" smtClean="0"/>
              <a:t>‹#›</a:t>
            </a:fld>
            <a:endParaRPr lang="en-IN"/>
          </a:p>
        </p:txBody>
      </p:sp>
    </p:spTree>
    <p:extLst>
      <p:ext uri="{BB962C8B-B14F-4D97-AF65-F5344CB8AC3E}">
        <p14:creationId xmlns:p14="http://schemas.microsoft.com/office/powerpoint/2010/main" val="2821734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90822-986F-95A7-E5B7-361DA77579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BE052BD-C4AF-BDE7-8678-E6CEBE9145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9096BBC-0865-D062-C434-CA29B642D9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D03B26-B296-E70F-17DD-E379609AA976}"/>
              </a:ext>
            </a:extLst>
          </p:cNvPr>
          <p:cNvSpPr>
            <a:spLocks noGrp="1"/>
          </p:cNvSpPr>
          <p:nvPr>
            <p:ph type="dt" sz="half" idx="10"/>
          </p:nvPr>
        </p:nvSpPr>
        <p:spPr/>
        <p:txBody>
          <a:bodyPr/>
          <a:lstStyle/>
          <a:p>
            <a:fld id="{41419F85-5BDC-4609-8EC1-BEE68B5A6E78}" type="datetimeFigureOut">
              <a:rPr lang="en-IN" smtClean="0"/>
              <a:t>17-08-2024</a:t>
            </a:fld>
            <a:endParaRPr lang="en-IN"/>
          </a:p>
        </p:txBody>
      </p:sp>
      <p:sp>
        <p:nvSpPr>
          <p:cNvPr id="6" name="Footer Placeholder 5">
            <a:extLst>
              <a:ext uri="{FF2B5EF4-FFF2-40B4-BE49-F238E27FC236}">
                <a16:creationId xmlns:a16="http://schemas.microsoft.com/office/drawing/2014/main" id="{18375686-4BB4-2E2D-868C-FAEAAB53DA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54EF56-0697-7A98-63C3-5776CC2C610E}"/>
              </a:ext>
            </a:extLst>
          </p:cNvPr>
          <p:cNvSpPr>
            <a:spLocks noGrp="1"/>
          </p:cNvSpPr>
          <p:nvPr>
            <p:ph type="sldNum" sz="quarter" idx="12"/>
          </p:nvPr>
        </p:nvSpPr>
        <p:spPr/>
        <p:txBody>
          <a:bodyPr/>
          <a:lstStyle/>
          <a:p>
            <a:fld id="{3CED462F-488F-4FAB-8B8F-2274DB550497}" type="slidenum">
              <a:rPr lang="en-IN" smtClean="0"/>
              <a:t>‹#›</a:t>
            </a:fld>
            <a:endParaRPr lang="en-IN"/>
          </a:p>
        </p:txBody>
      </p:sp>
    </p:spTree>
    <p:extLst>
      <p:ext uri="{BB962C8B-B14F-4D97-AF65-F5344CB8AC3E}">
        <p14:creationId xmlns:p14="http://schemas.microsoft.com/office/powerpoint/2010/main" val="767508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EBCB86-513F-DF0C-BF86-51B71EED97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92DBC8-5988-2D8F-6B60-6FA8C2AE4A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CC182D-8ECD-7D5A-9132-12C12068E6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419F85-5BDC-4609-8EC1-BEE68B5A6E78}" type="datetimeFigureOut">
              <a:rPr lang="en-IN" smtClean="0"/>
              <a:t>17-08-2024</a:t>
            </a:fld>
            <a:endParaRPr lang="en-IN"/>
          </a:p>
        </p:txBody>
      </p:sp>
      <p:sp>
        <p:nvSpPr>
          <p:cNvPr id="5" name="Footer Placeholder 4">
            <a:extLst>
              <a:ext uri="{FF2B5EF4-FFF2-40B4-BE49-F238E27FC236}">
                <a16:creationId xmlns:a16="http://schemas.microsoft.com/office/drawing/2014/main" id="{558843BB-44C7-AA3A-A7A8-4A7C3FECC3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25E371B-8E0C-024F-7332-85F772223E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ED462F-488F-4FAB-8B8F-2274DB550497}" type="slidenum">
              <a:rPr lang="en-IN" smtClean="0"/>
              <a:t>‹#›</a:t>
            </a:fld>
            <a:endParaRPr lang="en-IN"/>
          </a:p>
        </p:txBody>
      </p:sp>
    </p:spTree>
    <p:extLst>
      <p:ext uri="{BB962C8B-B14F-4D97-AF65-F5344CB8AC3E}">
        <p14:creationId xmlns:p14="http://schemas.microsoft.com/office/powerpoint/2010/main" val="4210983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www.kaggle.com/datasets/arashnic/fitbi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3888FDAF-6390-C438-0510-103BDABD6C9A}"/>
              </a:ext>
            </a:extLst>
          </p:cNvPr>
          <p:cNvSpPr txBox="1"/>
          <p:nvPr/>
        </p:nvSpPr>
        <p:spPr>
          <a:xfrm>
            <a:off x="481781" y="249667"/>
            <a:ext cx="8632722" cy="523220"/>
          </a:xfrm>
          <a:prstGeom prst="rect">
            <a:avLst/>
          </a:prstGeom>
          <a:noFill/>
        </p:spPr>
        <p:txBody>
          <a:bodyPr wrap="square" rtlCol="0">
            <a:spAutoFit/>
          </a:bodyPr>
          <a:lstStyle/>
          <a:p>
            <a:r>
              <a:rPr lang="en-US" sz="2800" b="1" spc="300" dirty="0">
                <a:solidFill>
                  <a:srgbClr val="4285F4"/>
                </a:solidFill>
                <a:latin typeface="Times New Roman" panose="02020603050405020304" pitchFamily="18" charset="0"/>
                <a:cs typeface="Times New Roman" panose="02020603050405020304" pitchFamily="18" charset="0"/>
              </a:rPr>
              <a:t>GOOGLE DATA ANALYTICS</a:t>
            </a:r>
            <a:r>
              <a:rPr lang="en-US" sz="2800" b="1" dirty="0">
                <a:solidFill>
                  <a:srgbClr val="4285F4"/>
                </a:solidFill>
                <a:latin typeface="Times New Roman" panose="02020603050405020304" pitchFamily="18" charset="0"/>
                <a:cs typeface="Times New Roman" panose="02020603050405020304" pitchFamily="18" charset="0"/>
              </a:rPr>
              <a:t>… </a:t>
            </a:r>
            <a:endParaRPr lang="en-IN" sz="2800" b="1" dirty="0">
              <a:solidFill>
                <a:srgbClr val="4285F4"/>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14C75C32-B815-56FE-A2B0-E440E19ACA10}"/>
              </a:ext>
            </a:extLst>
          </p:cNvPr>
          <p:cNvSpPr txBox="1"/>
          <p:nvPr/>
        </p:nvSpPr>
        <p:spPr>
          <a:xfrm>
            <a:off x="963562" y="1199535"/>
            <a:ext cx="9773262" cy="1446550"/>
          </a:xfrm>
          <a:prstGeom prst="rect">
            <a:avLst/>
          </a:prstGeom>
          <a:noFill/>
        </p:spPr>
        <p:txBody>
          <a:bodyPr wrap="square" rtlCol="0">
            <a:spAutoFit/>
          </a:bodyPr>
          <a:lstStyle/>
          <a:p>
            <a:r>
              <a:rPr lang="en-US" sz="4400" b="1" spc="80" dirty="0">
                <a:solidFill>
                  <a:srgbClr val="FF4949"/>
                </a:solidFill>
                <a:latin typeface="Times New Roman" panose="02020603050405020304" pitchFamily="18" charset="0"/>
                <a:cs typeface="Times New Roman" panose="02020603050405020304" pitchFamily="18" charset="0"/>
              </a:rPr>
              <a:t>ANALYZING SMART DEVICE FITNESS DATA</a:t>
            </a:r>
            <a:endParaRPr lang="en-IN" sz="4400" b="1" spc="80" dirty="0">
              <a:solidFill>
                <a:srgbClr val="FF4949"/>
              </a:solidFill>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D1BF3E5C-7462-20F5-1053-FE89086CAEBE}"/>
              </a:ext>
            </a:extLst>
          </p:cNvPr>
          <p:cNvSpPr txBox="1"/>
          <p:nvPr/>
        </p:nvSpPr>
        <p:spPr>
          <a:xfrm>
            <a:off x="963562" y="2951549"/>
            <a:ext cx="7393857" cy="1261884"/>
          </a:xfrm>
          <a:prstGeom prst="rect">
            <a:avLst/>
          </a:prstGeom>
          <a:noFill/>
        </p:spPr>
        <p:txBody>
          <a:bodyPr wrap="square" rtlCol="0">
            <a:spAutoFit/>
          </a:bodyPr>
          <a:lstStyle/>
          <a:p>
            <a:r>
              <a:rPr lang="en-US" sz="3200" b="1" kern="1200" dirty="0">
                <a:solidFill>
                  <a:srgbClr val="FF4949"/>
                </a:solidFill>
                <a:effectLst/>
                <a:latin typeface="Times New Roman" panose="02020603050405020304" pitchFamily="18" charset="0"/>
                <a:cs typeface="Times New Roman" panose="02020603050405020304" pitchFamily="18" charset="0"/>
              </a:rPr>
              <a:t>Unlocking new Growth </a:t>
            </a:r>
            <a:r>
              <a:rPr lang="en-US" sz="3200" b="1" dirty="0">
                <a:solidFill>
                  <a:srgbClr val="FF4949"/>
                </a:solidFill>
                <a:latin typeface="Times New Roman" panose="02020603050405020304" pitchFamily="18" charset="0"/>
                <a:cs typeface="Times New Roman" panose="02020603050405020304" pitchFamily="18" charset="0"/>
              </a:rPr>
              <a:t>O</a:t>
            </a:r>
            <a:r>
              <a:rPr lang="en-US" sz="3200" b="1" kern="1200" dirty="0">
                <a:solidFill>
                  <a:srgbClr val="FF4949"/>
                </a:solidFill>
                <a:effectLst/>
                <a:latin typeface="Times New Roman" panose="02020603050405020304" pitchFamily="18" charset="0"/>
                <a:cs typeface="Times New Roman" panose="02020603050405020304" pitchFamily="18" charset="0"/>
              </a:rPr>
              <a:t>pportunities for </a:t>
            </a:r>
            <a:r>
              <a:rPr lang="en-US" sz="4400" b="1" kern="1200" dirty="0">
                <a:solidFill>
                  <a:srgbClr val="FE8F77"/>
                </a:solidFill>
                <a:effectLst/>
                <a:latin typeface="Times New Roman" panose="02020603050405020304" pitchFamily="18" charset="0"/>
                <a:cs typeface="Times New Roman" panose="02020603050405020304" pitchFamily="18" charset="0"/>
              </a:rPr>
              <a:t>Bellabeat</a:t>
            </a:r>
            <a:endParaRPr lang="en-IN" sz="4400" b="1" dirty="0">
              <a:solidFill>
                <a:srgbClr val="FE8F77"/>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567912C4-7A1B-E8E5-AC56-9ECD3862C0FE}"/>
              </a:ext>
            </a:extLst>
          </p:cNvPr>
          <p:cNvSpPr txBox="1"/>
          <p:nvPr/>
        </p:nvSpPr>
        <p:spPr>
          <a:xfrm>
            <a:off x="963562" y="5658465"/>
            <a:ext cx="3637935" cy="960328"/>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Presented by</a:t>
            </a:r>
          </a:p>
          <a:p>
            <a:pPr>
              <a:lnSpc>
                <a:spcPct val="150000"/>
              </a:lnSpc>
            </a:pPr>
            <a:r>
              <a:rPr lang="en-US" sz="2000" dirty="0">
                <a:latin typeface="Times New Roman" panose="02020603050405020304" pitchFamily="18" charset="0"/>
                <a:cs typeface="Times New Roman" panose="02020603050405020304" pitchFamily="18" charset="0"/>
              </a:rPr>
              <a:t>ANANDHASIVAM V S</a:t>
            </a:r>
            <a:endParaRPr lang="en-IN"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707D355-9CD1-E930-889A-307F6354D7CB}"/>
              </a:ext>
            </a:extLst>
          </p:cNvPr>
          <p:cNvPicPr>
            <a:picLocks noChangeAspect="1"/>
          </p:cNvPicPr>
          <p:nvPr/>
        </p:nvPicPr>
        <p:blipFill rotWithShape="1">
          <a:blip r:embed="rId2"/>
          <a:srcRect r="40419" b="31619"/>
          <a:stretch/>
        </p:blipFill>
        <p:spPr>
          <a:xfrm>
            <a:off x="10117410" y="5029387"/>
            <a:ext cx="1651804" cy="1395005"/>
          </a:xfrm>
          <a:prstGeom prst="rect">
            <a:avLst/>
          </a:prstGeom>
        </p:spPr>
      </p:pic>
      <p:pic>
        <p:nvPicPr>
          <p:cNvPr id="2" name="Picture 1">
            <a:extLst>
              <a:ext uri="{FF2B5EF4-FFF2-40B4-BE49-F238E27FC236}">
                <a16:creationId xmlns:a16="http://schemas.microsoft.com/office/drawing/2014/main" id="{5B2D63E7-B227-D2FE-B81C-E50BBEE1B756}"/>
              </a:ext>
            </a:extLst>
          </p:cNvPr>
          <p:cNvPicPr>
            <a:picLocks noChangeAspect="1"/>
          </p:cNvPicPr>
          <p:nvPr/>
        </p:nvPicPr>
        <p:blipFill>
          <a:blip r:embed="rId3"/>
          <a:stretch>
            <a:fillRect/>
          </a:stretch>
        </p:blipFill>
        <p:spPr>
          <a:xfrm>
            <a:off x="642376" y="1199535"/>
            <a:ext cx="140220" cy="5736833"/>
          </a:xfrm>
          <a:prstGeom prst="rect">
            <a:avLst/>
          </a:prstGeom>
        </p:spPr>
      </p:pic>
    </p:spTree>
    <p:extLst>
      <p:ext uri="{BB962C8B-B14F-4D97-AF65-F5344CB8AC3E}">
        <p14:creationId xmlns:p14="http://schemas.microsoft.com/office/powerpoint/2010/main" val="105771949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1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BD76FC-A0D1-5044-F1FA-DEA9FF068F62}"/>
              </a:ext>
            </a:extLst>
          </p:cNvPr>
          <p:cNvPicPr>
            <a:picLocks noChangeAspect="1"/>
          </p:cNvPicPr>
          <p:nvPr/>
        </p:nvPicPr>
        <p:blipFill>
          <a:blip r:embed="rId2"/>
          <a:stretch>
            <a:fillRect/>
          </a:stretch>
        </p:blipFill>
        <p:spPr>
          <a:xfrm rot="5400000" flipH="1">
            <a:off x="3913438" y="-3285032"/>
            <a:ext cx="89442" cy="8153780"/>
          </a:xfrm>
          <a:prstGeom prst="rect">
            <a:avLst/>
          </a:prstGeom>
        </p:spPr>
      </p:pic>
      <p:pic>
        <p:nvPicPr>
          <p:cNvPr id="2" name="Picture 1">
            <a:extLst>
              <a:ext uri="{FF2B5EF4-FFF2-40B4-BE49-F238E27FC236}">
                <a16:creationId xmlns:a16="http://schemas.microsoft.com/office/drawing/2014/main" id="{8BA25132-BFEF-A767-D7E8-E67B012A7AB5}"/>
              </a:ext>
            </a:extLst>
          </p:cNvPr>
          <p:cNvPicPr>
            <a:picLocks noChangeAspect="1"/>
          </p:cNvPicPr>
          <p:nvPr/>
        </p:nvPicPr>
        <p:blipFill>
          <a:blip r:embed="rId3"/>
          <a:stretch>
            <a:fillRect/>
          </a:stretch>
        </p:blipFill>
        <p:spPr>
          <a:xfrm>
            <a:off x="11023529" y="148981"/>
            <a:ext cx="1050484" cy="772493"/>
          </a:xfrm>
          <a:prstGeom prst="rect">
            <a:avLst/>
          </a:prstGeom>
        </p:spPr>
      </p:pic>
      <p:sp>
        <p:nvSpPr>
          <p:cNvPr id="3" name="TextBox 2">
            <a:extLst>
              <a:ext uri="{FF2B5EF4-FFF2-40B4-BE49-F238E27FC236}">
                <a16:creationId xmlns:a16="http://schemas.microsoft.com/office/drawing/2014/main" id="{A46305A3-CB34-EE12-7255-853F35684E19}"/>
              </a:ext>
            </a:extLst>
          </p:cNvPr>
          <p:cNvSpPr txBox="1"/>
          <p:nvPr/>
        </p:nvSpPr>
        <p:spPr>
          <a:xfrm>
            <a:off x="226142" y="70324"/>
            <a:ext cx="5388077" cy="584775"/>
          </a:xfrm>
          <a:prstGeom prst="rect">
            <a:avLst/>
          </a:prstGeom>
          <a:noFill/>
        </p:spPr>
        <p:txBody>
          <a:bodyPr wrap="square" rtlCol="0">
            <a:spAutoFit/>
          </a:bodyPr>
          <a:lstStyle/>
          <a:p>
            <a:r>
              <a:rPr lang="en-US" sz="3200" dirty="0">
                <a:solidFill>
                  <a:srgbClr val="FE8F77"/>
                </a:solidFill>
                <a:latin typeface="Times New Roman" panose="02020603050405020304" pitchFamily="18" charset="0"/>
                <a:cs typeface="Times New Roman" panose="02020603050405020304" pitchFamily="18" charset="0"/>
              </a:rPr>
              <a:t>Intensity Analysis</a:t>
            </a:r>
            <a:endParaRPr lang="en-IN" sz="3200" dirty="0">
              <a:solidFill>
                <a:srgbClr val="FE8F77"/>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6BD7098-B47E-B672-6A2F-EDDDBC67013A}"/>
              </a:ext>
            </a:extLst>
          </p:cNvPr>
          <p:cNvSpPr txBox="1"/>
          <p:nvPr/>
        </p:nvSpPr>
        <p:spPr>
          <a:xfrm>
            <a:off x="1002888" y="4789544"/>
            <a:ext cx="7973963" cy="498663"/>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visual shows that there is </a:t>
            </a:r>
            <a:r>
              <a:rPr lang="en-US" sz="2000" dirty="0">
                <a:solidFill>
                  <a:srgbClr val="FF4949"/>
                </a:solidFill>
                <a:latin typeface="Times New Roman" panose="02020603050405020304" pitchFamily="18" charset="0"/>
                <a:cs typeface="Times New Roman" panose="02020603050405020304" pitchFamily="18" charset="0"/>
              </a:rPr>
              <a:t>no major peeks </a:t>
            </a:r>
            <a:r>
              <a:rPr lang="en-US" sz="2000" dirty="0">
                <a:latin typeface="Times New Roman" panose="02020603050405020304" pitchFamily="18" charset="0"/>
                <a:cs typeface="Times New Roman" panose="02020603050405020304" pitchFamily="18" charset="0"/>
              </a:rPr>
              <a:t>in the line.</a:t>
            </a:r>
          </a:p>
        </p:txBody>
      </p:sp>
      <p:pic>
        <p:nvPicPr>
          <p:cNvPr id="6" name="Picture 5">
            <a:extLst>
              <a:ext uri="{FF2B5EF4-FFF2-40B4-BE49-F238E27FC236}">
                <a16:creationId xmlns:a16="http://schemas.microsoft.com/office/drawing/2014/main" id="{F38ED4BB-7BDB-CDEE-F24E-5F0A52EDC3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469" y="1122950"/>
            <a:ext cx="10317500" cy="3380224"/>
          </a:xfrm>
          <a:prstGeom prst="rect">
            <a:avLst/>
          </a:prstGeom>
        </p:spPr>
      </p:pic>
      <p:sp>
        <p:nvSpPr>
          <p:cNvPr id="10" name="TextBox 9">
            <a:extLst>
              <a:ext uri="{FF2B5EF4-FFF2-40B4-BE49-F238E27FC236}">
                <a16:creationId xmlns:a16="http://schemas.microsoft.com/office/drawing/2014/main" id="{D69DBE29-98BF-4331-DFC6-E8B5CF7D0B2C}"/>
              </a:ext>
            </a:extLst>
          </p:cNvPr>
          <p:cNvSpPr txBox="1"/>
          <p:nvPr/>
        </p:nvSpPr>
        <p:spPr>
          <a:xfrm>
            <a:off x="1002888" y="5423568"/>
            <a:ext cx="9770081" cy="960328"/>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Most of the FitBit users are </a:t>
            </a:r>
            <a:r>
              <a:rPr lang="en-US" sz="2000" dirty="0">
                <a:solidFill>
                  <a:srgbClr val="FF4949"/>
                </a:solidFill>
                <a:latin typeface="Times New Roman" panose="02020603050405020304" pitchFamily="18" charset="0"/>
                <a:cs typeface="Times New Roman" panose="02020603050405020304" pitchFamily="18" charset="0"/>
              </a:rPr>
              <a:t>working professionals</a:t>
            </a:r>
            <a:r>
              <a:rPr lang="en-US" sz="2000" dirty="0">
                <a:latin typeface="Times New Roman" panose="02020603050405020304" pitchFamily="18" charset="0"/>
                <a:cs typeface="Times New Roman" panose="02020603050405020304" pitchFamily="18" charset="0"/>
              </a:rPr>
              <a:t>, because morning 11:00 to evening 7:00 the intensity is high and nearly constant over that time.</a:t>
            </a:r>
          </a:p>
        </p:txBody>
      </p:sp>
    </p:spTree>
    <p:extLst>
      <p:ext uri="{BB962C8B-B14F-4D97-AF65-F5344CB8AC3E}">
        <p14:creationId xmlns:p14="http://schemas.microsoft.com/office/powerpoint/2010/main" val="40813424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BD76FC-A0D1-5044-F1FA-DEA9FF068F62}"/>
              </a:ext>
            </a:extLst>
          </p:cNvPr>
          <p:cNvPicPr>
            <a:picLocks noChangeAspect="1"/>
          </p:cNvPicPr>
          <p:nvPr/>
        </p:nvPicPr>
        <p:blipFill>
          <a:blip r:embed="rId2"/>
          <a:stretch>
            <a:fillRect/>
          </a:stretch>
        </p:blipFill>
        <p:spPr>
          <a:xfrm rot="5400000" flipH="1">
            <a:off x="3913438" y="-3285032"/>
            <a:ext cx="89442" cy="8153780"/>
          </a:xfrm>
          <a:prstGeom prst="rect">
            <a:avLst/>
          </a:prstGeom>
        </p:spPr>
      </p:pic>
      <p:pic>
        <p:nvPicPr>
          <p:cNvPr id="2" name="Picture 1">
            <a:extLst>
              <a:ext uri="{FF2B5EF4-FFF2-40B4-BE49-F238E27FC236}">
                <a16:creationId xmlns:a16="http://schemas.microsoft.com/office/drawing/2014/main" id="{8BA25132-BFEF-A767-D7E8-E67B012A7AB5}"/>
              </a:ext>
            </a:extLst>
          </p:cNvPr>
          <p:cNvPicPr>
            <a:picLocks noChangeAspect="1"/>
          </p:cNvPicPr>
          <p:nvPr/>
        </p:nvPicPr>
        <p:blipFill>
          <a:blip r:embed="rId3"/>
          <a:stretch>
            <a:fillRect/>
          </a:stretch>
        </p:blipFill>
        <p:spPr>
          <a:xfrm>
            <a:off x="11023529" y="148981"/>
            <a:ext cx="1050484" cy="772493"/>
          </a:xfrm>
          <a:prstGeom prst="rect">
            <a:avLst/>
          </a:prstGeom>
        </p:spPr>
      </p:pic>
      <p:sp>
        <p:nvSpPr>
          <p:cNvPr id="3" name="TextBox 2">
            <a:extLst>
              <a:ext uri="{FF2B5EF4-FFF2-40B4-BE49-F238E27FC236}">
                <a16:creationId xmlns:a16="http://schemas.microsoft.com/office/drawing/2014/main" id="{A46305A3-CB34-EE12-7255-853F35684E19}"/>
              </a:ext>
            </a:extLst>
          </p:cNvPr>
          <p:cNvSpPr txBox="1"/>
          <p:nvPr/>
        </p:nvSpPr>
        <p:spPr>
          <a:xfrm>
            <a:off x="226142" y="70324"/>
            <a:ext cx="5388077" cy="584775"/>
          </a:xfrm>
          <a:prstGeom prst="rect">
            <a:avLst/>
          </a:prstGeom>
          <a:noFill/>
        </p:spPr>
        <p:txBody>
          <a:bodyPr wrap="square" rtlCol="0">
            <a:spAutoFit/>
          </a:bodyPr>
          <a:lstStyle/>
          <a:p>
            <a:r>
              <a:rPr lang="en-US" sz="3200" dirty="0">
                <a:solidFill>
                  <a:srgbClr val="FE8F77"/>
                </a:solidFill>
                <a:latin typeface="Times New Roman" panose="02020603050405020304" pitchFamily="18" charset="0"/>
                <a:cs typeface="Times New Roman" panose="02020603050405020304" pitchFamily="18" charset="0"/>
              </a:rPr>
              <a:t>User’s Sleep Analysis</a:t>
            </a:r>
            <a:endParaRPr lang="en-IN" sz="3200" dirty="0">
              <a:solidFill>
                <a:srgbClr val="FE8F77"/>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69DBE29-98BF-4331-DFC6-E8B5CF7D0B2C}"/>
              </a:ext>
            </a:extLst>
          </p:cNvPr>
          <p:cNvSpPr txBox="1"/>
          <p:nvPr/>
        </p:nvSpPr>
        <p:spPr>
          <a:xfrm>
            <a:off x="943896" y="5335078"/>
            <a:ext cx="8524570" cy="498663"/>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Some user </a:t>
            </a:r>
            <a:r>
              <a:rPr lang="en-US" sz="2000" dirty="0">
                <a:solidFill>
                  <a:srgbClr val="FF4949"/>
                </a:solidFill>
                <a:latin typeface="Times New Roman" panose="02020603050405020304" pitchFamily="18" charset="0"/>
                <a:cs typeface="Times New Roman" panose="02020603050405020304" pitchFamily="18" charset="0"/>
              </a:rPr>
              <a:t>not achieve </a:t>
            </a:r>
            <a:r>
              <a:rPr lang="en-US" sz="2000" dirty="0">
                <a:latin typeface="Times New Roman" panose="02020603050405020304" pitchFamily="18" charset="0"/>
                <a:cs typeface="Times New Roman" panose="02020603050405020304" pitchFamily="18" charset="0"/>
              </a:rPr>
              <a:t>the recommended sleep hour (7 hours a day).</a:t>
            </a:r>
          </a:p>
        </p:txBody>
      </p:sp>
      <p:pic>
        <p:nvPicPr>
          <p:cNvPr id="8" name="Picture 7">
            <a:extLst>
              <a:ext uri="{FF2B5EF4-FFF2-40B4-BE49-F238E27FC236}">
                <a16:creationId xmlns:a16="http://schemas.microsoft.com/office/drawing/2014/main" id="{B9F74A5C-5489-3AD8-8F69-A45381209A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486" y="921473"/>
            <a:ext cx="9303791" cy="4122475"/>
          </a:xfrm>
          <a:prstGeom prst="rect">
            <a:avLst/>
          </a:prstGeom>
        </p:spPr>
      </p:pic>
    </p:spTree>
    <p:extLst>
      <p:ext uri="{BB962C8B-B14F-4D97-AF65-F5344CB8AC3E}">
        <p14:creationId xmlns:p14="http://schemas.microsoft.com/office/powerpoint/2010/main" val="14694337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9D02179-365A-BC1A-883E-BB821B05BED1}"/>
              </a:ext>
            </a:extLst>
          </p:cNvPr>
          <p:cNvPicPr>
            <a:picLocks noChangeAspect="1"/>
          </p:cNvPicPr>
          <p:nvPr/>
        </p:nvPicPr>
        <p:blipFill>
          <a:blip r:embed="rId3">
            <a:alphaModFix amt="0"/>
          </a:blip>
          <a:stretch>
            <a:fillRect/>
          </a:stretch>
        </p:blipFill>
        <p:spPr>
          <a:xfrm>
            <a:off x="255639" y="126859"/>
            <a:ext cx="1158340" cy="896190"/>
          </a:xfrm>
          <a:prstGeom prst="rect">
            <a:avLst/>
          </a:prstGeom>
        </p:spPr>
      </p:pic>
      <p:pic>
        <p:nvPicPr>
          <p:cNvPr id="4" name="Picture 3">
            <a:extLst>
              <a:ext uri="{FF2B5EF4-FFF2-40B4-BE49-F238E27FC236}">
                <a16:creationId xmlns:a16="http://schemas.microsoft.com/office/drawing/2014/main" id="{12BD76FC-A0D1-5044-F1FA-DEA9FF068F62}"/>
              </a:ext>
            </a:extLst>
          </p:cNvPr>
          <p:cNvPicPr>
            <a:picLocks noChangeAspect="1"/>
          </p:cNvPicPr>
          <p:nvPr/>
        </p:nvPicPr>
        <p:blipFill>
          <a:blip r:embed="rId4"/>
          <a:stretch>
            <a:fillRect/>
          </a:stretch>
        </p:blipFill>
        <p:spPr>
          <a:xfrm rot="5400000" flipH="1">
            <a:off x="3913438" y="-3285032"/>
            <a:ext cx="89442" cy="8153780"/>
          </a:xfrm>
          <a:prstGeom prst="rect">
            <a:avLst/>
          </a:prstGeom>
        </p:spPr>
      </p:pic>
      <p:pic>
        <p:nvPicPr>
          <p:cNvPr id="2" name="Picture 1">
            <a:extLst>
              <a:ext uri="{FF2B5EF4-FFF2-40B4-BE49-F238E27FC236}">
                <a16:creationId xmlns:a16="http://schemas.microsoft.com/office/drawing/2014/main" id="{8BA25132-BFEF-A767-D7E8-E67B012A7AB5}"/>
              </a:ext>
            </a:extLst>
          </p:cNvPr>
          <p:cNvPicPr>
            <a:picLocks noChangeAspect="1"/>
          </p:cNvPicPr>
          <p:nvPr/>
        </p:nvPicPr>
        <p:blipFill>
          <a:blip r:embed="rId5"/>
          <a:stretch>
            <a:fillRect/>
          </a:stretch>
        </p:blipFill>
        <p:spPr>
          <a:xfrm>
            <a:off x="11023529" y="148981"/>
            <a:ext cx="1050484" cy="772493"/>
          </a:xfrm>
          <a:prstGeom prst="rect">
            <a:avLst/>
          </a:prstGeom>
        </p:spPr>
      </p:pic>
      <p:sp>
        <p:nvSpPr>
          <p:cNvPr id="3" name="TextBox 2">
            <a:extLst>
              <a:ext uri="{FF2B5EF4-FFF2-40B4-BE49-F238E27FC236}">
                <a16:creationId xmlns:a16="http://schemas.microsoft.com/office/drawing/2014/main" id="{A46305A3-CB34-EE12-7255-853F35684E19}"/>
              </a:ext>
            </a:extLst>
          </p:cNvPr>
          <p:cNvSpPr txBox="1"/>
          <p:nvPr/>
        </p:nvSpPr>
        <p:spPr>
          <a:xfrm>
            <a:off x="226142" y="70324"/>
            <a:ext cx="5388077" cy="584775"/>
          </a:xfrm>
          <a:prstGeom prst="rect">
            <a:avLst/>
          </a:prstGeom>
          <a:noFill/>
        </p:spPr>
        <p:txBody>
          <a:bodyPr wrap="square" rtlCol="0">
            <a:spAutoFit/>
          </a:bodyPr>
          <a:lstStyle/>
          <a:p>
            <a:r>
              <a:rPr lang="en-US" sz="3200" dirty="0">
                <a:solidFill>
                  <a:srgbClr val="FE8F77"/>
                </a:solidFill>
                <a:latin typeface="Times New Roman" panose="02020603050405020304" pitchFamily="18" charset="0"/>
                <a:cs typeface="Times New Roman" panose="02020603050405020304" pitchFamily="18" charset="0"/>
              </a:rPr>
              <a:t>My Recommendations</a:t>
            </a:r>
            <a:endParaRPr lang="en-IN" sz="3200" dirty="0">
              <a:solidFill>
                <a:srgbClr val="FE8F77"/>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A404E2E-45EF-52E2-E672-7BB58BD6B8C7}"/>
              </a:ext>
            </a:extLst>
          </p:cNvPr>
          <p:cNvSpPr txBox="1"/>
          <p:nvPr/>
        </p:nvSpPr>
        <p:spPr>
          <a:xfrm>
            <a:off x="595634" y="1333009"/>
            <a:ext cx="8153780" cy="960328"/>
          </a:xfrm>
          <a:prstGeom prst="rect">
            <a:avLst/>
          </a:prstGeom>
          <a:noFill/>
        </p:spPr>
        <p:txBody>
          <a:bodyPr wrap="square" rtlCol="0">
            <a:spAutoFit/>
          </a:bodyPr>
          <a:lstStyle/>
          <a:p>
            <a:pPr marL="342900" indent="-342900" algn="just">
              <a:lnSpc>
                <a:spcPct val="150000"/>
              </a:lnSpc>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Give a more precise Heartrate tracker for the users with app integration and daily reports.</a:t>
            </a:r>
          </a:p>
        </p:txBody>
      </p:sp>
      <p:pic>
        <p:nvPicPr>
          <p:cNvPr id="7" name="Picture 6">
            <a:extLst>
              <a:ext uri="{FF2B5EF4-FFF2-40B4-BE49-F238E27FC236}">
                <a16:creationId xmlns:a16="http://schemas.microsoft.com/office/drawing/2014/main" id="{9EA88FC7-DCF2-ABAF-4D48-647D829D5623}"/>
              </a:ext>
            </a:extLst>
          </p:cNvPr>
          <p:cNvPicPr>
            <a:picLocks noChangeAspect="1"/>
          </p:cNvPicPr>
          <p:nvPr/>
        </p:nvPicPr>
        <p:blipFill rotWithShape="1">
          <a:blip r:embed="rId6">
            <a:extLst>
              <a:ext uri="{28A0092B-C50C-407E-A947-70E740481C1C}">
                <a14:useLocalDpi xmlns:a14="http://schemas.microsoft.com/office/drawing/2010/main" val="0"/>
              </a:ext>
            </a:extLst>
          </a:blip>
          <a:srcRect l="6244" t="22422" r="5145" b="3815"/>
          <a:stretch/>
        </p:blipFill>
        <p:spPr>
          <a:xfrm>
            <a:off x="9085007" y="4614920"/>
            <a:ext cx="2890684" cy="1945459"/>
          </a:xfrm>
          <a:prstGeom prst="rect">
            <a:avLst/>
          </a:prstGeom>
        </p:spPr>
      </p:pic>
      <p:sp>
        <p:nvSpPr>
          <p:cNvPr id="5" name="TextBox 4">
            <a:extLst>
              <a:ext uri="{FF2B5EF4-FFF2-40B4-BE49-F238E27FC236}">
                <a16:creationId xmlns:a16="http://schemas.microsoft.com/office/drawing/2014/main" id="{9EF269F9-2A2F-77F3-6E0C-EB32F4941B18}"/>
              </a:ext>
            </a:extLst>
          </p:cNvPr>
          <p:cNvSpPr txBox="1"/>
          <p:nvPr/>
        </p:nvSpPr>
        <p:spPr>
          <a:xfrm>
            <a:off x="595634" y="2585884"/>
            <a:ext cx="8153780" cy="960328"/>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Most of the users are working professionals, so they sometimes forgot to drink water and do exercises, push some remainder to overcome this.</a:t>
            </a:r>
          </a:p>
        </p:txBody>
      </p:sp>
      <p:sp>
        <p:nvSpPr>
          <p:cNvPr id="6" name="TextBox 5">
            <a:extLst>
              <a:ext uri="{FF2B5EF4-FFF2-40B4-BE49-F238E27FC236}">
                <a16:creationId xmlns:a16="http://schemas.microsoft.com/office/drawing/2014/main" id="{C927BD14-5014-2869-72B7-874A261BF361}"/>
              </a:ext>
            </a:extLst>
          </p:cNvPr>
          <p:cNvSpPr txBox="1"/>
          <p:nvPr/>
        </p:nvSpPr>
        <p:spPr>
          <a:xfrm>
            <a:off x="595634" y="3838759"/>
            <a:ext cx="7972666" cy="142263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FitBit users mostly like to track the sedentary activities, based on that we can give the some additional features for tracking the workout and providing the detailed reports on the  mobile apps</a:t>
            </a:r>
            <a:r>
              <a:rPr lang="en-US" dirty="0"/>
              <a:t>.</a:t>
            </a:r>
          </a:p>
        </p:txBody>
      </p:sp>
      <p:sp>
        <p:nvSpPr>
          <p:cNvPr id="9" name="TextBox 8">
            <a:extLst>
              <a:ext uri="{FF2B5EF4-FFF2-40B4-BE49-F238E27FC236}">
                <a16:creationId xmlns:a16="http://schemas.microsoft.com/office/drawing/2014/main" id="{B09C5552-EA98-C20D-B7D1-3B77F56E6EBB}"/>
              </a:ext>
            </a:extLst>
          </p:cNvPr>
          <p:cNvSpPr txBox="1"/>
          <p:nvPr/>
        </p:nvSpPr>
        <p:spPr>
          <a:xfrm>
            <a:off x="595634" y="5542822"/>
            <a:ext cx="8153780" cy="96795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Weekly or daily remind the users about their sleep routines and provide some recommendations based on their activities.</a:t>
            </a:r>
          </a:p>
        </p:txBody>
      </p:sp>
      <p:pic>
        <p:nvPicPr>
          <p:cNvPr id="11" name="Picture 10">
            <a:extLst>
              <a:ext uri="{FF2B5EF4-FFF2-40B4-BE49-F238E27FC236}">
                <a16:creationId xmlns:a16="http://schemas.microsoft.com/office/drawing/2014/main" id="{ED746F8F-0B61-132A-63E7-56FAA2F6E93A}"/>
              </a:ext>
            </a:extLst>
          </p:cNvPr>
          <p:cNvPicPr>
            <a:picLocks noChangeAspect="1"/>
          </p:cNvPicPr>
          <p:nvPr/>
        </p:nvPicPr>
        <p:blipFill>
          <a:blip r:embed="rId7">
            <a:alphaModFix amt="0"/>
          </a:blip>
          <a:stretch>
            <a:fillRect/>
          </a:stretch>
        </p:blipFill>
        <p:spPr>
          <a:xfrm>
            <a:off x="5172376" y="107044"/>
            <a:ext cx="1847248" cy="493819"/>
          </a:xfrm>
          <a:prstGeom prst="rect">
            <a:avLst/>
          </a:prstGeom>
        </p:spPr>
      </p:pic>
    </p:spTree>
    <p:extLst>
      <p:ext uri="{BB962C8B-B14F-4D97-AF65-F5344CB8AC3E}">
        <p14:creationId xmlns:p14="http://schemas.microsoft.com/office/powerpoint/2010/main" val="882471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6"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BD76FC-A0D1-5044-F1FA-DEA9FF068F62}"/>
              </a:ext>
            </a:extLst>
          </p:cNvPr>
          <p:cNvPicPr>
            <a:picLocks noChangeAspect="1"/>
          </p:cNvPicPr>
          <p:nvPr/>
        </p:nvPicPr>
        <p:blipFill>
          <a:blip r:embed="rId2"/>
          <a:stretch>
            <a:fillRect/>
          </a:stretch>
        </p:blipFill>
        <p:spPr>
          <a:xfrm rot="5400000" flipH="1">
            <a:off x="6042416" y="1209861"/>
            <a:ext cx="107167" cy="7010400"/>
          </a:xfrm>
          <a:prstGeom prst="rect">
            <a:avLst/>
          </a:prstGeom>
        </p:spPr>
      </p:pic>
      <p:sp>
        <p:nvSpPr>
          <p:cNvPr id="2" name="TextBox 1">
            <a:extLst>
              <a:ext uri="{FF2B5EF4-FFF2-40B4-BE49-F238E27FC236}">
                <a16:creationId xmlns:a16="http://schemas.microsoft.com/office/drawing/2014/main" id="{D15A49E6-3E56-00FC-E974-C0F9C5AF4B3A}"/>
              </a:ext>
            </a:extLst>
          </p:cNvPr>
          <p:cNvSpPr txBox="1"/>
          <p:nvPr/>
        </p:nvSpPr>
        <p:spPr>
          <a:xfrm>
            <a:off x="2590799" y="3583894"/>
            <a:ext cx="5909187" cy="923330"/>
          </a:xfrm>
          <a:prstGeom prst="rect">
            <a:avLst/>
          </a:prstGeom>
          <a:noFill/>
        </p:spPr>
        <p:txBody>
          <a:bodyPr wrap="square" rtlCol="0">
            <a:spAutoFit/>
          </a:bodyPr>
          <a:lstStyle/>
          <a:p>
            <a:r>
              <a:rPr lang="en-US" sz="5400" dirty="0">
                <a:solidFill>
                  <a:srgbClr val="FE8F77"/>
                </a:solidFill>
                <a:latin typeface="Times New Roman" panose="02020603050405020304" pitchFamily="18" charset="0"/>
                <a:cs typeface="Times New Roman" panose="02020603050405020304" pitchFamily="18" charset="0"/>
              </a:rPr>
              <a:t>Thank You</a:t>
            </a:r>
            <a:endParaRPr lang="en-IN" sz="5400" dirty="0">
              <a:solidFill>
                <a:srgbClr val="FE8F77"/>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6054E4C-56B9-CE0A-E218-44889A261862}"/>
              </a:ext>
            </a:extLst>
          </p:cNvPr>
          <p:cNvPicPr>
            <a:picLocks noChangeAspect="1"/>
          </p:cNvPicPr>
          <p:nvPr/>
        </p:nvPicPr>
        <p:blipFill>
          <a:blip r:embed="rId3"/>
          <a:stretch>
            <a:fillRect/>
          </a:stretch>
        </p:blipFill>
        <p:spPr>
          <a:xfrm>
            <a:off x="7889952" y="1153779"/>
            <a:ext cx="1050484" cy="772493"/>
          </a:xfrm>
          <a:prstGeom prst="rect">
            <a:avLst/>
          </a:prstGeom>
        </p:spPr>
      </p:pic>
      <p:pic>
        <p:nvPicPr>
          <p:cNvPr id="6" name="Picture 5">
            <a:extLst>
              <a:ext uri="{FF2B5EF4-FFF2-40B4-BE49-F238E27FC236}">
                <a16:creationId xmlns:a16="http://schemas.microsoft.com/office/drawing/2014/main" id="{BC5F90A6-6EE1-C5FC-6FD1-93C0B07B9717}"/>
              </a:ext>
            </a:extLst>
          </p:cNvPr>
          <p:cNvPicPr>
            <a:picLocks noChangeAspect="1"/>
          </p:cNvPicPr>
          <p:nvPr/>
        </p:nvPicPr>
        <p:blipFill>
          <a:blip r:embed="rId4"/>
          <a:stretch>
            <a:fillRect/>
          </a:stretch>
        </p:blipFill>
        <p:spPr>
          <a:xfrm>
            <a:off x="3202731" y="1028963"/>
            <a:ext cx="1157325" cy="897309"/>
          </a:xfrm>
          <a:prstGeom prst="rect">
            <a:avLst/>
          </a:prstGeom>
        </p:spPr>
      </p:pic>
      <p:pic>
        <p:nvPicPr>
          <p:cNvPr id="9" name="Picture 8">
            <a:extLst>
              <a:ext uri="{FF2B5EF4-FFF2-40B4-BE49-F238E27FC236}">
                <a16:creationId xmlns:a16="http://schemas.microsoft.com/office/drawing/2014/main" id="{E5FF9E50-6C8A-B78B-1230-62880F9ACFC7}"/>
              </a:ext>
            </a:extLst>
          </p:cNvPr>
          <p:cNvPicPr>
            <a:picLocks noChangeAspect="1"/>
          </p:cNvPicPr>
          <p:nvPr/>
        </p:nvPicPr>
        <p:blipFill>
          <a:blip r:embed="rId5"/>
          <a:stretch>
            <a:fillRect/>
          </a:stretch>
        </p:blipFill>
        <p:spPr>
          <a:xfrm>
            <a:off x="5172074" y="1229968"/>
            <a:ext cx="1847850" cy="495300"/>
          </a:xfrm>
          <a:prstGeom prst="rect">
            <a:avLst/>
          </a:prstGeom>
        </p:spPr>
      </p:pic>
    </p:spTree>
    <p:extLst>
      <p:ext uri="{BB962C8B-B14F-4D97-AF65-F5344CB8AC3E}">
        <p14:creationId xmlns:p14="http://schemas.microsoft.com/office/powerpoint/2010/main" val="40656379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24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BD76FC-A0D1-5044-F1FA-DEA9FF068F62}"/>
              </a:ext>
            </a:extLst>
          </p:cNvPr>
          <p:cNvPicPr>
            <a:picLocks noChangeAspect="1"/>
          </p:cNvPicPr>
          <p:nvPr/>
        </p:nvPicPr>
        <p:blipFill>
          <a:blip r:embed="rId2"/>
          <a:stretch>
            <a:fillRect/>
          </a:stretch>
        </p:blipFill>
        <p:spPr>
          <a:xfrm rot="5400000" flipH="1">
            <a:off x="3913438" y="-3285032"/>
            <a:ext cx="89442" cy="8153780"/>
          </a:xfrm>
          <a:prstGeom prst="rect">
            <a:avLst/>
          </a:prstGeom>
        </p:spPr>
      </p:pic>
      <p:pic>
        <p:nvPicPr>
          <p:cNvPr id="2" name="Picture 1">
            <a:extLst>
              <a:ext uri="{FF2B5EF4-FFF2-40B4-BE49-F238E27FC236}">
                <a16:creationId xmlns:a16="http://schemas.microsoft.com/office/drawing/2014/main" id="{8BA25132-BFEF-A767-D7E8-E67B012A7AB5}"/>
              </a:ext>
            </a:extLst>
          </p:cNvPr>
          <p:cNvPicPr>
            <a:picLocks noChangeAspect="1"/>
          </p:cNvPicPr>
          <p:nvPr/>
        </p:nvPicPr>
        <p:blipFill>
          <a:blip r:embed="rId3"/>
          <a:stretch>
            <a:fillRect/>
          </a:stretch>
        </p:blipFill>
        <p:spPr>
          <a:xfrm>
            <a:off x="11023529" y="148981"/>
            <a:ext cx="1050484" cy="772493"/>
          </a:xfrm>
          <a:prstGeom prst="rect">
            <a:avLst/>
          </a:prstGeom>
        </p:spPr>
      </p:pic>
      <p:sp>
        <p:nvSpPr>
          <p:cNvPr id="3" name="TextBox 2">
            <a:extLst>
              <a:ext uri="{FF2B5EF4-FFF2-40B4-BE49-F238E27FC236}">
                <a16:creationId xmlns:a16="http://schemas.microsoft.com/office/drawing/2014/main" id="{A46305A3-CB34-EE12-7255-853F35684E19}"/>
              </a:ext>
            </a:extLst>
          </p:cNvPr>
          <p:cNvSpPr txBox="1"/>
          <p:nvPr/>
        </p:nvSpPr>
        <p:spPr>
          <a:xfrm>
            <a:off x="226142" y="70324"/>
            <a:ext cx="3460955" cy="584775"/>
          </a:xfrm>
          <a:prstGeom prst="rect">
            <a:avLst/>
          </a:prstGeom>
          <a:noFill/>
        </p:spPr>
        <p:txBody>
          <a:bodyPr wrap="square" rtlCol="0">
            <a:spAutoFit/>
          </a:bodyPr>
          <a:lstStyle/>
          <a:p>
            <a:r>
              <a:rPr lang="en-US" sz="3200" dirty="0">
                <a:solidFill>
                  <a:srgbClr val="FE8F77"/>
                </a:solidFill>
                <a:latin typeface="Times New Roman" panose="02020603050405020304" pitchFamily="18" charset="0"/>
                <a:cs typeface="Times New Roman" panose="02020603050405020304" pitchFamily="18" charset="0"/>
              </a:rPr>
              <a:t>About Bellabeat</a:t>
            </a:r>
            <a:endParaRPr lang="en-IN" sz="3200" dirty="0">
              <a:solidFill>
                <a:srgbClr val="FE8F77"/>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248492C-A19F-6967-0B51-2642E8479726}"/>
              </a:ext>
            </a:extLst>
          </p:cNvPr>
          <p:cNvPicPr>
            <a:picLocks noChangeAspect="1"/>
          </p:cNvPicPr>
          <p:nvPr/>
        </p:nvPicPr>
        <p:blipFill rotWithShape="1">
          <a:blip r:embed="rId4">
            <a:extLst>
              <a:ext uri="{28A0092B-C50C-407E-A947-70E740481C1C}">
                <a14:useLocalDpi xmlns:a14="http://schemas.microsoft.com/office/drawing/2010/main" val="0"/>
              </a:ext>
            </a:extLst>
          </a:blip>
          <a:srcRect l="30921"/>
          <a:stretch/>
        </p:blipFill>
        <p:spPr>
          <a:xfrm>
            <a:off x="10127226" y="3868994"/>
            <a:ext cx="2064774" cy="2989006"/>
          </a:xfrm>
          <a:prstGeom prst="rect">
            <a:avLst/>
          </a:prstGeom>
        </p:spPr>
      </p:pic>
      <p:sp>
        <p:nvSpPr>
          <p:cNvPr id="8" name="TextBox 7">
            <a:extLst>
              <a:ext uri="{FF2B5EF4-FFF2-40B4-BE49-F238E27FC236}">
                <a16:creationId xmlns:a16="http://schemas.microsoft.com/office/drawing/2014/main" id="{2A404E2E-45EF-52E2-E672-7BB58BD6B8C7}"/>
              </a:ext>
            </a:extLst>
          </p:cNvPr>
          <p:cNvSpPr txBox="1"/>
          <p:nvPr/>
        </p:nvSpPr>
        <p:spPr>
          <a:xfrm>
            <a:off x="717754" y="1996125"/>
            <a:ext cx="8593394" cy="2708434"/>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Bellabeat, a high-tech manufacturer of health-focused products for women. </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They developed Leaf, Time, Spring and Bellabeat app to help the women's health and habits.</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Bellabeat products became available through a growing number of online retailers in addition to their own e-commerce channel on their website.</a:t>
            </a:r>
          </a:p>
          <a:p>
            <a:pPr marL="342900" indent="-342900">
              <a:buSzPct val="1200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46432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anim calcmode="lin" valueType="num">
                                      <p:cBhvr>
                                        <p:cTn id="8" dur="750" fill="hold"/>
                                        <p:tgtEl>
                                          <p:spTgt spid="7"/>
                                        </p:tgtEl>
                                        <p:attrNameLst>
                                          <p:attrName>ppt_x</p:attrName>
                                        </p:attrNameLst>
                                      </p:cBhvr>
                                      <p:tavLst>
                                        <p:tav tm="0">
                                          <p:val>
                                            <p:strVal val="#ppt_x"/>
                                          </p:val>
                                        </p:tav>
                                        <p:tav tm="100000">
                                          <p:val>
                                            <p:strVal val="#ppt_x"/>
                                          </p:val>
                                        </p:tav>
                                      </p:tavLst>
                                    </p:anim>
                                    <p:anim calcmode="lin" valueType="num">
                                      <p:cBhvr>
                                        <p:cTn id="9" dur="7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BD76FC-A0D1-5044-F1FA-DEA9FF068F62}"/>
              </a:ext>
            </a:extLst>
          </p:cNvPr>
          <p:cNvPicPr>
            <a:picLocks noChangeAspect="1"/>
          </p:cNvPicPr>
          <p:nvPr/>
        </p:nvPicPr>
        <p:blipFill>
          <a:blip r:embed="rId2"/>
          <a:stretch>
            <a:fillRect/>
          </a:stretch>
        </p:blipFill>
        <p:spPr>
          <a:xfrm rot="5400000" flipH="1">
            <a:off x="3913438" y="-3285032"/>
            <a:ext cx="89442" cy="8153780"/>
          </a:xfrm>
          <a:prstGeom prst="rect">
            <a:avLst/>
          </a:prstGeom>
        </p:spPr>
      </p:pic>
      <p:pic>
        <p:nvPicPr>
          <p:cNvPr id="2" name="Picture 1">
            <a:extLst>
              <a:ext uri="{FF2B5EF4-FFF2-40B4-BE49-F238E27FC236}">
                <a16:creationId xmlns:a16="http://schemas.microsoft.com/office/drawing/2014/main" id="{8BA25132-BFEF-A767-D7E8-E67B012A7AB5}"/>
              </a:ext>
            </a:extLst>
          </p:cNvPr>
          <p:cNvPicPr>
            <a:picLocks noChangeAspect="1"/>
          </p:cNvPicPr>
          <p:nvPr/>
        </p:nvPicPr>
        <p:blipFill>
          <a:blip r:embed="rId3"/>
          <a:stretch>
            <a:fillRect/>
          </a:stretch>
        </p:blipFill>
        <p:spPr>
          <a:xfrm>
            <a:off x="11023529" y="148981"/>
            <a:ext cx="1050484" cy="772493"/>
          </a:xfrm>
          <a:prstGeom prst="rect">
            <a:avLst/>
          </a:prstGeom>
        </p:spPr>
      </p:pic>
      <p:sp>
        <p:nvSpPr>
          <p:cNvPr id="3" name="TextBox 2">
            <a:extLst>
              <a:ext uri="{FF2B5EF4-FFF2-40B4-BE49-F238E27FC236}">
                <a16:creationId xmlns:a16="http://schemas.microsoft.com/office/drawing/2014/main" id="{A46305A3-CB34-EE12-7255-853F35684E19}"/>
              </a:ext>
            </a:extLst>
          </p:cNvPr>
          <p:cNvSpPr txBox="1"/>
          <p:nvPr/>
        </p:nvSpPr>
        <p:spPr>
          <a:xfrm>
            <a:off x="226142" y="70324"/>
            <a:ext cx="3460955" cy="584775"/>
          </a:xfrm>
          <a:prstGeom prst="rect">
            <a:avLst/>
          </a:prstGeom>
          <a:noFill/>
        </p:spPr>
        <p:txBody>
          <a:bodyPr wrap="square" rtlCol="0">
            <a:spAutoFit/>
          </a:bodyPr>
          <a:lstStyle/>
          <a:p>
            <a:r>
              <a:rPr lang="en-US" sz="3200" dirty="0">
                <a:solidFill>
                  <a:srgbClr val="FE8F77"/>
                </a:solidFill>
                <a:latin typeface="Times New Roman" panose="02020603050405020304" pitchFamily="18" charset="0"/>
                <a:cs typeface="Times New Roman" panose="02020603050405020304" pitchFamily="18" charset="0"/>
              </a:rPr>
              <a:t>Main Objective</a:t>
            </a:r>
            <a:endParaRPr lang="en-IN" sz="3200" dirty="0">
              <a:solidFill>
                <a:srgbClr val="FE8F77"/>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A404E2E-45EF-52E2-E672-7BB58BD6B8C7}"/>
              </a:ext>
            </a:extLst>
          </p:cNvPr>
          <p:cNvSpPr txBox="1"/>
          <p:nvPr/>
        </p:nvSpPr>
        <p:spPr>
          <a:xfrm>
            <a:off x="4892333" y="2074783"/>
            <a:ext cx="6656438" cy="2345322"/>
          </a:xfrm>
          <a:prstGeom prst="rect">
            <a:avLst/>
          </a:prstGeom>
          <a:noFill/>
        </p:spPr>
        <p:txBody>
          <a:bodyPr wrap="square" rtlCol="0">
            <a:spAutoFit/>
          </a:bodyPr>
          <a:lstStyle/>
          <a:p>
            <a:pPr marL="342900" indent="-342900" algn="just">
              <a:lnSpc>
                <a:spcPct val="150000"/>
              </a:lnSpc>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analyze smart device usage data in order to gain insight into how consumers use non-Bellabeat smart devices like FitBit.</a:t>
            </a:r>
          </a:p>
          <a:p>
            <a:pPr marL="342900" indent="-342900">
              <a:lnSpc>
                <a:spcPct val="150000"/>
              </a:lnSpc>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Gain the valuable insights and improve the products performance.</a:t>
            </a:r>
          </a:p>
        </p:txBody>
      </p:sp>
      <p:pic>
        <p:nvPicPr>
          <p:cNvPr id="6" name="Picture 5">
            <a:extLst>
              <a:ext uri="{FF2B5EF4-FFF2-40B4-BE49-F238E27FC236}">
                <a16:creationId xmlns:a16="http://schemas.microsoft.com/office/drawing/2014/main" id="{6C9E733F-1FF5-AB9C-4CF6-7E209FA6B6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142" y="1912517"/>
            <a:ext cx="4002702" cy="2808178"/>
          </a:xfrm>
          <a:prstGeom prst="rect">
            <a:avLst/>
          </a:prstGeom>
        </p:spPr>
      </p:pic>
    </p:spTree>
    <p:extLst>
      <p:ext uri="{BB962C8B-B14F-4D97-AF65-F5344CB8AC3E}">
        <p14:creationId xmlns:p14="http://schemas.microsoft.com/office/powerpoint/2010/main" val="284637071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BD76FC-A0D1-5044-F1FA-DEA9FF068F62}"/>
              </a:ext>
            </a:extLst>
          </p:cNvPr>
          <p:cNvPicPr>
            <a:picLocks noChangeAspect="1"/>
          </p:cNvPicPr>
          <p:nvPr/>
        </p:nvPicPr>
        <p:blipFill>
          <a:blip r:embed="rId2"/>
          <a:stretch>
            <a:fillRect/>
          </a:stretch>
        </p:blipFill>
        <p:spPr>
          <a:xfrm rot="5400000" flipH="1">
            <a:off x="3913438" y="-3285032"/>
            <a:ext cx="89442" cy="8153780"/>
          </a:xfrm>
          <a:prstGeom prst="rect">
            <a:avLst/>
          </a:prstGeom>
        </p:spPr>
      </p:pic>
      <p:pic>
        <p:nvPicPr>
          <p:cNvPr id="2" name="Picture 1">
            <a:extLst>
              <a:ext uri="{FF2B5EF4-FFF2-40B4-BE49-F238E27FC236}">
                <a16:creationId xmlns:a16="http://schemas.microsoft.com/office/drawing/2014/main" id="{8BA25132-BFEF-A767-D7E8-E67B012A7AB5}"/>
              </a:ext>
            </a:extLst>
          </p:cNvPr>
          <p:cNvPicPr>
            <a:picLocks noChangeAspect="1"/>
          </p:cNvPicPr>
          <p:nvPr/>
        </p:nvPicPr>
        <p:blipFill>
          <a:blip r:embed="rId3"/>
          <a:stretch>
            <a:fillRect/>
          </a:stretch>
        </p:blipFill>
        <p:spPr>
          <a:xfrm>
            <a:off x="11023529" y="148981"/>
            <a:ext cx="1050484" cy="772493"/>
          </a:xfrm>
          <a:prstGeom prst="rect">
            <a:avLst/>
          </a:prstGeom>
        </p:spPr>
      </p:pic>
      <p:sp>
        <p:nvSpPr>
          <p:cNvPr id="3" name="TextBox 2">
            <a:extLst>
              <a:ext uri="{FF2B5EF4-FFF2-40B4-BE49-F238E27FC236}">
                <a16:creationId xmlns:a16="http://schemas.microsoft.com/office/drawing/2014/main" id="{A46305A3-CB34-EE12-7255-853F35684E19}"/>
              </a:ext>
            </a:extLst>
          </p:cNvPr>
          <p:cNvSpPr txBox="1"/>
          <p:nvPr/>
        </p:nvSpPr>
        <p:spPr>
          <a:xfrm>
            <a:off x="226142" y="70324"/>
            <a:ext cx="5388077" cy="584775"/>
          </a:xfrm>
          <a:prstGeom prst="rect">
            <a:avLst/>
          </a:prstGeom>
          <a:noFill/>
        </p:spPr>
        <p:txBody>
          <a:bodyPr wrap="square" rtlCol="0">
            <a:spAutoFit/>
          </a:bodyPr>
          <a:lstStyle/>
          <a:p>
            <a:r>
              <a:rPr lang="en-US" sz="3200" dirty="0">
                <a:solidFill>
                  <a:srgbClr val="FE8F77"/>
                </a:solidFill>
                <a:latin typeface="Times New Roman" panose="02020603050405020304" pitchFamily="18" charset="0"/>
                <a:cs typeface="Times New Roman" panose="02020603050405020304" pitchFamily="18" charset="0"/>
              </a:rPr>
              <a:t>Main Task</a:t>
            </a:r>
            <a:endParaRPr lang="en-IN" sz="3200" dirty="0">
              <a:solidFill>
                <a:srgbClr val="FE8F77"/>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A404E2E-45EF-52E2-E672-7BB58BD6B8C7}"/>
              </a:ext>
            </a:extLst>
          </p:cNvPr>
          <p:cNvSpPr txBox="1"/>
          <p:nvPr/>
        </p:nvSpPr>
        <p:spPr>
          <a:xfrm>
            <a:off x="939764" y="1710990"/>
            <a:ext cx="7928931" cy="1883657"/>
          </a:xfrm>
          <a:prstGeom prst="rect">
            <a:avLst/>
          </a:prstGeom>
          <a:noFill/>
        </p:spPr>
        <p:txBody>
          <a:bodyPr wrap="square" rtlCol="0">
            <a:spAutoFit/>
          </a:bodyPr>
          <a:lstStyle/>
          <a:p>
            <a:pPr marL="342900" indent="-342900" algn="just">
              <a:lnSpc>
                <a:spcPct val="150000"/>
              </a:lnSpc>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Finding the popular and unpopular features of FitBit among the users.</a:t>
            </a:r>
          </a:p>
          <a:p>
            <a:pPr marL="342900" indent="-342900" algn="just">
              <a:lnSpc>
                <a:spcPct val="150000"/>
              </a:lnSpc>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Daily habit and routine of the users.</a:t>
            </a:r>
          </a:p>
          <a:p>
            <a:pPr marL="342900" indent="-342900" algn="just">
              <a:lnSpc>
                <a:spcPct val="150000"/>
              </a:lnSpc>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Utilizing the usage of the product for various needs.</a:t>
            </a:r>
          </a:p>
          <a:p>
            <a:pPr marL="342900" indent="-342900" algn="just">
              <a:lnSpc>
                <a:spcPct val="150000"/>
              </a:lnSpc>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Recommendations for Bellabeat’s marketing strategy.</a:t>
            </a:r>
          </a:p>
        </p:txBody>
      </p:sp>
      <p:pic>
        <p:nvPicPr>
          <p:cNvPr id="6" name="Picture 5">
            <a:extLst>
              <a:ext uri="{FF2B5EF4-FFF2-40B4-BE49-F238E27FC236}">
                <a16:creationId xmlns:a16="http://schemas.microsoft.com/office/drawing/2014/main" id="{DA53F680-0377-6020-C9A8-D8C666F94F7D}"/>
              </a:ext>
            </a:extLst>
          </p:cNvPr>
          <p:cNvPicPr>
            <a:picLocks noChangeAspect="1"/>
          </p:cNvPicPr>
          <p:nvPr/>
        </p:nvPicPr>
        <p:blipFill rotWithShape="1">
          <a:blip r:embed="rId4">
            <a:extLst>
              <a:ext uri="{28A0092B-C50C-407E-A947-70E740481C1C}">
                <a14:useLocalDpi xmlns:a14="http://schemas.microsoft.com/office/drawing/2010/main" val="0"/>
              </a:ext>
            </a:extLst>
          </a:blip>
          <a:srcRect t="4412" b="16907"/>
          <a:stretch/>
        </p:blipFill>
        <p:spPr>
          <a:xfrm>
            <a:off x="8212248" y="3677266"/>
            <a:ext cx="3336523" cy="2625212"/>
          </a:xfrm>
          <a:prstGeom prst="rect">
            <a:avLst/>
          </a:prstGeom>
        </p:spPr>
      </p:pic>
    </p:spTree>
    <p:extLst>
      <p:ext uri="{BB962C8B-B14F-4D97-AF65-F5344CB8AC3E}">
        <p14:creationId xmlns:p14="http://schemas.microsoft.com/office/powerpoint/2010/main" val="360930647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BD76FC-A0D1-5044-F1FA-DEA9FF068F62}"/>
              </a:ext>
            </a:extLst>
          </p:cNvPr>
          <p:cNvPicPr>
            <a:picLocks noChangeAspect="1"/>
          </p:cNvPicPr>
          <p:nvPr/>
        </p:nvPicPr>
        <p:blipFill>
          <a:blip r:embed="rId2"/>
          <a:stretch>
            <a:fillRect/>
          </a:stretch>
        </p:blipFill>
        <p:spPr>
          <a:xfrm rot="5400000" flipH="1">
            <a:off x="3913438" y="-3285032"/>
            <a:ext cx="89442" cy="8153780"/>
          </a:xfrm>
          <a:prstGeom prst="rect">
            <a:avLst/>
          </a:prstGeom>
        </p:spPr>
      </p:pic>
      <p:pic>
        <p:nvPicPr>
          <p:cNvPr id="2" name="Picture 1">
            <a:extLst>
              <a:ext uri="{FF2B5EF4-FFF2-40B4-BE49-F238E27FC236}">
                <a16:creationId xmlns:a16="http://schemas.microsoft.com/office/drawing/2014/main" id="{8BA25132-BFEF-A767-D7E8-E67B012A7AB5}"/>
              </a:ext>
            </a:extLst>
          </p:cNvPr>
          <p:cNvPicPr>
            <a:picLocks noChangeAspect="1"/>
          </p:cNvPicPr>
          <p:nvPr/>
        </p:nvPicPr>
        <p:blipFill>
          <a:blip r:embed="rId3"/>
          <a:stretch>
            <a:fillRect/>
          </a:stretch>
        </p:blipFill>
        <p:spPr>
          <a:xfrm>
            <a:off x="11023529" y="148981"/>
            <a:ext cx="1050484" cy="772493"/>
          </a:xfrm>
          <a:prstGeom prst="rect">
            <a:avLst/>
          </a:prstGeom>
        </p:spPr>
      </p:pic>
      <p:sp>
        <p:nvSpPr>
          <p:cNvPr id="3" name="TextBox 2">
            <a:extLst>
              <a:ext uri="{FF2B5EF4-FFF2-40B4-BE49-F238E27FC236}">
                <a16:creationId xmlns:a16="http://schemas.microsoft.com/office/drawing/2014/main" id="{A46305A3-CB34-EE12-7255-853F35684E19}"/>
              </a:ext>
            </a:extLst>
          </p:cNvPr>
          <p:cNvSpPr txBox="1"/>
          <p:nvPr/>
        </p:nvSpPr>
        <p:spPr>
          <a:xfrm>
            <a:off x="226142" y="70324"/>
            <a:ext cx="5388077" cy="584775"/>
          </a:xfrm>
          <a:prstGeom prst="rect">
            <a:avLst/>
          </a:prstGeom>
          <a:noFill/>
        </p:spPr>
        <p:txBody>
          <a:bodyPr wrap="square" rtlCol="0">
            <a:spAutoFit/>
          </a:bodyPr>
          <a:lstStyle/>
          <a:p>
            <a:r>
              <a:rPr lang="en-US" sz="3200" dirty="0">
                <a:solidFill>
                  <a:srgbClr val="FE8F77"/>
                </a:solidFill>
                <a:latin typeface="Times New Roman" panose="02020603050405020304" pitchFamily="18" charset="0"/>
                <a:cs typeface="Times New Roman" panose="02020603050405020304" pitchFamily="18" charset="0"/>
              </a:rPr>
              <a:t>Data Source</a:t>
            </a:r>
            <a:endParaRPr lang="en-IN" sz="3200" dirty="0">
              <a:solidFill>
                <a:srgbClr val="FE8F77"/>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A404E2E-45EF-52E2-E672-7BB58BD6B8C7}"/>
              </a:ext>
            </a:extLst>
          </p:cNvPr>
          <p:cNvSpPr txBox="1"/>
          <p:nvPr/>
        </p:nvSpPr>
        <p:spPr>
          <a:xfrm>
            <a:off x="929932" y="2007008"/>
            <a:ext cx="7928931" cy="1421992"/>
          </a:xfrm>
          <a:prstGeom prst="rect">
            <a:avLst/>
          </a:prstGeom>
          <a:noFill/>
        </p:spPr>
        <p:txBody>
          <a:bodyPr wrap="square" rtlCol="0">
            <a:spAutoFit/>
          </a:bodyPr>
          <a:lstStyle/>
          <a:p>
            <a:pPr marL="342900" indent="-342900" algn="just">
              <a:lnSpc>
                <a:spcPct val="150000"/>
              </a:lnSpc>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FitBit Users Dataset is available on Kaggle for open source.</a:t>
            </a:r>
          </a:p>
          <a:p>
            <a:pPr marL="342900" indent="-342900" algn="just">
              <a:lnSpc>
                <a:spcPct val="150000"/>
              </a:lnSpc>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Dataset contains nearly 33 users data over a 3 months period.</a:t>
            </a:r>
          </a:p>
          <a:p>
            <a:pPr marL="342900" indent="-342900" algn="just">
              <a:lnSpc>
                <a:spcPct val="150000"/>
              </a:lnSpc>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Some tables are in the narrow and wide format for easily analysis. </a:t>
            </a:r>
          </a:p>
        </p:txBody>
      </p:sp>
      <p:sp>
        <p:nvSpPr>
          <p:cNvPr id="5" name="TextBox 4">
            <a:extLst>
              <a:ext uri="{FF2B5EF4-FFF2-40B4-BE49-F238E27FC236}">
                <a16:creationId xmlns:a16="http://schemas.microsoft.com/office/drawing/2014/main" id="{C50392E9-466D-C5B7-1F50-B159151E0F92}"/>
              </a:ext>
            </a:extLst>
          </p:cNvPr>
          <p:cNvSpPr txBox="1"/>
          <p:nvPr/>
        </p:nvSpPr>
        <p:spPr>
          <a:xfrm>
            <a:off x="442451" y="6223820"/>
            <a:ext cx="495545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hlinkClick r:id="rId4"/>
              </a:rPr>
              <a:t>Dataset Link - Kaggle</a:t>
            </a: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15C9A7B-500F-D2CA-19C0-60CD0495A14E}"/>
              </a:ext>
            </a:extLst>
          </p:cNvPr>
          <p:cNvPicPr>
            <a:picLocks noChangeAspect="1"/>
          </p:cNvPicPr>
          <p:nvPr/>
        </p:nvPicPr>
        <p:blipFill rotWithShape="1">
          <a:blip r:embed="rId5">
            <a:extLst>
              <a:ext uri="{28A0092B-C50C-407E-A947-70E740481C1C}">
                <a14:useLocalDpi xmlns:a14="http://schemas.microsoft.com/office/drawing/2010/main" val="0"/>
              </a:ext>
            </a:extLst>
          </a:blip>
          <a:srcRect l="11567" t="5368" r="11249" b="39473"/>
          <a:stretch/>
        </p:blipFill>
        <p:spPr>
          <a:xfrm>
            <a:off x="8721213" y="3864076"/>
            <a:ext cx="2930013" cy="2261421"/>
          </a:xfrm>
          <a:prstGeom prst="rect">
            <a:avLst/>
          </a:prstGeom>
        </p:spPr>
      </p:pic>
    </p:spTree>
    <p:extLst>
      <p:ext uri="{BB962C8B-B14F-4D97-AF65-F5344CB8AC3E}">
        <p14:creationId xmlns:p14="http://schemas.microsoft.com/office/powerpoint/2010/main" val="172011642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42" presetClass="path" presetSubtype="0" accel="50000" decel="50000" fill="hold" nodeType="withEffect">
                                  <p:stCondLst>
                                    <p:cond delay="0"/>
                                  </p:stCondLst>
                                  <p:childTnLst>
                                    <p:animMotion origin="layout" path="M -1.66667E-6 -1.48148E-6 L -0.69323 0.01968 " pathEditMode="relative" rAng="0" ptsTypes="AA">
                                      <p:cBhvr>
                                        <p:cTn id="10" dur="1750" spd="-100000" fill="hold"/>
                                        <p:tgtEl>
                                          <p:spTgt spid="9"/>
                                        </p:tgtEl>
                                        <p:attrNameLst>
                                          <p:attrName>ppt_x</p:attrName>
                                          <p:attrName>ppt_y</p:attrName>
                                        </p:attrNameLst>
                                      </p:cBhvr>
                                      <p:rCtr x="-34505" y="2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BD76FC-A0D1-5044-F1FA-DEA9FF068F62}"/>
              </a:ext>
            </a:extLst>
          </p:cNvPr>
          <p:cNvPicPr>
            <a:picLocks noChangeAspect="1"/>
          </p:cNvPicPr>
          <p:nvPr/>
        </p:nvPicPr>
        <p:blipFill>
          <a:blip r:embed="rId2"/>
          <a:stretch>
            <a:fillRect/>
          </a:stretch>
        </p:blipFill>
        <p:spPr>
          <a:xfrm rot="5400000" flipH="1">
            <a:off x="3913438" y="-3285032"/>
            <a:ext cx="89442" cy="8153780"/>
          </a:xfrm>
          <a:prstGeom prst="rect">
            <a:avLst/>
          </a:prstGeom>
        </p:spPr>
      </p:pic>
      <p:sp>
        <p:nvSpPr>
          <p:cNvPr id="3" name="TextBox 2">
            <a:extLst>
              <a:ext uri="{FF2B5EF4-FFF2-40B4-BE49-F238E27FC236}">
                <a16:creationId xmlns:a16="http://schemas.microsoft.com/office/drawing/2014/main" id="{A46305A3-CB34-EE12-7255-853F35684E19}"/>
              </a:ext>
            </a:extLst>
          </p:cNvPr>
          <p:cNvSpPr txBox="1"/>
          <p:nvPr/>
        </p:nvSpPr>
        <p:spPr>
          <a:xfrm>
            <a:off x="226142" y="70324"/>
            <a:ext cx="5388077" cy="584775"/>
          </a:xfrm>
          <a:prstGeom prst="rect">
            <a:avLst/>
          </a:prstGeom>
          <a:noFill/>
        </p:spPr>
        <p:txBody>
          <a:bodyPr wrap="square" rtlCol="0">
            <a:spAutoFit/>
          </a:bodyPr>
          <a:lstStyle/>
          <a:p>
            <a:r>
              <a:rPr lang="en-US" sz="3200" dirty="0">
                <a:solidFill>
                  <a:srgbClr val="FE8F77"/>
                </a:solidFill>
                <a:latin typeface="Times New Roman" panose="02020603050405020304" pitchFamily="18" charset="0"/>
                <a:cs typeface="Times New Roman" panose="02020603050405020304" pitchFamily="18" charset="0"/>
              </a:rPr>
              <a:t>Approach</a:t>
            </a:r>
            <a:endParaRPr lang="en-IN" sz="3200" dirty="0">
              <a:solidFill>
                <a:srgbClr val="FE8F77"/>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A404E2E-45EF-52E2-E672-7BB58BD6B8C7}"/>
              </a:ext>
            </a:extLst>
          </p:cNvPr>
          <p:cNvSpPr txBox="1"/>
          <p:nvPr/>
        </p:nvSpPr>
        <p:spPr>
          <a:xfrm>
            <a:off x="226142" y="1241943"/>
            <a:ext cx="7928931" cy="661207"/>
          </a:xfrm>
          <a:prstGeom prst="rect">
            <a:avLst/>
          </a:prstGeom>
          <a:noFill/>
        </p:spPr>
        <p:txBody>
          <a:bodyPr wrap="square" rtlCol="0">
            <a:spAutoFit/>
          </a:bodyPr>
          <a:lstStyle/>
          <a:p>
            <a:pPr algn="just">
              <a:lnSpc>
                <a:spcPct val="150000"/>
              </a:lnSpc>
              <a:buSzPct val="100000"/>
            </a:pPr>
            <a:r>
              <a:rPr lang="en-US" sz="2800" b="1" dirty="0">
                <a:latin typeface="Times New Roman" panose="02020603050405020304" pitchFamily="18" charset="0"/>
                <a:cs typeface="Times New Roman" panose="02020603050405020304" pitchFamily="18" charset="0"/>
              </a:rPr>
              <a:t>Steps of Data Analysis Process</a:t>
            </a:r>
          </a:p>
        </p:txBody>
      </p:sp>
      <p:pic>
        <p:nvPicPr>
          <p:cNvPr id="7" name="Picture 6">
            <a:extLst>
              <a:ext uri="{FF2B5EF4-FFF2-40B4-BE49-F238E27FC236}">
                <a16:creationId xmlns:a16="http://schemas.microsoft.com/office/drawing/2014/main" id="{9395E130-AE48-74EA-81A9-F2AC37311387}"/>
              </a:ext>
            </a:extLst>
          </p:cNvPr>
          <p:cNvPicPr>
            <a:picLocks noChangeAspect="1"/>
          </p:cNvPicPr>
          <p:nvPr/>
        </p:nvPicPr>
        <p:blipFill>
          <a:blip r:embed="rId3"/>
          <a:stretch>
            <a:fillRect/>
          </a:stretch>
        </p:blipFill>
        <p:spPr>
          <a:xfrm>
            <a:off x="10970108" y="106867"/>
            <a:ext cx="1157325" cy="897309"/>
          </a:xfrm>
          <a:prstGeom prst="rect">
            <a:avLst/>
          </a:prstGeom>
        </p:spPr>
      </p:pic>
      <p:pic>
        <p:nvPicPr>
          <p:cNvPr id="14" name="Picture 13">
            <a:extLst>
              <a:ext uri="{FF2B5EF4-FFF2-40B4-BE49-F238E27FC236}">
                <a16:creationId xmlns:a16="http://schemas.microsoft.com/office/drawing/2014/main" id="{E6E1ED05-9DF9-F2CD-F957-0B52E9381A84}"/>
              </a:ext>
            </a:extLst>
          </p:cNvPr>
          <p:cNvPicPr>
            <a:picLocks noChangeAspect="1"/>
          </p:cNvPicPr>
          <p:nvPr/>
        </p:nvPicPr>
        <p:blipFill>
          <a:blip r:embed="rId4"/>
          <a:stretch>
            <a:fillRect/>
          </a:stretch>
        </p:blipFill>
        <p:spPr>
          <a:xfrm>
            <a:off x="10279583" y="1077247"/>
            <a:ext cx="1847850" cy="495300"/>
          </a:xfrm>
          <a:prstGeom prst="rect">
            <a:avLst/>
          </a:prstGeom>
        </p:spPr>
      </p:pic>
      <p:sp>
        <p:nvSpPr>
          <p:cNvPr id="15" name="TextBox 14">
            <a:extLst>
              <a:ext uri="{FF2B5EF4-FFF2-40B4-BE49-F238E27FC236}">
                <a16:creationId xmlns:a16="http://schemas.microsoft.com/office/drawing/2014/main" id="{BBC37E95-1276-6254-4DF0-D6D806459C8A}"/>
              </a:ext>
            </a:extLst>
          </p:cNvPr>
          <p:cNvSpPr txBox="1"/>
          <p:nvPr/>
        </p:nvSpPr>
        <p:spPr>
          <a:xfrm>
            <a:off x="1195294" y="2172929"/>
            <a:ext cx="5525729" cy="3349956"/>
          </a:xfrm>
          <a:prstGeom prst="rect">
            <a:avLst/>
          </a:prstGeom>
          <a:noFill/>
        </p:spPr>
        <p:txBody>
          <a:bodyPr wrap="square" rtlCol="0">
            <a:spAutoFit/>
          </a:bodyPr>
          <a:lstStyle/>
          <a:p>
            <a:pPr marL="457200" indent="-457200">
              <a:lnSpc>
                <a:spcPct val="150000"/>
              </a:lnSpc>
              <a:buSzPct val="90000"/>
              <a:buFont typeface="+mj-lt"/>
              <a:buAutoNum type="arabicPeriod"/>
            </a:pPr>
            <a:r>
              <a:rPr lang="en-US" sz="2400" dirty="0">
                <a:latin typeface="Times New Roman" panose="02020603050405020304" pitchFamily="18" charset="0"/>
                <a:cs typeface="Times New Roman" panose="02020603050405020304" pitchFamily="18" charset="0"/>
              </a:rPr>
              <a:t>Ask</a:t>
            </a:r>
          </a:p>
          <a:p>
            <a:pPr marL="457200" indent="-457200">
              <a:lnSpc>
                <a:spcPct val="150000"/>
              </a:lnSpc>
              <a:buSzPct val="90000"/>
              <a:buFont typeface="+mj-lt"/>
              <a:buAutoNum type="arabicPeriod"/>
            </a:pPr>
            <a:r>
              <a:rPr lang="en-US" sz="2400" dirty="0">
                <a:latin typeface="Times New Roman" panose="02020603050405020304" pitchFamily="18" charset="0"/>
                <a:cs typeface="Times New Roman" panose="02020603050405020304" pitchFamily="18" charset="0"/>
              </a:rPr>
              <a:t>Prepare</a:t>
            </a:r>
          </a:p>
          <a:p>
            <a:pPr marL="457200" indent="-457200">
              <a:lnSpc>
                <a:spcPct val="150000"/>
              </a:lnSpc>
              <a:buSzPct val="90000"/>
              <a:buFont typeface="+mj-lt"/>
              <a:buAutoNum type="arabicPeriod"/>
            </a:pPr>
            <a:r>
              <a:rPr lang="en-US" sz="2400" dirty="0">
                <a:latin typeface="Times New Roman" panose="02020603050405020304" pitchFamily="18" charset="0"/>
                <a:cs typeface="Times New Roman" panose="02020603050405020304" pitchFamily="18" charset="0"/>
              </a:rPr>
              <a:t>Process</a:t>
            </a:r>
          </a:p>
          <a:p>
            <a:pPr marL="457200" indent="-457200">
              <a:lnSpc>
                <a:spcPct val="150000"/>
              </a:lnSpc>
              <a:buSzPct val="90000"/>
              <a:buFont typeface="+mj-lt"/>
              <a:buAutoNum type="arabicPeriod"/>
            </a:pPr>
            <a:r>
              <a:rPr lang="en-US" sz="2400" dirty="0">
                <a:latin typeface="Times New Roman" panose="02020603050405020304" pitchFamily="18" charset="0"/>
                <a:cs typeface="Times New Roman" panose="02020603050405020304" pitchFamily="18" charset="0"/>
              </a:rPr>
              <a:t>Analyze</a:t>
            </a:r>
          </a:p>
          <a:p>
            <a:pPr marL="457200" indent="-457200">
              <a:lnSpc>
                <a:spcPct val="150000"/>
              </a:lnSpc>
              <a:buSzPct val="90000"/>
              <a:buFont typeface="+mj-lt"/>
              <a:buAutoNum type="arabicPeriod"/>
            </a:pPr>
            <a:r>
              <a:rPr lang="en-US" sz="2400" dirty="0">
                <a:latin typeface="Times New Roman" panose="02020603050405020304" pitchFamily="18" charset="0"/>
                <a:cs typeface="Times New Roman" panose="02020603050405020304" pitchFamily="18" charset="0"/>
              </a:rPr>
              <a:t>Share</a:t>
            </a:r>
          </a:p>
          <a:p>
            <a:pPr marL="457200" indent="-457200">
              <a:lnSpc>
                <a:spcPct val="150000"/>
              </a:lnSpc>
              <a:buSzPct val="90000"/>
              <a:buFont typeface="+mj-lt"/>
              <a:buAutoNum type="arabicPeriod"/>
            </a:pPr>
            <a:r>
              <a:rPr lang="en-US" sz="2400" dirty="0">
                <a:latin typeface="Times New Roman" panose="02020603050405020304" pitchFamily="18" charset="0"/>
                <a:cs typeface="Times New Roman" panose="02020603050405020304" pitchFamily="18" charset="0"/>
              </a:rPr>
              <a:t>Act</a:t>
            </a:r>
            <a:endParaRPr lang="en-IN" sz="2400"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B17339A1-C1AE-FF80-812F-DB85B31ADAC2}"/>
              </a:ext>
            </a:extLst>
          </p:cNvPr>
          <p:cNvPicPr>
            <a:picLocks noChangeAspect="1"/>
          </p:cNvPicPr>
          <p:nvPr/>
        </p:nvPicPr>
        <p:blipFill>
          <a:blip r:embed="rId5"/>
          <a:stretch>
            <a:fillRect/>
          </a:stretch>
        </p:blipFill>
        <p:spPr>
          <a:xfrm>
            <a:off x="5993973" y="2429730"/>
            <a:ext cx="4640354" cy="3349955"/>
          </a:xfrm>
          <a:prstGeom prst="rect">
            <a:avLst/>
          </a:prstGeom>
        </p:spPr>
      </p:pic>
    </p:spTree>
    <p:extLst>
      <p:ext uri="{BB962C8B-B14F-4D97-AF65-F5344CB8AC3E}">
        <p14:creationId xmlns:p14="http://schemas.microsoft.com/office/powerpoint/2010/main" val="371683723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4000"/>
                                        <p:tgtEl>
                                          <p:spTgt spid="15"/>
                                        </p:tgtEl>
                                      </p:cBhvr>
                                    </p:animEffect>
                                  </p:childTnLst>
                                </p:cTn>
                              </p:par>
                              <p:par>
                                <p:cTn id="8" presetID="22" presetClass="entr" presetSubtype="8"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4250"/>
                                        <p:tgtEl>
                                          <p:spTgt spid="17"/>
                                        </p:tgtEl>
                                      </p:cBhvr>
                                    </p:animEffect>
                                  </p:childTnLst>
                                </p:cTn>
                              </p:par>
                              <p:par>
                                <p:cTn id="11" presetID="53" presetClass="entr" presetSubtype="16"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par>
                                <p:cTn id="16" presetID="53" presetClass="entr" presetSubtype="16"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500" fill="hold"/>
                                        <p:tgtEl>
                                          <p:spTgt spid="14"/>
                                        </p:tgtEl>
                                        <p:attrNameLst>
                                          <p:attrName>ppt_w</p:attrName>
                                        </p:attrNameLst>
                                      </p:cBhvr>
                                      <p:tavLst>
                                        <p:tav tm="0">
                                          <p:val>
                                            <p:fltVal val="0"/>
                                          </p:val>
                                        </p:tav>
                                        <p:tav tm="100000">
                                          <p:val>
                                            <p:strVal val="#ppt_w"/>
                                          </p:val>
                                        </p:tav>
                                      </p:tavLst>
                                    </p:anim>
                                    <p:anim calcmode="lin" valueType="num">
                                      <p:cBhvr>
                                        <p:cTn id="19" dur="500" fill="hold"/>
                                        <p:tgtEl>
                                          <p:spTgt spid="14"/>
                                        </p:tgtEl>
                                        <p:attrNameLst>
                                          <p:attrName>ppt_h</p:attrName>
                                        </p:attrNameLst>
                                      </p:cBhvr>
                                      <p:tavLst>
                                        <p:tav tm="0">
                                          <p:val>
                                            <p:fltVal val="0"/>
                                          </p:val>
                                        </p:tav>
                                        <p:tav tm="100000">
                                          <p:val>
                                            <p:strVal val="#ppt_h"/>
                                          </p:val>
                                        </p:tav>
                                      </p:tavLst>
                                    </p:anim>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BD76FC-A0D1-5044-F1FA-DEA9FF068F62}"/>
              </a:ext>
            </a:extLst>
          </p:cNvPr>
          <p:cNvPicPr>
            <a:picLocks noChangeAspect="1"/>
          </p:cNvPicPr>
          <p:nvPr/>
        </p:nvPicPr>
        <p:blipFill>
          <a:blip r:embed="rId2"/>
          <a:stretch>
            <a:fillRect/>
          </a:stretch>
        </p:blipFill>
        <p:spPr>
          <a:xfrm rot="5400000" flipH="1">
            <a:off x="3913438" y="-3285032"/>
            <a:ext cx="89442" cy="8153780"/>
          </a:xfrm>
          <a:prstGeom prst="rect">
            <a:avLst/>
          </a:prstGeom>
        </p:spPr>
      </p:pic>
      <p:pic>
        <p:nvPicPr>
          <p:cNvPr id="2" name="Picture 1">
            <a:extLst>
              <a:ext uri="{FF2B5EF4-FFF2-40B4-BE49-F238E27FC236}">
                <a16:creationId xmlns:a16="http://schemas.microsoft.com/office/drawing/2014/main" id="{8BA25132-BFEF-A767-D7E8-E67B012A7AB5}"/>
              </a:ext>
            </a:extLst>
          </p:cNvPr>
          <p:cNvPicPr>
            <a:picLocks noChangeAspect="1"/>
          </p:cNvPicPr>
          <p:nvPr/>
        </p:nvPicPr>
        <p:blipFill>
          <a:blip r:embed="rId3"/>
          <a:stretch>
            <a:fillRect/>
          </a:stretch>
        </p:blipFill>
        <p:spPr>
          <a:xfrm>
            <a:off x="11023529" y="148981"/>
            <a:ext cx="1050484" cy="772493"/>
          </a:xfrm>
          <a:prstGeom prst="rect">
            <a:avLst/>
          </a:prstGeom>
        </p:spPr>
      </p:pic>
      <p:sp>
        <p:nvSpPr>
          <p:cNvPr id="3" name="TextBox 2">
            <a:extLst>
              <a:ext uri="{FF2B5EF4-FFF2-40B4-BE49-F238E27FC236}">
                <a16:creationId xmlns:a16="http://schemas.microsoft.com/office/drawing/2014/main" id="{A46305A3-CB34-EE12-7255-853F35684E19}"/>
              </a:ext>
            </a:extLst>
          </p:cNvPr>
          <p:cNvSpPr txBox="1"/>
          <p:nvPr/>
        </p:nvSpPr>
        <p:spPr>
          <a:xfrm>
            <a:off x="226142" y="70324"/>
            <a:ext cx="5388077" cy="584775"/>
          </a:xfrm>
          <a:prstGeom prst="rect">
            <a:avLst/>
          </a:prstGeom>
          <a:noFill/>
        </p:spPr>
        <p:txBody>
          <a:bodyPr wrap="square" rtlCol="0">
            <a:spAutoFit/>
          </a:bodyPr>
          <a:lstStyle/>
          <a:p>
            <a:r>
              <a:rPr lang="en-US" sz="3200" dirty="0">
                <a:solidFill>
                  <a:srgbClr val="FE8F77"/>
                </a:solidFill>
                <a:latin typeface="Times New Roman" panose="02020603050405020304" pitchFamily="18" charset="0"/>
                <a:cs typeface="Times New Roman" panose="02020603050405020304" pitchFamily="18" charset="0"/>
              </a:rPr>
              <a:t>User Log Analysis</a:t>
            </a:r>
            <a:endParaRPr lang="en-IN" sz="3200" dirty="0">
              <a:solidFill>
                <a:srgbClr val="FE8F77"/>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3BFE23E-5B01-4908-C8E4-5518CA1630C9}"/>
              </a:ext>
            </a:extLst>
          </p:cNvPr>
          <p:cNvPicPr>
            <a:picLocks noChangeAspect="1"/>
          </p:cNvPicPr>
          <p:nvPr/>
        </p:nvPicPr>
        <p:blipFill>
          <a:blip r:embed="rId4"/>
          <a:stretch>
            <a:fillRect/>
          </a:stretch>
        </p:blipFill>
        <p:spPr>
          <a:xfrm>
            <a:off x="525584" y="1046542"/>
            <a:ext cx="9817952" cy="3643445"/>
          </a:xfrm>
          <a:prstGeom prst="rect">
            <a:avLst/>
          </a:prstGeom>
        </p:spPr>
      </p:pic>
      <p:sp>
        <p:nvSpPr>
          <p:cNvPr id="7" name="TextBox 6">
            <a:extLst>
              <a:ext uri="{FF2B5EF4-FFF2-40B4-BE49-F238E27FC236}">
                <a16:creationId xmlns:a16="http://schemas.microsoft.com/office/drawing/2014/main" id="{46BD7098-B47E-B672-6A2F-EDDDBC67013A}"/>
              </a:ext>
            </a:extLst>
          </p:cNvPr>
          <p:cNvSpPr txBox="1"/>
          <p:nvPr/>
        </p:nvSpPr>
        <p:spPr>
          <a:xfrm>
            <a:off x="1150373" y="5407742"/>
            <a:ext cx="8249265"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Compared with other features, the </a:t>
            </a:r>
            <a:r>
              <a:rPr lang="en-US" sz="2000" dirty="0">
                <a:solidFill>
                  <a:srgbClr val="FF4949"/>
                </a:solidFill>
                <a:latin typeface="Times New Roman" panose="02020603050405020304" pitchFamily="18" charset="0"/>
                <a:cs typeface="Times New Roman" panose="02020603050405020304" pitchFamily="18" charset="0"/>
              </a:rPr>
              <a:t>Weight</a:t>
            </a:r>
            <a:r>
              <a:rPr lang="en-US" sz="2000" dirty="0">
                <a:latin typeface="Times New Roman" panose="02020603050405020304" pitchFamily="18" charset="0"/>
                <a:cs typeface="Times New Roman" panose="02020603050405020304" pitchFamily="18" charset="0"/>
              </a:rPr>
              <a:t> and </a:t>
            </a:r>
            <a:r>
              <a:rPr lang="en-US" sz="2000" dirty="0">
                <a:solidFill>
                  <a:srgbClr val="FF4949"/>
                </a:solidFill>
                <a:latin typeface="Times New Roman" panose="02020603050405020304" pitchFamily="18" charset="0"/>
                <a:cs typeface="Times New Roman" panose="02020603050405020304" pitchFamily="18" charset="0"/>
              </a:rPr>
              <a:t>Heartrate</a:t>
            </a:r>
            <a:r>
              <a:rPr lang="en-US" sz="2000" dirty="0">
                <a:latin typeface="Times New Roman" panose="02020603050405020304" pitchFamily="18" charset="0"/>
                <a:cs typeface="Times New Roman" panose="02020603050405020304" pitchFamily="18" charset="0"/>
              </a:rPr>
              <a:t> features are relatively low logged users count.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71710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BD76FC-A0D1-5044-F1FA-DEA9FF068F62}"/>
              </a:ext>
            </a:extLst>
          </p:cNvPr>
          <p:cNvPicPr>
            <a:picLocks noChangeAspect="1"/>
          </p:cNvPicPr>
          <p:nvPr/>
        </p:nvPicPr>
        <p:blipFill>
          <a:blip r:embed="rId2"/>
          <a:stretch>
            <a:fillRect/>
          </a:stretch>
        </p:blipFill>
        <p:spPr>
          <a:xfrm rot="5400000" flipH="1">
            <a:off x="3913438" y="-3285032"/>
            <a:ext cx="89442" cy="8153780"/>
          </a:xfrm>
          <a:prstGeom prst="rect">
            <a:avLst/>
          </a:prstGeom>
        </p:spPr>
      </p:pic>
      <p:pic>
        <p:nvPicPr>
          <p:cNvPr id="2" name="Picture 1">
            <a:extLst>
              <a:ext uri="{FF2B5EF4-FFF2-40B4-BE49-F238E27FC236}">
                <a16:creationId xmlns:a16="http://schemas.microsoft.com/office/drawing/2014/main" id="{8BA25132-BFEF-A767-D7E8-E67B012A7AB5}"/>
              </a:ext>
            </a:extLst>
          </p:cNvPr>
          <p:cNvPicPr>
            <a:picLocks noChangeAspect="1"/>
          </p:cNvPicPr>
          <p:nvPr/>
        </p:nvPicPr>
        <p:blipFill>
          <a:blip r:embed="rId3"/>
          <a:stretch>
            <a:fillRect/>
          </a:stretch>
        </p:blipFill>
        <p:spPr>
          <a:xfrm>
            <a:off x="11023529" y="148981"/>
            <a:ext cx="1050484" cy="772493"/>
          </a:xfrm>
          <a:prstGeom prst="rect">
            <a:avLst/>
          </a:prstGeom>
        </p:spPr>
      </p:pic>
      <p:sp>
        <p:nvSpPr>
          <p:cNvPr id="3" name="TextBox 2">
            <a:extLst>
              <a:ext uri="{FF2B5EF4-FFF2-40B4-BE49-F238E27FC236}">
                <a16:creationId xmlns:a16="http://schemas.microsoft.com/office/drawing/2014/main" id="{A46305A3-CB34-EE12-7255-853F35684E19}"/>
              </a:ext>
            </a:extLst>
          </p:cNvPr>
          <p:cNvSpPr txBox="1"/>
          <p:nvPr/>
        </p:nvSpPr>
        <p:spPr>
          <a:xfrm>
            <a:off x="226142" y="70324"/>
            <a:ext cx="5388077" cy="584775"/>
          </a:xfrm>
          <a:prstGeom prst="rect">
            <a:avLst/>
          </a:prstGeom>
          <a:noFill/>
        </p:spPr>
        <p:txBody>
          <a:bodyPr wrap="square" rtlCol="0">
            <a:spAutoFit/>
          </a:bodyPr>
          <a:lstStyle/>
          <a:p>
            <a:r>
              <a:rPr lang="en-US" sz="3200" dirty="0">
                <a:solidFill>
                  <a:srgbClr val="FE8F77"/>
                </a:solidFill>
                <a:latin typeface="Times New Roman" panose="02020603050405020304" pitchFamily="18" charset="0"/>
                <a:cs typeface="Times New Roman" panose="02020603050405020304" pitchFamily="18" charset="0"/>
              </a:rPr>
              <a:t>Average Steps Over a Week</a:t>
            </a:r>
            <a:endParaRPr lang="en-IN" sz="3200" dirty="0">
              <a:solidFill>
                <a:srgbClr val="FE8F77"/>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6BD7098-B47E-B672-6A2F-EDDDBC67013A}"/>
              </a:ext>
            </a:extLst>
          </p:cNvPr>
          <p:cNvSpPr txBox="1"/>
          <p:nvPr/>
        </p:nvSpPr>
        <p:spPr>
          <a:xfrm>
            <a:off x="6332003" y="2476159"/>
            <a:ext cx="5545394" cy="1421992"/>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Compared with other days, </a:t>
            </a:r>
            <a:r>
              <a:rPr lang="en-US" sz="2000" dirty="0">
                <a:solidFill>
                  <a:srgbClr val="FF4949"/>
                </a:solidFill>
                <a:latin typeface="Times New Roman" panose="02020603050405020304" pitchFamily="18" charset="0"/>
                <a:cs typeface="Times New Roman" panose="02020603050405020304" pitchFamily="18" charset="0"/>
              </a:rPr>
              <a:t>Monday</a:t>
            </a:r>
            <a:r>
              <a:rPr lang="en-US" sz="2000" dirty="0">
                <a:latin typeface="Times New Roman" panose="02020603050405020304" pitchFamily="18" charset="0"/>
                <a:cs typeface="Times New Roman" panose="02020603050405020304" pitchFamily="18" charset="0"/>
              </a:rPr>
              <a:t> have a low average step count but average calories burned nearly equal to other weekdays.</a:t>
            </a:r>
          </a:p>
        </p:txBody>
      </p:sp>
      <p:pic>
        <p:nvPicPr>
          <p:cNvPr id="8" name="Picture 7">
            <a:extLst>
              <a:ext uri="{FF2B5EF4-FFF2-40B4-BE49-F238E27FC236}">
                <a16:creationId xmlns:a16="http://schemas.microsoft.com/office/drawing/2014/main" id="{AD07BFCE-AC3B-EA5A-5507-BA9010E4DA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142" y="1132970"/>
            <a:ext cx="5633857" cy="5137255"/>
          </a:xfrm>
          <a:prstGeom prst="rect">
            <a:avLst/>
          </a:prstGeom>
        </p:spPr>
      </p:pic>
      <p:sp>
        <p:nvSpPr>
          <p:cNvPr id="9" name="TextBox 8">
            <a:extLst>
              <a:ext uri="{FF2B5EF4-FFF2-40B4-BE49-F238E27FC236}">
                <a16:creationId xmlns:a16="http://schemas.microsoft.com/office/drawing/2014/main" id="{8CF682B3-169E-EE2A-3476-4AE62EB6D020}"/>
              </a:ext>
            </a:extLst>
          </p:cNvPr>
          <p:cNvSpPr txBox="1"/>
          <p:nvPr/>
        </p:nvSpPr>
        <p:spPr>
          <a:xfrm>
            <a:off x="6332003" y="4227870"/>
            <a:ext cx="5289755" cy="499304"/>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is due to the users laziness</a:t>
            </a:r>
            <a:r>
              <a:rPr lang="en-US" dirty="0"/>
              <a:t>.</a:t>
            </a:r>
          </a:p>
        </p:txBody>
      </p:sp>
    </p:spTree>
    <p:extLst>
      <p:ext uri="{BB962C8B-B14F-4D97-AF65-F5344CB8AC3E}">
        <p14:creationId xmlns:p14="http://schemas.microsoft.com/office/powerpoint/2010/main" val="2460596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75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75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75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P spid="9"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BD76FC-A0D1-5044-F1FA-DEA9FF068F62}"/>
              </a:ext>
            </a:extLst>
          </p:cNvPr>
          <p:cNvPicPr>
            <a:picLocks noChangeAspect="1"/>
          </p:cNvPicPr>
          <p:nvPr/>
        </p:nvPicPr>
        <p:blipFill>
          <a:blip r:embed="rId2"/>
          <a:stretch>
            <a:fillRect/>
          </a:stretch>
        </p:blipFill>
        <p:spPr>
          <a:xfrm rot="5400000" flipH="1">
            <a:off x="3913438" y="-3285032"/>
            <a:ext cx="89442" cy="8153780"/>
          </a:xfrm>
          <a:prstGeom prst="rect">
            <a:avLst/>
          </a:prstGeom>
        </p:spPr>
      </p:pic>
      <p:pic>
        <p:nvPicPr>
          <p:cNvPr id="2" name="Picture 1">
            <a:extLst>
              <a:ext uri="{FF2B5EF4-FFF2-40B4-BE49-F238E27FC236}">
                <a16:creationId xmlns:a16="http://schemas.microsoft.com/office/drawing/2014/main" id="{8BA25132-BFEF-A767-D7E8-E67B012A7AB5}"/>
              </a:ext>
            </a:extLst>
          </p:cNvPr>
          <p:cNvPicPr>
            <a:picLocks noChangeAspect="1"/>
          </p:cNvPicPr>
          <p:nvPr/>
        </p:nvPicPr>
        <p:blipFill>
          <a:blip r:embed="rId3"/>
          <a:stretch>
            <a:fillRect/>
          </a:stretch>
        </p:blipFill>
        <p:spPr>
          <a:xfrm>
            <a:off x="11023529" y="148981"/>
            <a:ext cx="1050484" cy="772493"/>
          </a:xfrm>
          <a:prstGeom prst="rect">
            <a:avLst/>
          </a:prstGeom>
        </p:spPr>
      </p:pic>
      <p:sp>
        <p:nvSpPr>
          <p:cNvPr id="3" name="TextBox 2">
            <a:extLst>
              <a:ext uri="{FF2B5EF4-FFF2-40B4-BE49-F238E27FC236}">
                <a16:creationId xmlns:a16="http://schemas.microsoft.com/office/drawing/2014/main" id="{A46305A3-CB34-EE12-7255-853F35684E19}"/>
              </a:ext>
            </a:extLst>
          </p:cNvPr>
          <p:cNvSpPr txBox="1"/>
          <p:nvPr/>
        </p:nvSpPr>
        <p:spPr>
          <a:xfrm>
            <a:off x="226142" y="70324"/>
            <a:ext cx="5388077" cy="584775"/>
          </a:xfrm>
          <a:prstGeom prst="rect">
            <a:avLst/>
          </a:prstGeom>
          <a:noFill/>
        </p:spPr>
        <p:txBody>
          <a:bodyPr wrap="square" rtlCol="0">
            <a:spAutoFit/>
          </a:bodyPr>
          <a:lstStyle/>
          <a:p>
            <a:r>
              <a:rPr lang="en-US" sz="3200" dirty="0">
                <a:solidFill>
                  <a:srgbClr val="FE8F77"/>
                </a:solidFill>
                <a:latin typeface="Times New Roman" panose="02020603050405020304" pitchFamily="18" charset="0"/>
                <a:cs typeface="Times New Roman" panose="02020603050405020304" pitchFamily="18" charset="0"/>
              </a:rPr>
              <a:t>Daily Activity Analysis</a:t>
            </a:r>
            <a:endParaRPr lang="en-IN" sz="3200" dirty="0">
              <a:solidFill>
                <a:srgbClr val="FE8F77"/>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6BD7098-B47E-B672-6A2F-EDDDBC67013A}"/>
              </a:ext>
            </a:extLst>
          </p:cNvPr>
          <p:cNvSpPr txBox="1"/>
          <p:nvPr/>
        </p:nvSpPr>
        <p:spPr>
          <a:xfrm>
            <a:off x="7177548" y="2393225"/>
            <a:ext cx="5014452" cy="960328"/>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users uses the device to track their </a:t>
            </a:r>
            <a:r>
              <a:rPr lang="en-US" sz="2000" dirty="0">
                <a:solidFill>
                  <a:srgbClr val="FF4949"/>
                </a:solidFill>
                <a:latin typeface="Times New Roman" panose="02020603050405020304" pitchFamily="18" charset="0"/>
                <a:cs typeface="Times New Roman" panose="02020603050405020304" pitchFamily="18" charset="0"/>
              </a:rPr>
              <a:t>Sedentary</a:t>
            </a:r>
            <a:r>
              <a:rPr lang="en-US" sz="2000" dirty="0">
                <a:latin typeface="Times New Roman" panose="02020603050405020304" pitchFamily="18" charset="0"/>
                <a:cs typeface="Times New Roman" panose="02020603050405020304" pitchFamily="18" charset="0"/>
              </a:rPr>
              <a:t> activities (Daily routine).</a:t>
            </a:r>
          </a:p>
        </p:txBody>
      </p:sp>
      <p:pic>
        <p:nvPicPr>
          <p:cNvPr id="8" name="Picture 7">
            <a:extLst>
              <a:ext uri="{FF2B5EF4-FFF2-40B4-BE49-F238E27FC236}">
                <a16:creationId xmlns:a16="http://schemas.microsoft.com/office/drawing/2014/main" id="{9B944644-C807-E9FE-CF15-1D9C5C0D2C31}"/>
              </a:ext>
            </a:extLst>
          </p:cNvPr>
          <p:cNvPicPr>
            <a:picLocks noChangeAspect="1"/>
          </p:cNvPicPr>
          <p:nvPr/>
        </p:nvPicPr>
        <p:blipFill>
          <a:blip r:embed="rId4"/>
          <a:stretch>
            <a:fillRect/>
          </a:stretch>
        </p:blipFill>
        <p:spPr>
          <a:xfrm>
            <a:off x="236172" y="1307690"/>
            <a:ext cx="6744731" cy="4419715"/>
          </a:xfrm>
          <a:prstGeom prst="rect">
            <a:avLst/>
          </a:prstGeom>
        </p:spPr>
      </p:pic>
      <p:sp>
        <p:nvSpPr>
          <p:cNvPr id="11" name="TextBox 10">
            <a:extLst>
              <a:ext uri="{FF2B5EF4-FFF2-40B4-BE49-F238E27FC236}">
                <a16:creationId xmlns:a16="http://schemas.microsoft.com/office/drawing/2014/main" id="{1A236D40-5696-90FD-9716-742A1FDF1A79}"/>
              </a:ext>
            </a:extLst>
          </p:cNvPr>
          <p:cNvSpPr txBox="1"/>
          <p:nvPr/>
        </p:nvSpPr>
        <p:spPr>
          <a:xfrm>
            <a:off x="7177548" y="3801032"/>
            <a:ext cx="4572000" cy="960328"/>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Nearly 2% of the involving the activities like </a:t>
            </a:r>
            <a:r>
              <a:rPr lang="en-US" sz="2000" dirty="0">
                <a:solidFill>
                  <a:srgbClr val="FF4949"/>
                </a:solidFill>
                <a:latin typeface="Times New Roman" panose="02020603050405020304" pitchFamily="18" charset="0"/>
                <a:cs typeface="Times New Roman" panose="02020603050405020304" pitchFamily="18" charset="0"/>
              </a:rPr>
              <a:t>workouts</a:t>
            </a:r>
            <a:r>
              <a:rPr lang="en-US" sz="2000" dirty="0">
                <a:latin typeface="Times New Roman" panose="02020603050405020304" pitchFamily="18" charset="0"/>
                <a:cs typeface="Times New Roman" panose="02020603050405020304" pitchFamily="18" charset="0"/>
              </a:rPr>
              <a:t> and </a:t>
            </a:r>
            <a:r>
              <a:rPr lang="en-US" sz="2000" dirty="0">
                <a:solidFill>
                  <a:srgbClr val="FF4949"/>
                </a:solidFill>
                <a:latin typeface="Times New Roman" panose="02020603050405020304" pitchFamily="18" charset="0"/>
                <a:cs typeface="Times New Roman" panose="02020603050405020304" pitchFamily="18" charset="0"/>
              </a:rPr>
              <a:t>trainings</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966441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TotalTime>
  <Words>444</Words>
  <Application>Microsoft Office PowerPoint</Application>
  <PresentationFormat>Widescreen</PresentationFormat>
  <Paragraphs>50</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ANANDHASIVAM V S</dc:creator>
  <cp:lastModifiedBy>ANANDHASIVAM V S</cp:lastModifiedBy>
  <cp:revision>25</cp:revision>
  <dcterms:created xsi:type="dcterms:W3CDTF">2024-04-28T08:14:22Z</dcterms:created>
  <dcterms:modified xsi:type="dcterms:W3CDTF">2024-08-17T17:17:28Z</dcterms:modified>
</cp:coreProperties>
</file>