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2601BDD7-A860-3C86-8C43-D783770679C5}"/>
              </a:ext>
            </a:extLst>
          </p:cNvPr>
          <p:cNvSpPr txBox="1"/>
          <p:nvPr/>
        </p:nvSpPr>
        <p:spPr>
          <a:xfrm>
            <a:off x="5638800" y="2151727"/>
            <a:ext cx="4638675" cy="2554545"/>
          </a:xfrm>
          <a:prstGeom prst="rect">
            <a:avLst/>
          </a:prstGeom>
          <a:noFill/>
        </p:spPr>
        <p:txBody>
          <a:bodyPr wrap="square" rtlCol="0">
            <a:spAutoFit/>
          </a:bodyPr>
          <a:lstStyle/>
          <a:p>
            <a:r>
              <a:rPr lang="en-US" sz="3200" b="1" dirty="0"/>
              <a:t>M ANANDHAKRISHNAN</a:t>
            </a:r>
          </a:p>
          <a:p>
            <a:r>
              <a:rPr lang="en-US" sz="3200" b="1" dirty="0"/>
              <a:t>B TECH CHEMICAL ENGG</a:t>
            </a:r>
          </a:p>
          <a:p>
            <a:r>
              <a:rPr lang="en-US" sz="3200" b="1" dirty="0"/>
              <a:t>112721203001</a:t>
            </a:r>
          </a:p>
          <a:p>
            <a:endParaRPr lang="en-US" sz="3200" b="1" dirty="0"/>
          </a:p>
          <a:p>
            <a:r>
              <a:rPr lang="en-IN" sz="3200" b="1" dirty="0"/>
              <a:t>ZOMATO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2" name="Picture 11">
            <a:extLst>
              <a:ext uri="{FF2B5EF4-FFF2-40B4-BE49-F238E27FC236}">
                <a16:creationId xmlns:a16="http://schemas.microsoft.com/office/drawing/2014/main" id="{FD601893-6961-597B-32AF-0B3A70EDFF0F}"/>
              </a:ext>
            </a:extLst>
          </p:cNvPr>
          <p:cNvPicPr>
            <a:picLocks noChangeAspect="1"/>
          </p:cNvPicPr>
          <p:nvPr/>
        </p:nvPicPr>
        <p:blipFill>
          <a:blip r:embed="rId3"/>
          <a:stretch>
            <a:fillRect/>
          </a:stretch>
        </p:blipFill>
        <p:spPr>
          <a:xfrm>
            <a:off x="2739141" y="1038225"/>
            <a:ext cx="6713718" cy="5172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C0B598-60FA-1A81-D1DE-BF19BE3A3A49}"/>
              </a:ext>
            </a:extLst>
          </p:cNvPr>
          <p:cNvPicPr>
            <a:picLocks noChangeAspect="1"/>
          </p:cNvPicPr>
          <p:nvPr/>
        </p:nvPicPr>
        <p:blipFill>
          <a:blip r:embed="rId2"/>
          <a:stretch>
            <a:fillRect/>
          </a:stretch>
        </p:blipFill>
        <p:spPr>
          <a:xfrm>
            <a:off x="304800" y="1447800"/>
            <a:ext cx="4814208" cy="4648200"/>
          </a:xfrm>
          <a:prstGeom prst="rect">
            <a:avLst/>
          </a:prstGeom>
        </p:spPr>
      </p:pic>
      <p:pic>
        <p:nvPicPr>
          <p:cNvPr id="4" name="Picture 3">
            <a:extLst>
              <a:ext uri="{FF2B5EF4-FFF2-40B4-BE49-F238E27FC236}">
                <a16:creationId xmlns:a16="http://schemas.microsoft.com/office/drawing/2014/main" id="{67FB2A1D-69B1-B13E-2B24-C1EF56A61CA4}"/>
              </a:ext>
            </a:extLst>
          </p:cNvPr>
          <p:cNvPicPr>
            <a:picLocks noChangeAspect="1"/>
          </p:cNvPicPr>
          <p:nvPr/>
        </p:nvPicPr>
        <p:blipFill>
          <a:blip r:embed="rId3"/>
          <a:stretch>
            <a:fillRect/>
          </a:stretch>
        </p:blipFill>
        <p:spPr>
          <a:xfrm>
            <a:off x="6400800" y="1524000"/>
            <a:ext cx="4708156" cy="4038599"/>
          </a:xfrm>
          <a:prstGeom prst="rect">
            <a:avLst/>
          </a:prstGeom>
        </p:spPr>
      </p:pic>
    </p:spTree>
    <p:extLst>
      <p:ext uri="{BB962C8B-B14F-4D97-AF65-F5344CB8AC3E}">
        <p14:creationId xmlns:p14="http://schemas.microsoft.com/office/powerpoint/2010/main" val="48711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FBEEE6A-0E1A-5F9C-C26A-63F78B098AE4}"/>
              </a:ext>
            </a:extLst>
          </p:cNvPr>
          <p:cNvSpPr txBox="1"/>
          <p:nvPr/>
        </p:nvSpPr>
        <p:spPr>
          <a:xfrm>
            <a:off x="1596009" y="2590800"/>
            <a:ext cx="8309991" cy="1323439"/>
          </a:xfrm>
          <a:prstGeom prst="rect">
            <a:avLst/>
          </a:prstGeom>
          <a:noFill/>
        </p:spPr>
        <p:txBody>
          <a:bodyPr wrap="square" rtlCol="0">
            <a:spAutoFit/>
          </a:bodyPr>
          <a:lstStyle/>
          <a:p>
            <a:r>
              <a:rPr lang="en-IN" sz="4000" b="0" i="0" dirty="0">
                <a:effectLst/>
                <a:latin typeface="Söhne"/>
              </a:rPr>
              <a:t> A Comprehensive Analysis of Zomato Restaurant Data</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22DD42B-C633-C23D-2978-F3CA50A249B3}"/>
              </a:ext>
            </a:extLst>
          </p:cNvPr>
          <p:cNvSpPr txBox="1"/>
          <p:nvPr/>
        </p:nvSpPr>
        <p:spPr>
          <a:xfrm>
            <a:off x="2495002" y="1496711"/>
            <a:ext cx="4743450"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Introduction &amp; Objectives</a:t>
            </a:r>
          </a:p>
          <a:p>
            <a:r>
              <a:rPr lang="en-IN" dirty="0">
                <a:latin typeface="Times New Roman" panose="02020603050405020304" pitchFamily="18" charset="0"/>
                <a:cs typeface="Times New Roman" panose="02020603050405020304" pitchFamily="18" charset="0"/>
              </a:rPr>
              <a:t>2. Data Collection &amp; Preparation</a:t>
            </a:r>
          </a:p>
          <a:p>
            <a:r>
              <a:rPr lang="en-IN" dirty="0">
                <a:latin typeface="Times New Roman" panose="02020603050405020304" pitchFamily="18" charset="0"/>
                <a:cs typeface="Times New Roman" panose="02020603050405020304" pitchFamily="18" charset="0"/>
              </a:rPr>
              <a:t>3. Exploratory Data Analysis</a:t>
            </a:r>
          </a:p>
          <a:p>
            <a:r>
              <a:rPr lang="en-IN" dirty="0">
                <a:latin typeface="Times New Roman" panose="02020603050405020304" pitchFamily="18" charset="0"/>
                <a:cs typeface="Times New Roman" panose="02020603050405020304" pitchFamily="18" charset="0"/>
              </a:rPr>
              <a:t>4. Restaurant Insights</a:t>
            </a:r>
          </a:p>
          <a:p>
            <a:r>
              <a:rPr lang="en-IN" dirty="0">
                <a:latin typeface="Times New Roman" panose="02020603050405020304" pitchFamily="18" charset="0"/>
                <a:cs typeface="Times New Roman" panose="02020603050405020304" pitchFamily="18" charset="0"/>
              </a:rPr>
              <a:t>5. Consumer Behaviour Analysis</a:t>
            </a:r>
          </a:p>
          <a:p>
            <a:r>
              <a:rPr lang="en-IN" dirty="0">
                <a:latin typeface="Times New Roman" panose="02020603050405020304" pitchFamily="18" charset="0"/>
                <a:cs typeface="Times New Roman" panose="02020603050405020304" pitchFamily="18" charset="0"/>
              </a:rPr>
              <a:t>6. Regional &amp; Cuisine Trends</a:t>
            </a:r>
          </a:p>
          <a:p>
            <a:r>
              <a:rPr lang="en-IN" dirty="0">
                <a:latin typeface="Times New Roman" panose="02020603050405020304" pitchFamily="18" charset="0"/>
                <a:cs typeface="Times New Roman" panose="02020603050405020304" pitchFamily="18" charset="0"/>
              </a:rPr>
              <a:t>7. Geospatial Analysis</a:t>
            </a:r>
          </a:p>
          <a:p>
            <a:r>
              <a:rPr lang="en-IN" dirty="0">
                <a:latin typeface="Times New Roman" panose="02020603050405020304" pitchFamily="18" charset="0"/>
                <a:cs typeface="Times New Roman" panose="02020603050405020304" pitchFamily="18" charset="0"/>
              </a:rPr>
              <a:t>8. Business Recommendations</a:t>
            </a:r>
          </a:p>
          <a:p>
            <a:r>
              <a:rPr lang="en-IN" dirty="0">
                <a:latin typeface="Times New Roman" panose="02020603050405020304" pitchFamily="18" charset="0"/>
                <a:cs typeface="Times New Roman" panose="02020603050405020304" pitchFamily="18" charset="0"/>
              </a:rPr>
              <a:t>9. Conclusion &amp; Discussion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6FB90F3-FE90-F243-F93A-0DAB92556636}"/>
              </a:ext>
            </a:extLst>
          </p:cNvPr>
          <p:cNvSpPr txBox="1"/>
          <p:nvPr/>
        </p:nvSpPr>
        <p:spPr>
          <a:xfrm>
            <a:off x="1885950" y="1541823"/>
            <a:ext cx="687705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vast landscape of the restaurant industry, understanding consumer preferences, regional trends, and factors influencing restaurant success is paramount for both restaurateurs and platforms facilitating food discovery and delivery. Despite the wealth of data available, deriving actionable insights from it remains a challenge.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aims to conduct a comprehensive analysis of Zomato restaurant data to uncover hidden patterns, explore culinary trends, and provide valuable insights for stakeholders. By delving into restaurant ratings, consumer behavior, regional variations, and geospatial dynamics, the goal is to offer actionable recommendations for optimizing restaurant performance and enhancing the dining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316427F9-6631-A3A0-6B53-4CB4FABEC2FE}"/>
              </a:ext>
            </a:extLst>
          </p:cNvPr>
          <p:cNvSpPr txBox="1"/>
          <p:nvPr/>
        </p:nvSpPr>
        <p:spPr>
          <a:xfrm>
            <a:off x="1066801" y="1828800"/>
            <a:ext cx="7696200" cy="3416320"/>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In today's dynamic food landscape, understanding the nuances of consumer preferences, regional culinary trends, and the factors influencing restaurant success is crucial. The project "Exploring Palates" dives deep into the rich dataset provided by Zomato, a leading platform in restaurant discovery and food delivery, to extract meaningful insights that can drive strategic decisions for restaurants and food service platforms alike.</a:t>
            </a:r>
          </a:p>
          <a:p>
            <a:pPr algn="l"/>
            <a:r>
              <a:rPr lang="en-US" b="0" i="0" dirty="0">
                <a:effectLst/>
                <a:latin typeface="Times New Roman" panose="02020603050405020304" pitchFamily="18" charset="0"/>
                <a:cs typeface="Times New Roman" panose="02020603050405020304" pitchFamily="18" charset="0"/>
              </a:rPr>
              <a:t>Through a meticulous process of data collection, cleaning, and analysis, this project seeks to uncover hidden patterns and trends within the vast repository of Zomato data. By employing advanced analytical techniques, including exploratory data analysis, sentiment analysis, and geospatial visualization, we aim to provide a comprehensive understanding of the restaurant landscape.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F0ED-4B63-1712-7480-52CF5352ED35}"/>
              </a:ext>
            </a:extLst>
          </p:cNvPr>
          <p:cNvSpPr>
            <a:spLocks noGrp="1"/>
          </p:cNvSpPr>
          <p:nvPr>
            <p:ph type="title"/>
          </p:nvPr>
        </p:nvSpPr>
        <p:spPr>
          <a:xfrm>
            <a:off x="990600" y="1143000"/>
            <a:ext cx="8236268" cy="4872356"/>
          </a:xfrm>
        </p:spPr>
        <p:txBody>
          <a:bodyPr/>
          <a:lstStyle/>
          <a:p>
            <a:r>
              <a:rPr lang="en-US" sz="1800" b="0" i="0" dirty="0">
                <a:effectLst/>
                <a:latin typeface="Times New Roman" panose="02020603050405020304" pitchFamily="18" charset="0"/>
                <a:cs typeface="Times New Roman" panose="02020603050405020304" pitchFamily="18" charset="0"/>
              </a:rPr>
              <a:t>Key areas of focus include: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Restaurant Insights:</a:t>
            </a:r>
            <a:r>
              <a:rPr lang="en-US" sz="1800" b="0" i="0" dirty="0">
                <a:effectLst/>
                <a:latin typeface="Times New Roman" panose="02020603050405020304" pitchFamily="18" charset="0"/>
                <a:cs typeface="Times New Roman" panose="02020603050405020304" pitchFamily="18" charset="0"/>
              </a:rPr>
              <a:t> Identifying top-performing restaurants and chains, analyzing factors influencing restaurant ratings, and uncovering strategies for success.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Consumer Behavior Analysis:</a:t>
            </a:r>
            <a:r>
              <a:rPr lang="en-US" sz="1800" b="0" i="0" dirty="0">
                <a:effectLst/>
                <a:latin typeface="Times New Roman" panose="02020603050405020304" pitchFamily="18" charset="0"/>
                <a:cs typeface="Times New Roman" panose="02020603050405020304" pitchFamily="18" charset="0"/>
              </a:rPr>
              <a:t> Delving into user reviews, sentiment analysis, and preferences to understand what drives consumer choices in the dining landscape.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Regional and Cuisine Trends:</a:t>
            </a:r>
            <a:r>
              <a:rPr lang="en-US" sz="1800" b="0" i="0" dirty="0">
                <a:effectLst/>
                <a:latin typeface="Times New Roman" panose="02020603050405020304" pitchFamily="18" charset="0"/>
                <a:cs typeface="Times New Roman" panose="02020603050405020304" pitchFamily="18" charset="0"/>
              </a:rPr>
              <a:t> Exploring regional variations in food preferences, identifying popular cuisines, and tracking emerging culinary trends.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Geospatial Analysis:</a:t>
            </a:r>
            <a:r>
              <a:rPr lang="en-US" sz="1800" b="0" i="0" dirty="0">
                <a:effectLst/>
                <a:latin typeface="Times New Roman" panose="02020603050405020304" pitchFamily="18" charset="0"/>
                <a:cs typeface="Times New Roman" panose="02020603050405020304" pitchFamily="18" charset="0"/>
              </a:rPr>
              <a:t> Mapping restaurant locations, analyzing density patterns, and uncovering culinary hotspots across different regions.</a:t>
            </a:r>
            <a:br>
              <a:rPr lang="en-US" sz="1800" b="0" i="0" dirty="0">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81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2CA6C6F1-8670-9B9A-3D3A-9F6C22DCBDFD}"/>
              </a:ext>
            </a:extLst>
          </p:cNvPr>
          <p:cNvSpPr txBox="1"/>
          <p:nvPr/>
        </p:nvSpPr>
        <p:spPr>
          <a:xfrm>
            <a:off x="2209800" y="1857374"/>
            <a:ext cx="52578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End users of the analysis include: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Restaurant owners/managers</a:t>
            </a:r>
          </a:p>
          <a:p>
            <a:r>
              <a:rPr lang="en-US" dirty="0">
                <a:latin typeface="Times New Roman" panose="02020603050405020304" pitchFamily="18" charset="0"/>
                <a:cs typeface="Times New Roman" panose="02020603050405020304" pitchFamily="18" charset="0"/>
              </a:rPr>
              <a:t>2. Chain restaurant executives</a:t>
            </a:r>
          </a:p>
          <a:p>
            <a:r>
              <a:rPr lang="en-US" dirty="0">
                <a:latin typeface="Times New Roman" panose="02020603050405020304" pitchFamily="18" charset="0"/>
                <a:cs typeface="Times New Roman" panose="02020603050405020304" pitchFamily="18" charset="0"/>
              </a:rPr>
              <a:t>3. Independent restaurateurs</a:t>
            </a:r>
          </a:p>
          <a:p>
            <a:r>
              <a:rPr lang="en-US" dirty="0">
                <a:latin typeface="Times New Roman" panose="02020603050405020304" pitchFamily="18" charset="0"/>
                <a:cs typeface="Times New Roman" panose="02020603050405020304" pitchFamily="18" charset="0"/>
              </a:rPr>
              <a:t>4. Zomato and food service platforms</a:t>
            </a:r>
          </a:p>
          <a:p>
            <a:r>
              <a:rPr lang="en-US" dirty="0">
                <a:latin typeface="Times New Roman" panose="02020603050405020304" pitchFamily="18" charset="0"/>
                <a:cs typeface="Times New Roman" panose="02020603050405020304" pitchFamily="18" charset="0"/>
              </a:rPr>
              <a:t>5. Investors and analysts</a:t>
            </a:r>
          </a:p>
          <a:p>
            <a:r>
              <a:rPr lang="en-US" dirty="0">
                <a:latin typeface="Times New Roman" panose="02020603050405020304" pitchFamily="18" charset="0"/>
                <a:cs typeface="Times New Roman" panose="02020603050405020304" pitchFamily="18" charset="0"/>
              </a:rPr>
              <a:t>6. Food industry consultants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A0623C30-D8CF-B6B1-8FC1-4D019EADD802}"/>
              </a:ext>
            </a:extLst>
          </p:cNvPr>
          <p:cNvSpPr txBox="1"/>
          <p:nvPr/>
        </p:nvSpPr>
        <p:spPr>
          <a:xfrm>
            <a:off x="3124200" y="2243723"/>
            <a:ext cx="622935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Solutions and Proportions: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Menu Optimization &amp; Pricing: 30%</a:t>
            </a:r>
          </a:p>
          <a:p>
            <a:r>
              <a:rPr lang="en-US" dirty="0">
                <a:latin typeface="Times New Roman" panose="02020603050405020304" pitchFamily="18" charset="0"/>
                <a:cs typeface="Times New Roman" panose="02020603050405020304" pitchFamily="18" charset="0"/>
              </a:rPr>
              <a:t>2. Marketing Enhancement: 20%</a:t>
            </a:r>
          </a:p>
          <a:p>
            <a:r>
              <a:rPr lang="en-US" dirty="0">
                <a:latin typeface="Times New Roman" panose="02020603050405020304" pitchFamily="18" charset="0"/>
                <a:cs typeface="Times New Roman" panose="02020603050405020304" pitchFamily="18" charset="0"/>
              </a:rPr>
              <a:t>3. Operational Efficiency: 15%</a:t>
            </a:r>
          </a:p>
          <a:p>
            <a:r>
              <a:rPr lang="en-US" dirty="0">
                <a:latin typeface="Times New Roman" panose="02020603050405020304" pitchFamily="18" charset="0"/>
                <a:cs typeface="Times New Roman" panose="02020603050405020304" pitchFamily="18" charset="0"/>
              </a:rPr>
              <a:t>4. Customer Experience Improvement: 20%</a:t>
            </a:r>
          </a:p>
          <a:p>
            <a:r>
              <a:rPr lang="en-US" dirty="0">
                <a:latin typeface="Times New Roman" panose="02020603050405020304" pitchFamily="18" charset="0"/>
                <a:cs typeface="Times New Roman" panose="02020603050405020304" pitchFamily="18" charset="0"/>
              </a:rPr>
              <a:t>5. Platform Optimization (Zomato): 10%</a:t>
            </a:r>
          </a:p>
          <a:p>
            <a:r>
              <a:rPr lang="en-US" dirty="0">
                <a:latin typeface="Times New Roman" panose="02020603050405020304" pitchFamily="18" charset="0"/>
                <a:cs typeface="Times New Roman" panose="02020603050405020304" pitchFamily="18" charset="0"/>
              </a:rPr>
              <a:t>6. Strategic Planning &amp; Investment: 5%</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6AC66381-0837-2FE2-A7C9-502814A42440}"/>
              </a:ext>
            </a:extLst>
          </p:cNvPr>
          <p:cNvSpPr txBox="1"/>
          <p:nvPr/>
        </p:nvSpPr>
        <p:spPr>
          <a:xfrm>
            <a:off x="2286000" y="1572458"/>
            <a:ext cx="7848600" cy="4247317"/>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The "wow" factor in the solutions derived from the Zomato restaurant data analysis lies in their ability to provide actionable insights that drive tangible improvements across various aspects of the restaurant industry. Here's where the "wow" factor lies in each solution:</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Menu Optimization &amp; Pricing</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Marketing Enhancement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Operational Efficiency</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Customer Experience Improvement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Strategic Planning &amp; Investment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624</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Key areas of focus include: Restaurant Insights: Identifying top-performing restaurants and chains, analyzing factors influencing restaurant ratings, and uncovering strategies for success. Consumer Behavior Analysis: Delving into user reviews, sentiment analysis, and preferences to understand what drives consumer choices in the dining landscape. Regional and Cuisine Trends: Exploring regional variations in food preferences, identifying popular cuisines, and tracking emerging culinary trends. Geospatial Analysis: Mapping restaurant locations, analyzing density patterns, and uncovering culinary hotspots across different regions. </vt:lpstr>
      <vt:lpstr>WHO ARE THE END USERS?</vt:lpstr>
      <vt:lpstr>YOUR SOLUTION AND ITS VALUE PROPOSITION</vt:lpstr>
      <vt:lpstr>THE WOW IN YOUR SOLUTION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ANANDHAKRISHNAN M</cp:lastModifiedBy>
  <cp:revision>1</cp:revision>
  <dcterms:created xsi:type="dcterms:W3CDTF">2024-04-01T07:58:34Z</dcterms:created>
  <dcterms:modified xsi:type="dcterms:W3CDTF">2024-04-02T17:49:55Z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