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75" r:id="rId3"/>
    <p:sldId id="302" r:id="rId4"/>
    <p:sldId id="303" r:id="rId5"/>
    <p:sldId id="304"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4" clrIdx="0"/>
  <p:cmAuthor id="2" name="BARADA SABUT" initials="B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130"/>
    <a:srgbClr val="FFD966"/>
    <a:srgbClr val="7F441C"/>
    <a:srgbClr val="DDD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92" autoAdjust="0"/>
    <p:restoredTop sz="94660"/>
  </p:normalViewPr>
  <p:slideViewPr>
    <p:cSldViewPr snapToGrid="0">
      <p:cViewPr varScale="1">
        <p:scale>
          <a:sx n="86" d="100"/>
          <a:sy n="86" d="100"/>
        </p:scale>
        <p:origin x="264"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1A2A1-2A5D-1444-BE58-20EF12ACAD96}"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4B9A-CC00-5B4C-B79C-B2369C410FE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t>27-10-2021</a:t>
            </a:fld>
            <a:endParaRPr lang="en-IN"/>
          </a:p>
        </p:txBody>
      </p:sp>
      <p:sp>
        <p:nvSpPr>
          <p:cNvPr id="5" name="Footer Placeholder 4"/>
          <p:cNvSpPr>
            <a:spLocks noGrp="1"/>
          </p:cNvSpPr>
          <p:nvPr>
            <p:ph type="ftr" sz="quarter" idx="11"/>
          </p:nvPr>
        </p:nvSpPr>
        <p:spPr/>
        <p:txBody>
          <a:bodyPr/>
          <a:lstStyle/>
          <a:p>
            <a:r>
              <a:rPr lang="en-IN" dirty="0"/>
              <a:t>MSAP Transition</a:t>
            </a:r>
          </a:p>
        </p:txBody>
      </p:sp>
      <p:sp>
        <p:nvSpPr>
          <p:cNvPr id="6" name="Slide Number Placeholder 5"/>
          <p:cNvSpPr>
            <a:spLocks noGrp="1"/>
          </p:cNvSpPr>
          <p:nvPr>
            <p:ph type="sldNum" sz="quarter" idx="12"/>
          </p:nvPr>
        </p:nvSpPr>
        <p:spPr/>
        <p:txBody>
          <a:bodyPr/>
          <a:lstStyle/>
          <a:p>
            <a:r>
              <a:rPr lang="en-IN" dirty="0"/>
              <a:t>Not to be Published on Internet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927CB32D-7F3A-4892-8EC3-7EF311A94931}" type="datetimeFigureOut">
              <a:rPr lang="en-IN" smtClean="0"/>
              <a:t>27-10-2021</a:t>
            </a:fld>
            <a:endParaRPr lang="en-IN"/>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p:cNvSpPr>
            <a:spLocks noGrp="1"/>
          </p:cNvSpPr>
          <p:nvPr>
            <p:ph type="sldNum" sz="quarter" idx="12"/>
          </p:nvPr>
        </p:nvSpPr>
        <p:spPr/>
        <p:txBody>
          <a:bodyPr/>
          <a:lstStyle/>
          <a:p>
            <a:fld id="{D1446411-14F9-4305-8B1C-E2A80EC794F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CB32D-7F3A-4892-8EC3-7EF311A94931}"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CB32D-7F3A-4892-8EC3-7EF311A94931}"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CB32D-7F3A-4892-8EC3-7EF311A94931}"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CB32D-7F3A-4892-8EC3-7EF311A94931}"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CB32D-7F3A-4892-8EC3-7EF311A94931}"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CB32D-7F3A-4892-8EC3-7EF311A94931}" type="datetimeFigureOut">
              <a:rPr lang="en-IN" smtClean="0"/>
              <a:t>27-10-2021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46411-14F9-4305-8B1C-E2A80EC794FA}" type="slidenum">
              <a:rPr lang="en-IN" smtClean="0"/>
              <a:t>‹#›</a:t>
            </a:fld>
            <a:endParaRPr lang="en-IN"/>
          </a:p>
        </p:txBody>
      </p:sp>
      <p:pic>
        <p:nvPicPr>
          <p:cNvPr id="8" name="Picture 7"/>
          <p:cNvPicPr>
            <a:picLocks noChangeAspect="1"/>
          </p:cNvPicPr>
          <p:nvPr userDrawn="1"/>
        </p:nvPicPr>
        <p:blipFill>
          <a:blip r:embed="rId14"/>
          <a:stretch>
            <a:fillRect/>
          </a:stretch>
        </p:blipFill>
        <p:spPr>
          <a:xfrm>
            <a:off x="11124096" y="230188"/>
            <a:ext cx="889778" cy="5606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944" y="1820823"/>
            <a:ext cx="9144000" cy="1235114"/>
          </a:xfrm>
        </p:spPr>
        <p:txBody>
          <a:bodyPr>
            <a:normAutofit/>
          </a:bodyPr>
          <a:lstStyle/>
          <a:p>
            <a:r>
              <a:rPr lang="en-IN" dirty="0">
                <a:latin typeface="Arial" panose="020B0604020202020204" pitchFamily="34" charset="0"/>
                <a:cs typeface="Arial" panose="020B0604020202020204" pitchFamily="34" charset="0"/>
              </a:rPr>
              <a:t>UIDAI Hackathon</a:t>
            </a:r>
          </a:p>
        </p:txBody>
      </p:sp>
      <p:pic>
        <p:nvPicPr>
          <p:cNvPr id="5" name="Picture 4"/>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412244197"/>
              </p:ext>
            </p:extLst>
          </p:nvPr>
        </p:nvGraphicFramePr>
        <p:xfrm>
          <a:off x="2089785" y="4521200"/>
          <a:ext cx="8792845" cy="2225040"/>
        </p:xfrm>
        <a:graphic>
          <a:graphicData uri="http://schemas.openxmlformats.org/drawingml/2006/table">
            <a:tbl>
              <a:tblPr firstRow="1" bandRow="1">
                <a:tableStyleId>{5C22544A-7EE6-4342-B048-85BDC9FD1C3A}</a:tableStyleId>
              </a:tblPr>
              <a:tblGrid>
                <a:gridCol w="1236345">
                  <a:extLst>
                    <a:ext uri="{9D8B030D-6E8A-4147-A177-3AD203B41FA5}">
                      <a16:colId xmlns:a16="http://schemas.microsoft.com/office/drawing/2014/main" val="20000"/>
                    </a:ext>
                  </a:extLst>
                </a:gridCol>
                <a:gridCol w="4625975">
                  <a:extLst>
                    <a:ext uri="{9D8B030D-6E8A-4147-A177-3AD203B41FA5}">
                      <a16:colId xmlns:a16="http://schemas.microsoft.com/office/drawing/2014/main" val="20001"/>
                    </a:ext>
                  </a:extLst>
                </a:gridCol>
                <a:gridCol w="2930525">
                  <a:extLst>
                    <a:ext uri="{9D8B030D-6E8A-4147-A177-3AD203B41FA5}">
                      <a16:colId xmlns:a16="http://schemas.microsoft.com/office/drawing/2014/main" val="20002"/>
                    </a:ext>
                  </a:extLst>
                </a:gridCol>
              </a:tblGrid>
              <a:tr h="370840">
                <a:tc>
                  <a:txBody>
                    <a:bodyPr/>
                    <a:lstStyle/>
                    <a:p>
                      <a:r>
                        <a:rPr lang="en-US" dirty="0"/>
                        <a:t>S. No.</a:t>
                      </a:r>
                      <a:endParaRPr lang="en-IN" dirty="0"/>
                    </a:p>
                  </a:txBody>
                  <a:tcPr/>
                </a:tc>
                <a:tc>
                  <a:txBody>
                    <a:bodyPr/>
                    <a:lstStyle/>
                    <a:p>
                      <a:r>
                        <a:rPr lang="en-US" dirty="0"/>
                        <a:t>Name</a:t>
                      </a:r>
                      <a:endParaRPr lang="en-IN" dirty="0"/>
                    </a:p>
                  </a:txBody>
                  <a:tcPr/>
                </a:tc>
                <a:tc>
                  <a:txBody>
                    <a:bodyPr/>
                    <a:lstStyle/>
                    <a:p>
                      <a:r>
                        <a:rPr lang="en-US" dirty="0"/>
                        <a:t>E-Mail ID</a:t>
                      </a:r>
                      <a:endParaRPr lang="en-IN" dirty="0"/>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Harish G</a:t>
                      </a:r>
                    </a:p>
                  </a:txBody>
                  <a:tcPr/>
                </a:tc>
                <a:tc>
                  <a:txBody>
                    <a:bodyPr/>
                    <a:lstStyle/>
                    <a:p>
                      <a:r>
                        <a:rPr lang="en-IN" dirty="0"/>
                        <a:t>harishganesh246@gmail.com</a:t>
                      </a:r>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Anandha Krishnan S</a:t>
                      </a:r>
                    </a:p>
                  </a:txBody>
                  <a:tcPr/>
                </a:tc>
                <a:tc>
                  <a:txBody>
                    <a:bodyPr/>
                    <a:lstStyle/>
                    <a:p>
                      <a:r>
                        <a:rPr lang="en-IN" dirty="0"/>
                        <a:t>anandhshiva27@gmail.com</a:t>
                      </a:r>
                    </a:p>
                  </a:txBody>
                  <a:tcPr/>
                </a:tc>
                <a:extLst>
                  <a:ext uri="{0D108BD9-81ED-4DB2-BD59-A6C34878D82A}">
                    <a16:rowId xmlns:a16="http://schemas.microsoft.com/office/drawing/2014/main" val="10002"/>
                  </a:ext>
                </a:extLst>
              </a:tr>
              <a:tr h="370840">
                <a:tc>
                  <a:txBody>
                    <a:bodyPr/>
                    <a:lstStyle/>
                    <a:p>
                      <a:pPr>
                        <a:buNone/>
                      </a:pPr>
                      <a:r>
                        <a:rPr lang="en-IN" dirty="0"/>
                        <a:t>3.</a:t>
                      </a:r>
                    </a:p>
                  </a:txBody>
                  <a:tcPr/>
                </a:tc>
                <a:tc>
                  <a:txBody>
                    <a:bodyPr/>
                    <a:lstStyle/>
                    <a:p>
                      <a:pPr>
                        <a:buNone/>
                      </a:pPr>
                      <a:r>
                        <a:rPr lang="en-IN" dirty="0"/>
                        <a:t>Siva Harini V</a:t>
                      </a:r>
                    </a:p>
                  </a:txBody>
                  <a:tcPr/>
                </a:tc>
                <a:tc>
                  <a:txBody>
                    <a:bodyPr/>
                    <a:lstStyle/>
                    <a:p>
                      <a:pPr>
                        <a:buNone/>
                      </a:pPr>
                      <a:r>
                        <a:rPr lang="en-IN" dirty="0"/>
                        <a:t>sivaharini2k@gmail.com</a:t>
                      </a:r>
                    </a:p>
                  </a:txBody>
                  <a:tcPr/>
                </a:tc>
                <a:extLst>
                  <a:ext uri="{0D108BD9-81ED-4DB2-BD59-A6C34878D82A}">
                    <a16:rowId xmlns:a16="http://schemas.microsoft.com/office/drawing/2014/main" val="10003"/>
                  </a:ext>
                </a:extLst>
              </a:tr>
              <a:tr h="370840">
                <a:tc>
                  <a:txBody>
                    <a:bodyPr/>
                    <a:lstStyle/>
                    <a:p>
                      <a:pPr>
                        <a:buNone/>
                      </a:pPr>
                      <a:r>
                        <a:rPr lang="en-IN" dirty="0"/>
                        <a:t>4.</a:t>
                      </a:r>
                    </a:p>
                  </a:txBody>
                  <a:tcPr/>
                </a:tc>
                <a:tc>
                  <a:txBody>
                    <a:bodyPr/>
                    <a:lstStyle/>
                    <a:p>
                      <a:pPr>
                        <a:buNone/>
                      </a:pPr>
                      <a:r>
                        <a:rPr lang="en-IN" dirty="0"/>
                        <a:t>Alfrin Samraj P</a:t>
                      </a:r>
                    </a:p>
                  </a:txBody>
                  <a:tcPr/>
                </a:tc>
                <a:tc>
                  <a:txBody>
                    <a:bodyPr/>
                    <a:lstStyle/>
                    <a:p>
                      <a:pPr>
                        <a:buNone/>
                      </a:pPr>
                      <a:r>
                        <a:rPr lang="en-IN" dirty="0"/>
                        <a:t>alfrinsamrajp007@gmail.com</a:t>
                      </a:r>
                    </a:p>
                  </a:txBody>
                  <a:tcPr/>
                </a:tc>
                <a:extLst>
                  <a:ext uri="{0D108BD9-81ED-4DB2-BD59-A6C34878D82A}">
                    <a16:rowId xmlns:a16="http://schemas.microsoft.com/office/drawing/2014/main" val="10004"/>
                  </a:ext>
                </a:extLst>
              </a:tr>
              <a:tr h="370840">
                <a:tc>
                  <a:txBody>
                    <a:bodyPr/>
                    <a:lstStyle/>
                    <a:p>
                      <a:pPr>
                        <a:buNone/>
                      </a:pPr>
                      <a:r>
                        <a:rPr lang="en-IN" dirty="0"/>
                        <a:t>5.</a:t>
                      </a:r>
                    </a:p>
                  </a:txBody>
                  <a:tcPr/>
                </a:tc>
                <a:tc>
                  <a:txBody>
                    <a:bodyPr/>
                    <a:lstStyle/>
                    <a:p>
                      <a:pPr>
                        <a:buNone/>
                      </a:pPr>
                      <a:r>
                        <a:rPr lang="en-IN" dirty="0"/>
                        <a:t>Mrinalini Sendhil</a:t>
                      </a:r>
                    </a:p>
                  </a:txBody>
                  <a:tcPr/>
                </a:tc>
                <a:tc>
                  <a:txBody>
                    <a:bodyPr/>
                    <a:lstStyle/>
                    <a:p>
                      <a:pPr>
                        <a:buNone/>
                      </a:pPr>
                      <a:r>
                        <a:rPr lang="en-IN" dirty="0"/>
                        <a:t>smrinu@gmail.com</a:t>
                      </a: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3192524" y="3351383"/>
            <a:ext cx="4902835" cy="368300"/>
          </a:xfrm>
          <a:prstGeom prst="rect">
            <a:avLst/>
          </a:prstGeom>
          <a:noFill/>
        </p:spPr>
        <p:txBody>
          <a:bodyPr wrap="none" rtlCol="0">
            <a:spAutoFit/>
          </a:bodyPr>
          <a:lstStyle/>
          <a:p>
            <a:pPr algn="ctr"/>
            <a:r>
              <a:rPr lang="en-I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Team Reference ID : bwAOAvyI2C</a:t>
            </a:r>
          </a:p>
        </p:txBody>
      </p:sp>
      <p:sp>
        <p:nvSpPr>
          <p:cNvPr id="6" name="TextBox 5"/>
          <p:cNvSpPr txBox="1"/>
          <p:nvPr/>
        </p:nvSpPr>
        <p:spPr>
          <a:xfrm>
            <a:off x="4981476" y="4016162"/>
            <a:ext cx="242893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Team Member Details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Problem Statement</a:t>
            </a:r>
          </a:p>
        </p:txBody>
      </p:sp>
      <p:sp>
        <p:nvSpPr>
          <p:cNvPr id="3" name="Content Placeholder 2"/>
          <p:cNvSpPr>
            <a:spLocks noGrp="1"/>
          </p:cNvSpPr>
          <p:nvPr>
            <p:ph idx="1"/>
          </p:nvPr>
        </p:nvSpPr>
        <p:spPr>
          <a:xfrm>
            <a:off x="838200" y="1825624"/>
            <a:ext cx="10515600" cy="4679347"/>
          </a:xfrm>
        </p:spPr>
        <p:txBody>
          <a:bodyPr>
            <a:normAutofit/>
          </a:bodyPr>
          <a:lstStyle/>
          <a:p>
            <a:r>
              <a:rPr lang="en-US" dirty="0"/>
              <a:t>Theme : </a:t>
            </a:r>
            <a:r>
              <a:rPr lang="en-US" sz="2400" dirty="0"/>
              <a:t>Address Update</a:t>
            </a:r>
          </a:p>
          <a:p>
            <a:r>
              <a:rPr lang="en-US" dirty="0"/>
              <a:t>Problem Statement : </a:t>
            </a:r>
            <a:r>
              <a:rPr lang="en-US" sz="2400" dirty="0"/>
              <a:t>Address Update Challenge in Urban Areas</a:t>
            </a:r>
          </a:p>
          <a:p>
            <a:pPr marL="0" indent="0">
              <a:buNone/>
            </a:pPr>
            <a:r>
              <a:rPr lang="en-US" dirty="0"/>
              <a:t>    </a:t>
            </a:r>
          </a:p>
          <a:p>
            <a:pPr marL="0" indent="0">
              <a:buNone/>
            </a:pPr>
            <a:r>
              <a:rPr lang="en-US" dirty="0"/>
              <a:t>  Abstract:</a:t>
            </a:r>
          </a:p>
          <a:p>
            <a:pPr marL="0" indent="0">
              <a:buNone/>
            </a:pPr>
            <a:r>
              <a:rPr lang="en-US" dirty="0"/>
              <a:t>      </a:t>
            </a:r>
            <a:r>
              <a:rPr lang="en-US" sz="2000" dirty="0"/>
              <a:t>On relocation, you landed up in a situation, wherein you need to provide your updated Aadhaar to apply for a Broadband connection. You do not have any supporting documentation to prove your current address. As per the current policy, Aadhaar requires a supporting Proof of Address (POA) document or an Introducer who can lend his address to update the Aadhaar.</a:t>
            </a:r>
          </a:p>
          <a:p>
            <a:pPr marL="0" indent="0">
              <a:buNone/>
            </a:pPr>
            <a:r>
              <a:rPr lang="en-US" sz="2000" dirty="0"/>
              <a:t>         In such a scenario, we make use of the landlord’s address as POA for updating the tenant’s address and verifying the integrity of the same. </a:t>
            </a:r>
          </a:p>
          <a:p>
            <a:pPr marL="0" indent="0">
              <a:buNone/>
            </a:pPr>
            <a:endParaRPr lang="en-US" sz="2000" dirty="0"/>
          </a:p>
          <a:p>
            <a:pPr marL="457200" lvl="1" indent="0">
              <a:buNone/>
            </a:pP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838200" y="1825624"/>
            <a:ext cx="10515600" cy="4679347"/>
          </a:xfrm>
        </p:spPr>
        <p:txBody>
          <a:bodyPr>
            <a:normAutofit fontScale="92500" lnSpcReduction="10000"/>
          </a:bodyPr>
          <a:lstStyle/>
          <a:p>
            <a:pPr marL="0" indent="0">
              <a:lnSpc>
                <a:spcPct val="150000"/>
              </a:lnSpc>
              <a:buNone/>
            </a:pPr>
            <a:r>
              <a:rPr lang="en-US" sz="2000" dirty="0"/>
              <a:t>       Our proposed solution is to build an app / portal that uses Aadhaar ID and mobile number for authorized access privilege in which both the tenant and the landlord can communicate by means of a two-way handshake encryption technique which leverages the use of their Aadhaar numbers and mobile numbers linked to them.</a:t>
            </a:r>
          </a:p>
          <a:p>
            <a:pPr marL="0" indent="0">
              <a:lnSpc>
                <a:spcPct val="150000"/>
              </a:lnSpc>
              <a:buNone/>
            </a:pPr>
            <a:r>
              <a:rPr lang="en-US" sz="2000" dirty="0"/>
              <a:t>       By this means, we create a token which establishes a secured exchange medium through which the landlord gives his consent and also shares his/her address via the Aadhaar E-KYC API, which is received by the tenant who can make minor changes to the address which is consequently verified by the geolocation.</a:t>
            </a:r>
          </a:p>
          <a:p>
            <a:pPr marL="0" indent="0">
              <a:lnSpc>
                <a:spcPct val="150000"/>
              </a:lnSpc>
              <a:buNone/>
            </a:pPr>
            <a:r>
              <a:rPr lang="en-US" sz="2000" dirty="0"/>
              <a:t>       Their history of exchanges are completely hashed and stored in our back-end database</a:t>
            </a:r>
          </a:p>
          <a:p>
            <a:pPr marL="0" indent="0">
              <a:lnSpc>
                <a:spcPct val="150000"/>
              </a:lnSpc>
              <a:buNone/>
            </a:pPr>
            <a:r>
              <a:rPr lang="en-US" sz="2000" dirty="0"/>
              <a:t>which can be accessed by privileged UIDAI admin members via their portal.</a:t>
            </a:r>
          </a:p>
          <a:p>
            <a:pPr marL="0" indent="0">
              <a:lnSpc>
                <a:spcPct val="150000"/>
              </a:lnSpc>
              <a:buNone/>
            </a:pPr>
            <a:endParaRPr lang="en-US" sz="3200" dirty="0"/>
          </a:p>
          <a:p>
            <a:pPr>
              <a:lnSpc>
                <a:spcPct val="150000"/>
              </a:lnSpc>
            </a:pP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Diagram</a:t>
            </a:r>
          </a:p>
        </p:txBody>
      </p:sp>
      <p:sp>
        <p:nvSpPr>
          <p:cNvPr id="3" name="Content Placeholder 2"/>
          <p:cNvSpPr>
            <a:spLocks noGrp="1"/>
          </p:cNvSpPr>
          <p:nvPr>
            <p:ph idx="1"/>
          </p:nvPr>
        </p:nvSpPr>
        <p:spPr>
          <a:xfrm>
            <a:off x="838200" y="1825624"/>
            <a:ext cx="10515600" cy="4679347"/>
          </a:xfrm>
        </p:spPr>
        <p:txBody>
          <a:bodyPr>
            <a:normAutofit/>
          </a:bodyPr>
          <a:lstStyle/>
          <a:p>
            <a:pPr marL="0" indent="0">
              <a:lnSpc>
                <a:spcPct val="150000"/>
              </a:lnSpc>
              <a:buNone/>
            </a:pPr>
            <a:endParaRPr lang="en-US" sz="3200" dirty="0"/>
          </a:p>
          <a:p>
            <a:pPr>
              <a:lnSpc>
                <a:spcPct val="150000"/>
              </a:lnSpc>
            </a:pPr>
            <a:endParaRPr lang="en-US" sz="3200" dirty="0"/>
          </a:p>
        </p:txBody>
      </p:sp>
      <p:sp>
        <p:nvSpPr>
          <p:cNvPr id="4" name="AutoShape 2">
            <a:extLst>
              <a:ext uri="{FF2B5EF4-FFF2-40B4-BE49-F238E27FC236}">
                <a16:creationId xmlns:a16="http://schemas.microsoft.com/office/drawing/2014/main" id="{203784F6-9676-46DE-9F1C-D5A7E5F0E9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EC6333D-9E9D-4BB5-ACD7-038FEC1E3123}"/>
              </a:ext>
            </a:extLst>
          </p:cNvPr>
          <p:cNvPicPr>
            <a:picLocks noChangeAspect="1"/>
          </p:cNvPicPr>
          <p:nvPr/>
        </p:nvPicPr>
        <p:blipFill>
          <a:blip r:embed="rId2"/>
          <a:stretch>
            <a:fillRect/>
          </a:stretch>
        </p:blipFill>
        <p:spPr>
          <a:xfrm>
            <a:off x="3446561" y="1358283"/>
            <a:ext cx="5298877" cy="54997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Usage</a:t>
            </a:r>
          </a:p>
        </p:txBody>
      </p:sp>
      <p:sp>
        <p:nvSpPr>
          <p:cNvPr id="3" name="Content Placeholder 2"/>
          <p:cNvSpPr>
            <a:spLocks noGrp="1"/>
          </p:cNvSpPr>
          <p:nvPr>
            <p:ph idx="1"/>
          </p:nvPr>
        </p:nvSpPr>
        <p:spPr>
          <a:xfrm>
            <a:off x="838200" y="1825624"/>
            <a:ext cx="10515600" cy="4679347"/>
          </a:xfrm>
        </p:spPr>
        <p:txBody>
          <a:bodyPr>
            <a:normAutofit fontScale="92500" lnSpcReduction="10000"/>
          </a:bodyPr>
          <a:lstStyle/>
          <a:p>
            <a:pPr>
              <a:lnSpc>
                <a:spcPct val="150000"/>
              </a:lnSpc>
            </a:pPr>
            <a:r>
              <a:rPr lang="en-US" sz="1800" b="1" dirty="0"/>
              <a:t>OTP API </a:t>
            </a:r>
            <a:r>
              <a:rPr lang="en-US" sz="1800" dirty="0"/>
              <a:t>- </a:t>
            </a:r>
            <a:r>
              <a:rPr lang="en-US" sz="1800" b="0" i="0" dirty="0">
                <a:solidFill>
                  <a:srgbClr val="202124"/>
                </a:solidFill>
                <a:effectLst/>
                <a:latin typeface="Roboto" panose="02000000000000000000" pitchFamily="2" charset="0"/>
              </a:rPr>
              <a:t>OTP Request API is used to generate OTP for the resident whose mobile number is registered with his/her Aadhaar number. The generated OTP will be subsequently used for authentication.</a:t>
            </a:r>
          </a:p>
          <a:p>
            <a:pPr>
              <a:lnSpc>
                <a:spcPct val="150000"/>
              </a:lnSpc>
            </a:pPr>
            <a:r>
              <a:rPr lang="en-US" sz="1800" b="1" dirty="0">
                <a:solidFill>
                  <a:srgbClr val="202124"/>
                </a:solidFill>
                <a:latin typeface="Roboto" panose="02000000000000000000" pitchFamily="2" charset="0"/>
              </a:rPr>
              <a:t>AUTH API </a:t>
            </a:r>
            <a:r>
              <a:rPr lang="en-US" sz="1800" dirty="0">
                <a:solidFill>
                  <a:srgbClr val="202124"/>
                </a:solidFill>
                <a:latin typeface="Roboto" panose="02000000000000000000" pitchFamily="2" charset="0"/>
              </a:rPr>
              <a:t>- </a:t>
            </a:r>
            <a:r>
              <a:rPr lang="en-US" sz="1800" b="0" i="0" dirty="0">
                <a:solidFill>
                  <a:srgbClr val="202124"/>
                </a:solidFill>
                <a:effectLst/>
                <a:latin typeface="Roboto" panose="02000000000000000000" pitchFamily="2" charset="0"/>
              </a:rPr>
              <a:t>Auth API is the single entry point for all modes of authentication in the UIDAI ecosystem. Auth API supports OTP, Face, Biometric, Demographic authentication. Any modality used by residents or organizations must call the Auth API to authenticate the resident.</a:t>
            </a:r>
          </a:p>
          <a:p>
            <a:pPr>
              <a:lnSpc>
                <a:spcPct val="150000"/>
              </a:lnSpc>
            </a:pPr>
            <a:r>
              <a:rPr lang="en-US" sz="1800" b="1" dirty="0"/>
              <a:t>Aadhaar E-KYC API </a:t>
            </a:r>
            <a:r>
              <a:rPr lang="en-US" sz="1800" dirty="0"/>
              <a:t>- </a:t>
            </a:r>
            <a:r>
              <a:rPr lang="en-US" sz="1800" b="0" i="0" dirty="0">
                <a:solidFill>
                  <a:srgbClr val="202124"/>
                </a:solidFill>
                <a:effectLst/>
                <a:latin typeface="Roboto" panose="02000000000000000000" pitchFamily="2" charset="0"/>
              </a:rPr>
              <a:t>Aadhaar E-KYC API is used to fetch the E-KYC details of a resident.</a:t>
            </a:r>
          </a:p>
          <a:p>
            <a:pPr>
              <a:lnSpc>
                <a:spcPct val="150000"/>
              </a:lnSpc>
            </a:pPr>
            <a:r>
              <a:rPr lang="en-US" sz="1800" b="1" dirty="0">
                <a:solidFill>
                  <a:srgbClr val="202124"/>
                </a:solidFill>
                <a:latin typeface="Roboto" panose="02000000000000000000" pitchFamily="2" charset="0"/>
              </a:rPr>
              <a:t>Offline E-KYC API </a:t>
            </a:r>
            <a:r>
              <a:rPr lang="en-US" sz="1800" dirty="0">
                <a:solidFill>
                  <a:srgbClr val="202124"/>
                </a:solidFill>
                <a:latin typeface="Roboto" panose="02000000000000000000" pitchFamily="2" charset="0"/>
              </a:rPr>
              <a:t>- </a:t>
            </a:r>
            <a:r>
              <a:rPr lang="en-US" sz="1800" b="0" i="0" dirty="0">
                <a:solidFill>
                  <a:srgbClr val="202124"/>
                </a:solidFill>
                <a:effectLst/>
                <a:latin typeface="Roboto" panose="02000000000000000000" pitchFamily="2" charset="0"/>
              </a:rPr>
              <a:t>Aadhaar E-KYC API provides Aadhaar letter data in electronic and secure (encrypted and digitally signed) fashion instead of leaving paper copies of the identity document everywhere. It eliminates the need for the residents to provide photo copy of Aadhaar letter.</a:t>
            </a:r>
          </a:p>
          <a:p>
            <a:pPr>
              <a:lnSpc>
                <a:spcPct val="150000"/>
              </a:lnSpc>
            </a:pPr>
            <a:r>
              <a:rPr lang="en-US" sz="1800" b="1" dirty="0">
                <a:solidFill>
                  <a:srgbClr val="202124"/>
                </a:solidFill>
                <a:latin typeface="Roboto" panose="02000000000000000000" pitchFamily="2" charset="0"/>
              </a:rPr>
              <a:t>Geolocation </a:t>
            </a:r>
            <a:r>
              <a:rPr lang="en-US" sz="1800" dirty="0">
                <a:solidFill>
                  <a:srgbClr val="202124"/>
                </a:solidFill>
                <a:latin typeface="Roboto" panose="02000000000000000000" pitchFamily="2" charset="0"/>
              </a:rPr>
              <a:t>- </a:t>
            </a:r>
            <a:r>
              <a:rPr lang="en-US" sz="1800" b="0" i="0" dirty="0">
                <a:solidFill>
                  <a:srgbClr val="202124"/>
                </a:solidFill>
                <a:effectLst/>
                <a:latin typeface="Roboto" panose="02000000000000000000" pitchFamily="2" charset="0"/>
              </a:rPr>
              <a:t>The HTML Geolocation API is used to get the geographical position of a user. Since this can compromise privacy, the position is not available unless the user approves it.</a:t>
            </a:r>
          </a:p>
          <a:p>
            <a:pPr>
              <a:lnSpc>
                <a:spcPct val="150000"/>
              </a:lnSpc>
            </a:pPr>
            <a:endParaRPr lang="en-US" sz="3200" dirty="0"/>
          </a:p>
          <a:p>
            <a:pPr>
              <a:lnSpc>
                <a:spcPct val="150000"/>
              </a:lnSpc>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Considerations</a:t>
            </a:r>
          </a:p>
        </p:txBody>
      </p:sp>
      <p:sp>
        <p:nvSpPr>
          <p:cNvPr id="3" name="Content Placeholder 2"/>
          <p:cNvSpPr>
            <a:spLocks noGrp="1"/>
          </p:cNvSpPr>
          <p:nvPr>
            <p:ph idx="1"/>
          </p:nvPr>
        </p:nvSpPr>
        <p:spPr/>
        <p:txBody>
          <a:bodyPr>
            <a:normAutofit/>
          </a:bodyPr>
          <a:lstStyle/>
          <a:p>
            <a:r>
              <a:rPr lang="en-US" sz="2400" dirty="0"/>
              <a:t>We use AES-128 encryption standard to chain the hashing and facilitate the two-way handshake between the landlord and tenant. </a:t>
            </a:r>
          </a:p>
          <a:p>
            <a:r>
              <a:rPr lang="en-US" sz="2400" dirty="0"/>
              <a:t>Also, we make use of JWT token for authorizing the validity of the transaction. </a:t>
            </a:r>
          </a:p>
          <a:p>
            <a:r>
              <a:rPr lang="en-US" sz="2400" dirty="0"/>
              <a:t>Since we use Aadhaar ID and the associated mobile number to generate the encryption, we can avoid fraudulent or unprivileged access to the transaction medium.</a:t>
            </a:r>
          </a:p>
          <a:p>
            <a:r>
              <a:rPr lang="en-US" sz="2400" dirty="0"/>
              <a:t>Finally, the confidentiality of individual users is preserved as every user has to undergo two-step authentication using OTP to access the portal.</a:t>
            </a: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60000"/>
            <a:lumOff val="40000"/>
            <a:alpha val="25882"/>
          </a:schemeClr>
        </a:solidFill>
        <a:ln>
          <a:solidFill>
            <a:schemeClr val="tx2">
              <a:lumMod val="50000"/>
            </a:schemeClr>
          </a:solidFill>
        </a:ln>
      </a:spPr>
      <a:bodyPr rtlCol="0" anchor="ctr"/>
      <a:lstStyle>
        <a:defPPr algn="ctr">
          <a:defRPr dirty="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602</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Roboto</vt:lpstr>
      <vt:lpstr>Office Theme</vt:lpstr>
      <vt:lpstr>UIDAI Hackathon</vt:lpstr>
      <vt:lpstr>About the Problem Statement</vt:lpstr>
      <vt:lpstr>Approach</vt:lpstr>
      <vt:lpstr>Architectural Diagram</vt:lpstr>
      <vt:lpstr>API Usage</vt:lpstr>
      <vt:lpstr>Security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Aadhaar Stack</dc:title>
  <dc:creator>Barada Prasad</dc:creator>
  <cp:lastModifiedBy>mrinalini</cp:lastModifiedBy>
  <cp:revision>184</cp:revision>
  <dcterms:created xsi:type="dcterms:W3CDTF">2020-07-08T09:37:00Z</dcterms:created>
  <dcterms:modified xsi:type="dcterms:W3CDTF">2021-10-27T18:04:58Z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599FE972DF83453294898345D8A2E9AC</vt:lpwstr>
  </property>
  <property fmtid="{D5CDD505-2E9C-101B-9397-08002B2CF9AE}" pid="3" name="KSOProductBuildVer">
    <vt:lpwstr>1033-11.2.0.10307</vt:lpwstr>
  </property>
</Properties>
</file>