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4" r:id="rId1"/>
  </p:sldMasterIdLst>
  <p:notesMasterIdLst>
    <p:notesMasterId r:id="rId27"/>
  </p:notesMasterIdLst>
  <p:sldIdLst>
    <p:sldId id="256" r:id="rId2"/>
    <p:sldId id="257" r:id="rId3"/>
    <p:sldId id="258" r:id="rId4"/>
    <p:sldId id="284" r:id="rId5"/>
    <p:sldId id="283" r:id="rId6"/>
    <p:sldId id="314" r:id="rId7"/>
    <p:sldId id="315" r:id="rId8"/>
    <p:sldId id="289" r:id="rId9"/>
    <p:sldId id="291" r:id="rId10"/>
    <p:sldId id="300" r:id="rId11"/>
    <p:sldId id="316" r:id="rId12"/>
    <p:sldId id="304" r:id="rId13"/>
    <p:sldId id="317" r:id="rId14"/>
    <p:sldId id="305" r:id="rId15"/>
    <p:sldId id="307" r:id="rId16"/>
    <p:sldId id="310" r:id="rId17"/>
    <p:sldId id="311" r:id="rId18"/>
    <p:sldId id="312" r:id="rId19"/>
    <p:sldId id="313" r:id="rId20"/>
    <p:sldId id="308" r:id="rId21"/>
    <p:sldId id="309" r:id="rId22"/>
    <p:sldId id="303" r:id="rId23"/>
    <p:sldId id="277" r:id="rId24"/>
    <p:sldId id="278" r:id="rId25"/>
    <p:sldId id="290" r:id="rId26"/>
  </p:sldIdLst>
  <p:sldSz cx="9144000" cy="5143500" type="screen16x9"/>
  <p:notesSz cx="6858000" cy="9144000"/>
  <p:embeddedFontLst>
    <p:embeddedFont>
      <p:font typeface="Atkinson Hyperlegible" panose="020B0604020202020204" charset="0"/>
      <p:regular r:id="rId28"/>
      <p:bold r:id="rId29"/>
      <p:italic r:id="rId30"/>
      <p:boldItalic r:id="rId31"/>
    </p:embeddedFont>
    <p:embeddedFont>
      <p:font typeface="Epilogue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4BB555-2F2A-45DE-82D0-15C20488837B}">
  <a:tblStyle styleId="{F14BB555-2F2A-45DE-82D0-15C2048883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31" autoAdjust="0"/>
  </p:normalViewPr>
  <p:slideViewPr>
    <p:cSldViewPr snapToGrid="0">
      <p:cViewPr varScale="1">
        <p:scale>
          <a:sx n="94" d="100"/>
          <a:sy n="94" d="100"/>
        </p:scale>
        <p:origin x="11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  <a:p>
            <a:r>
              <a:rPr lang="en-US" dirty="0"/>
              <a:t>1. **</a:t>
            </a:r>
            <a:r>
              <a:rPr lang="en-US" dirty="0" err="1"/>
              <a:t>tld</a:t>
            </a:r>
            <a:r>
              <a:rPr lang="en-US" dirty="0"/>
              <a:t>**: Top-Level Domain (e.g., ".com", ".org", "</a:t>
            </a:r>
            <a:r>
              <a:rPr lang="en-US" dirty="0" err="1"/>
              <a:t>.net</a:t>
            </a:r>
            <a:r>
              <a:rPr lang="en-US" dirty="0"/>
              <a:t>").</a:t>
            </a:r>
          </a:p>
          <a:p>
            <a:r>
              <a:rPr lang="en-US" dirty="0"/>
              <a:t>2. **</a:t>
            </a:r>
            <a:r>
              <a:rPr lang="en-US" dirty="0" err="1"/>
              <a:t>urlLen</a:t>
            </a:r>
            <a:r>
              <a:rPr lang="en-US" dirty="0"/>
              <a:t>**: Length of the URL.</a:t>
            </a:r>
          </a:p>
          <a:p>
            <a:r>
              <a:rPr lang="en-US" dirty="0"/>
              <a:t>3. **</a:t>
            </a:r>
            <a:r>
              <a:rPr lang="en-US" dirty="0" err="1"/>
              <a:t>domainlength</a:t>
            </a:r>
            <a:r>
              <a:rPr lang="en-US" dirty="0"/>
              <a:t>**: Length of the domain name.</a:t>
            </a:r>
          </a:p>
          <a:p>
            <a:r>
              <a:rPr lang="en-US" dirty="0"/>
              <a:t>4. **</a:t>
            </a:r>
            <a:r>
              <a:rPr lang="en-US" dirty="0" err="1"/>
              <a:t>fileNameLen</a:t>
            </a:r>
            <a:r>
              <a:rPr lang="en-US" dirty="0"/>
              <a:t>**: Length of the file name in the URL.</a:t>
            </a:r>
          </a:p>
          <a:p>
            <a:r>
              <a:rPr lang="en-US" dirty="0"/>
              <a:t>5. **</a:t>
            </a:r>
            <a:r>
              <a:rPr lang="en-US" dirty="0" err="1"/>
              <a:t>pathurlRatio</a:t>
            </a:r>
            <a:r>
              <a:rPr lang="en-US" dirty="0"/>
              <a:t>**: Ratio of path length to URL length.</a:t>
            </a:r>
          </a:p>
          <a:p>
            <a:r>
              <a:rPr lang="en-US" dirty="0"/>
              <a:t>6. **</a:t>
            </a:r>
            <a:r>
              <a:rPr lang="en-US" dirty="0" err="1"/>
              <a:t>NumberofDotsinURL</a:t>
            </a:r>
            <a:r>
              <a:rPr lang="en-US" dirty="0"/>
              <a:t>**: Count of dots in the URL.</a:t>
            </a:r>
          </a:p>
          <a:p>
            <a:r>
              <a:rPr lang="en-US" dirty="0"/>
              <a:t>7. **</a:t>
            </a:r>
            <a:r>
              <a:rPr lang="en-US" dirty="0" err="1"/>
              <a:t>Query_DigitCount</a:t>
            </a:r>
            <a:r>
              <a:rPr lang="en-US" dirty="0"/>
              <a:t>**: Count of digits in the query part of the URL.</a:t>
            </a:r>
          </a:p>
          <a:p>
            <a:r>
              <a:rPr lang="en-US" dirty="0"/>
              <a:t>8. **</a:t>
            </a:r>
            <a:r>
              <a:rPr lang="en-US" dirty="0" err="1"/>
              <a:t>LongestPathTokenLength</a:t>
            </a:r>
            <a:r>
              <a:rPr lang="en-US" dirty="0"/>
              <a:t>**: Length of the longest token in the path.</a:t>
            </a:r>
          </a:p>
          <a:p>
            <a:r>
              <a:rPr lang="en-US" dirty="0"/>
              <a:t>9. **</a:t>
            </a:r>
            <a:r>
              <a:rPr lang="en-US" dirty="0" err="1"/>
              <a:t>delimeter_Domain</a:t>
            </a:r>
            <a:r>
              <a:rPr lang="en-US" dirty="0"/>
              <a:t>**: Presence of delimiters in the domain name.</a:t>
            </a:r>
          </a:p>
          <a:p>
            <a:r>
              <a:rPr lang="en-US" dirty="0"/>
              <a:t>10. **</a:t>
            </a:r>
            <a:r>
              <a:rPr lang="en-US" dirty="0" err="1"/>
              <a:t>delimeter_path</a:t>
            </a:r>
            <a:r>
              <a:rPr lang="en-US" dirty="0"/>
              <a:t>**: Presence of delimiters in the path.</a:t>
            </a:r>
          </a:p>
          <a:p>
            <a:r>
              <a:rPr lang="en-US" dirty="0"/>
              <a:t>11. **</a:t>
            </a:r>
            <a:r>
              <a:rPr lang="en-US" dirty="0" err="1"/>
              <a:t>SymbolCount_Domain</a:t>
            </a:r>
            <a:r>
              <a:rPr lang="en-US" dirty="0"/>
              <a:t>**: Count of symbols in the domain name.</a:t>
            </a:r>
          </a:p>
          <a:p>
            <a:r>
              <a:rPr lang="en-US" dirty="0"/>
              <a:t>12. **</a:t>
            </a:r>
            <a:r>
              <a:rPr lang="en-US" dirty="0" err="1"/>
              <a:t>Entropy_URL</a:t>
            </a:r>
            <a:r>
              <a:rPr lang="en-US" dirty="0"/>
              <a:t>**: Entropy of characters in the URL.</a:t>
            </a:r>
          </a:p>
          <a:p>
            <a:r>
              <a:rPr lang="en-US" dirty="0"/>
              <a:t>13. **</a:t>
            </a:r>
            <a:r>
              <a:rPr lang="en-US" dirty="0" err="1"/>
              <a:t>Entropy_Domain</a:t>
            </a:r>
            <a:r>
              <a:rPr lang="en-US" dirty="0"/>
              <a:t>**: Entropy of characters in the domain name.</a:t>
            </a:r>
          </a:p>
          <a:p>
            <a:r>
              <a:rPr lang="en-US" dirty="0"/>
              <a:t>14. **</a:t>
            </a:r>
            <a:r>
              <a:rPr lang="en-US" dirty="0" err="1"/>
              <a:t>count_hyphen</a:t>
            </a:r>
            <a:r>
              <a:rPr lang="en-US" dirty="0"/>
              <a:t>**: Count of hyphens in the URL.</a:t>
            </a:r>
          </a:p>
          <a:p>
            <a:r>
              <a:rPr lang="en-US" dirty="0"/>
              <a:t>15. **</a:t>
            </a:r>
            <a:r>
              <a:rPr lang="en-US" dirty="0" err="1"/>
              <a:t>count_slash</a:t>
            </a:r>
            <a:r>
              <a:rPr lang="en-US" dirty="0"/>
              <a:t>**: Count of slashes in the URL.</a:t>
            </a:r>
          </a:p>
          <a:p>
            <a:r>
              <a:rPr lang="en-US" dirty="0"/>
              <a:t>16. **</a:t>
            </a:r>
            <a:r>
              <a:rPr lang="en-US" dirty="0" err="1"/>
              <a:t>count_question_mark</a:t>
            </a:r>
            <a:r>
              <a:rPr lang="en-US" dirty="0"/>
              <a:t>**: Count of question marks in the URL.</a:t>
            </a:r>
          </a:p>
          <a:p>
            <a:r>
              <a:rPr lang="en-US" dirty="0"/>
              <a:t>17. **</a:t>
            </a:r>
            <a:r>
              <a:rPr lang="en-US" dirty="0" err="1"/>
              <a:t>count_equal</a:t>
            </a:r>
            <a:r>
              <a:rPr lang="en-US" dirty="0"/>
              <a:t>**: Count of equal signs in the URL.</a:t>
            </a:r>
          </a:p>
          <a:p>
            <a:r>
              <a:rPr lang="en-US" dirty="0"/>
              <a:t>18. **</a:t>
            </a:r>
            <a:r>
              <a:rPr lang="en-US" dirty="0" err="1"/>
              <a:t>count_at</a:t>
            </a:r>
            <a:r>
              <a:rPr lang="en-US" dirty="0"/>
              <a:t>**: Count of at symbols in the URL.</a:t>
            </a:r>
          </a:p>
          <a:p>
            <a:r>
              <a:rPr lang="en-US" dirty="0"/>
              <a:t>19. **</a:t>
            </a:r>
            <a:r>
              <a:rPr lang="en-US" dirty="0" err="1"/>
              <a:t>count_excl</a:t>
            </a:r>
            <a:r>
              <a:rPr lang="en-US" dirty="0"/>
              <a:t>**: Count of exclamation marks in the URL.</a:t>
            </a:r>
          </a:p>
          <a:p>
            <a:r>
              <a:rPr lang="en-US" dirty="0"/>
              <a:t>20. **</a:t>
            </a:r>
            <a:r>
              <a:rPr lang="en-US" dirty="0" err="1"/>
              <a:t>count_tilde</a:t>
            </a:r>
            <a:r>
              <a:rPr lang="en-US" dirty="0"/>
              <a:t>**: Count of tilde symbols in the URL.</a:t>
            </a:r>
          </a:p>
          <a:p>
            <a:r>
              <a:rPr lang="en-US" dirty="0"/>
              <a:t>21. **</a:t>
            </a:r>
            <a:r>
              <a:rPr lang="en-US" dirty="0" err="1"/>
              <a:t>count_comma</a:t>
            </a:r>
            <a:r>
              <a:rPr lang="en-US" dirty="0"/>
              <a:t>**: Count of comma symbols in the URL.</a:t>
            </a:r>
          </a:p>
          <a:p>
            <a:r>
              <a:rPr lang="en-US" dirty="0"/>
              <a:t>22. **</a:t>
            </a:r>
            <a:r>
              <a:rPr lang="en-US" dirty="0" err="1"/>
              <a:t>count_plus</a:t>
            </a:r>
            <a:r>
              <a:rPr lang="en-US" dirty="0"/>
              <a:t>**: Count of plus symbols in the URL.</a:t>
            </a:r>
          </a:p>
          <a:p>
            <a:r>
              <a:rPr lang="en-US" dirty="0"/>
              <a:t>23. **</a:t>
            </a:r>
            <a:r>
              <a:rPr lang="en-US" dirty="0" err="1"/>
              <a:t>count_star</a:t>
            </a:r>
            <a:r>
              <a:rPr lang="en-US" dirty="0"/>
              <a:t>**: Count of asterisk symbols in the URL.</a:t>
            </a:r>
          </a:p>
          <a:p>
            <a:r>
              <a:rPr lang="en-US" dirty="0"/>
              <a:t>24. **</a:t>
            </a:r>
            <a:r>
              <a:rPr lang="en-US" dirty="0" err="1"/>
              <a:t>count_hash</a:t>
            </a:r>
            <a:r>
              <a:rPr lang="en-US" dirty="0"/>
              <a:t>**: Count of hash symbols in the URL.</a:t>
            </a:r>
          </a:p>
          <a:p>
            <a:r>
              <a:rPr lang="en-US" dirty="0"/>
              <a:t>25. **</a:t>
            </a:r>
            <a:r>
              <a:rPr lang="en-US" dirty="0" err="1"/>
              <a:t>count_dollar</a:t>
            </a:r>
            <a:r>
              <a:rPr lang="en-US" dirty="0"/>
              <a:t>**: Count of dollar symbols in the URL.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52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22cc435f1c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22cc435f1c3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22d0f337790_4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22d0f337790_4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cc08ed7a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cc08ed7a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cc435f1c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2cc435f1c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C80F1215-0952-E982-B2A2-5F8594F86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cc435f1c3_0_16:notes">
            <a:extLst>
              <a:ext uri="{FF2B5EF4-FFF2-40B4-BE49-F238E27FC236}">
                <a16:creationId xmlns:a16="http://schemas.microsoft.com/office/drawing/2014/main" id="{1B07D48E-86F4-AE85-E08B-EA5643D238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2cc435f1c3_0_16:notes">
            <a:extLst>
              <a:ext uri="{FF2B5EF4-FFF2-40B4-BE49-F238E27FC236}">
                <a16:creationId xmlns:a16="http://schemas.microsoft.com/office/drawing/2014/main" id="{A83342D6-A2EA-D194-F6D1-7793BC5510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771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DE969437-C74F-1B61-ED41-5C555C8E3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cc435f1c3_0_16:notes">
            <a:extLst>
              <a:ext uri="{FF2B5EF4-FFF2-40B4-BE49-F238E27FC236}">
                <a16:creationId xmlns:a16="http://schemas.microsoft.com/office/drawing/2014/main" id="{23F384EF-86D4-CAFA-6EBB-37EAF8303A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2cc435f1c3_0_16:notes">
            <a:extLst>
              <a:ext uri="{FF2B5EF4-FFF2-40B4-BE49-F238E27FC236}">
                <a16:creationId xmlns:a16="http://schemas.microsoft.com/office/drawing/2014/main" id="{110969E9-A8A9-E983-C9E9-33FB879DD3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98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C80F1215-0952-E982-B2A2-5F8594F86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cc435f1c3_0_16:notes">
            <a:extLst>
              <a:ext uri="{FF2B5EF4-FFF2-40B4-BE49-F238E27FC236}">
                <a16:creationId xmlns:a16="http://schemas.microsoft.com/office/drawing/2014/main" id="{1B07D48E-86F4-AE85-E08B-EA5643D238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2cc435f1c3_0_16:notes">
            <a:extLst>
              <a:ext uri="{FF2B5EF4-FFF2-40B4-BE49-F238E27FC236}">
                <a16:creationId xmlns:a16="http://schemas.microsoft.com/office/drawing/2014/main" id="{A83342D6-A2EA-D194-F6D1-7793BC5510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288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C80F1215-0952-E982-B2A2-5F8594F86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cc435f1c3_0_16:notes">
            <a:extLst>
              <a:ext uri="{FF2B5EF4-FFF2-40B4-BE49-F238E27FC236}">
                <a16:creationId xmlns:a16="http://schemas.microsoft.com/office/drawing/2014/main" id="{1B07D48E-86F4-AE85-E08B-EA5643D238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2cc435f1c3_0_16:notes">
            <a:extLst>
              <a:ext uri="{FF2B5EF4-FFF2-40B4-BE49-F238E27FC236}">
                <a16:creationId xmlns:a16="http://schemas.microsoft.com/office/drawing/2014/main" id="{A83342D6-A2EA-D194-F6D1-7793BC5510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972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22C1D50B-7F40-E167-B612-247239C07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cc435f1c3_0_16:notes">
            <a:extLst>
              <a:ext uri="{FF2B5EF4-FFF2-40B4-BE49-F238E27FC236}">
                <a16:creationId xmlns:a16="http://schemas.microsoft.com/office/drawing/2014/main" id="{D3DE3AC8-7EAB-A845-45ED-3E64C18D5F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2cc435f1c3_0_16:notes">
            <a:extLst>
              <a:ext uri="{FF2B5EF4-FFF2-40B4-BE49-F238E27FC236}">
                <a16:creationId xmlns:a16="http://schemas.microsoft.com/office/drawing/2014/main" id="{4109D1E9-DC93-917B-6CF5-240F471593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2499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  <a:p>
            <a:r>
              <a:rPr lang="en-US" dirty="0"/>
              <a:t>1. **</a:t>
            </a:r>
            <a:r>
              <a:rPr lang="en-US" dirty="0" err="1"/>
              <a:t>tld</a:t>
            </a:r>
            <a:r>
              <a:rPr lang="en-US" dirty="0"/>
              <a:t>**: Top-Level Domain (e.g., ".com", ".org", "</a:t>
            </a:r>
            <a:r>
              <a:rPr lang="en-US" dirty="0" err="1"/>
              <a:t>.net</a:t>
            </a:r>
            <a:r>
              <a:rPr lang="en-US" dirty="0"/>
              <a:t>").</a:t>
            </a:r>
          </a:p>
          <a:p>
            <a:r>
              <a:rPr lang="en-US" dirty="0"/>
              <a:t>2. **</a:t>
            </a:r>
            <a:r>
              <a:rPr lang="en-US" dirty="0" err="1"/>
              <a:t>urlLen</a:t>
            </a:r>
            <a:r>
              <a:rPr lang="en-US" dirty="0"/>
              <a:t>**: Length of the URL.</a:t>
            </a:r>
          </a:p>
          <a:p>
            <a:r>
              <a:rPr lang="en-US" dirty="0"/>
              <a:t>3. **</a:t>
            </a:r>
            <a:r>
              <a:rPr lang="en-US" dirty="0" err="1"/>
              <a:t>domainlength</a:t>
            </a:r>
            <a:r>
              <a:rPr lang="en-US" dirty="0"/>
              <a:t>**: Length of the domain name.</a:t>
            </a:r>
          </a:p>
          <a:p>
            <a:r>
              <a:rPr lang="en-US" dirty="0"/>
              <a:t>4. **</a:t>
            </a:r>
            <a:r>
              <a:rPr lang="en-US" dirty="0" err="1"/>
              <a:t>fileNameLen</a:t>
            </a:r>
            <a:r>
              <a:rPr lang="en-US" dirty="0"/>
              <a:t>**: Length of the file name in the URL.</a:t>
            </a:r>
          </a:p>
          <a:p>
            <a:r>
              <a:rPr lang="en-US" dirty="0"/>
              <a:t>5. **</a:t>
            </a:r>
            <a:r>
              <a:rPr lang="en-US" dirty="0" err="1"/>
              <a:t>pathurlRatio</a:t>
            </a:r>
            <a:r>
              <a:rPr lang="en-US" dirty="0"/>
              <a:t>**: Ratio of path length to URL length.</a:t>
            </a:r>
          </a:p>
          <a:p>
            <a:r>
              <a:rPr lang="en-US" dirty="0"/>
              <a:t>6. **</a:t>
            </a:r>
            <a:r>
              <a:rPr lang="en-US" dirty="0" err="1"/>
              <a:t>NumberofDotsinURL</a:t>
            </a:r>
            <a:r>
              <a:rPr lang="en-US" dirty="0"/>
              <a:t>**: Count of dots in the URL.</a:t>
            </a:r>
          </a:p>
          <a:p>
            <a:r>
              <a:rPr lang="en-US" dirty="0"/>
              <a:t>7. **</a:t>
            </a:r>
            <a:r>
              <a:rPr lang="en-US" dirty="0" err="1"/>
              <a:t>Query_DigitCount</a:t>
            </a:r>
            <a:r>
              <a:rPr lang="en-US" dirty="0"/>
              <a:t>**: Count of digits in the query part of the URL.</a:t>
            </a:r>
          </a:p>
          <a:p>
            <a:r>
              <a:rPr lang="en-US" dirty="0"/>
              <a:t>8. **</a:t>
            </a:r>
            <a:r>
              <a:rPr lang="en-US" dirty="0" err="1"/>
              <a:t>LongestPathTokenLength</a:t>
            </a:r>
            <a:r>
              <a:rPr lang="en-US" dirty="0"/>
              <a:t>**: Length of the longest token in the path.</a:t>
            </a:r>
          </a:p>
          <a:p>
            <a:r>
              <a:rPr lang="en-US" dirty="0"/>
              <a:t>9. **</a:t>
            </a:r>
            <a:r>
              <a:rPr lang="en-US" dirty="0" err="1"/>
              <a:t>delimeter_Domain</a:t>
            </a:r>
            <a:r>
              <a:rPr lang="en-US" dirty="0"/>
              <a:t>**: Presence of delimiters in the domain name.</a:t>
            </a:r>
          </a:p>
          <a:p>
            <a:r>
              <a:rPr lang="en-US" dirty="0"/>
              <a:t>10. **</a:t>
            </a:r>
            <a:r>
              <a:rPr lang="en-US" dirty="0" err="1"/>
              <a:t>delimeter_path</a:t>
            </a:r>
            <a:r>
              <a:rPr lang="en-US" dirty="0"/>
              <a:t>**: Presence of delimiters in the path.</a:t>
            </a:r>
          </a:p>
          <a:p>
            <a:r>
              <a:rPr lang="en-US" dirty="0"/>
              <a:t>11. **</a:t>
            </a:r>
            <a:r>
              <a:rPr lang="en-US" dirty="0" err="1"/>
              <a:t>SymbolCount_Domain</a:t>
            </a:r>
            <a:r>
              <a:rPr lang="en-US" dirty="0"/>
              <a:t>**: Count of symbols in the domain name.</a:t>
            </a:r>
          </a:p>
          <a:p>
            <a:r>
              <a:rPr lang="en-US" dirty="0"/>
              <a:t>12. **</a:t>
            </a:r>
            <a:r>
              <a:rPr lang="en-US" dirty="0" err="1"/>
              <a:t>Entropy_URL</a:t>
            </a:r>
            <a:r>
              <a:rPr lang="en-US" dirty="0"/>
              <a:t>**: Entropy of characters in the URL.</a:t>
            </a:r>
          </a:p>
          <a:p>
            <a:r>
              <a:rPr lang="en-US" dirty="0"/>
              <a:t>13. **</a:t>
            </a:r>
            <a:r>
              <a:rPr lang="en-US" dirty="0" err="1"/>
              <a:t>Entropy_Domain</a:t>
            </a:r>
            <a:r>
              <a:rPr lang="en-US" dirty="0"/>
              <a:t>**: Entropy of characters in the domain name.</a:t>
            </a:r>
          </a:p>
          <a:p>
            <a:r>
              <a:rPr lang="en-US" dirty="0"/>
              <a:t>14. **</a:t>
            </a:r>
            <a:r>
              <a:rPr lang="en-US" dirty="0" err="1"/>
              <a:t>count_hyphen</a:t>
            </a:r>
            <a:r>
              <a:rPr lang="en-US" dirty="0"/>
              <a:t>**: Count of hyphens in the URL.</a:t>
            </a:r>
          </a:p>
          <a:p>
            <a:r>
              <a:rPr lang="en-US" dirty="0"/>
              <a:t>15. **</a:t>
            </a:r>
            <a:r>
              <a:rPr lang="en-US" dirty="0" err="1"/>
              <a:t>count_slash</a:t>
            </a:r>
            <a:r>
              <a:rPr lang="en-US" dirty="0"/>
              <a:t>**: Count of slashes in the URL.</a:t>
            </a:r>
          </a:p>
          <a:p>
            <a:r>
              <a:rPr lang="en-US" dirty="0"/>
              <a:t>16. **</a:t>
            </a:r>
            <a:r>
              <a:rPr lang="en-US" dirty="0" err="1"/>
              <a:t>count_question_mark</a:t>
            </a:r>
            <a:r>
              <a:rPr lang="en-US" dirty="0"/>
              <a:t>**: Count of question marks in the URL.</a:t>
            </a:r>
          </a:p>
          <a:p>
            <a:r>
              <a:rPr lang="en-US" dirty="0"/>
              <a:t>17. **</a:t>
            </a:r>
            <a:r>
              <a:rPr lang="en-US" dirty="0" err="1"/>
              <a:t>count_equal</a:t>
            </a:r>
            <a:r>
              <a:rPr lang="en-US" dirty="0"/>
              <a:t>**: Count of equal signs in the URL.</a:t>
            </a:r>
          </a:p>
          <a:p>
            <a:r>
              <a:rPr lang="en-US" dirty="0"/>
              <a:t>18. **</a:t>
            </a:r>
            <a:r>
              <a:rPr lang="en-US" dirty="0" err="1"/>
              <a:t>count_at</a:t>
            </a:r>
            <a:r>
              <a:rPr lang="en-US" dirty="0"/>
              <a:t>**: Count of at symbols in the URL.</a:t>
            </a:r>
          </a:p>
          <a:p>
            <a:r>
              <a:rPr lang="en-US" dirty="0"/>
              <a:t>19. **</a:t>
            </a:r>
            <a:r>
              <a:rPr lang="en-US" dirty="0" err="1"/>
              <a:t>count_excl</a:t>
            </a:r>
            <a:r>
              <a:rPr lang="en-US" dirty="0"/>
              <a:t>**: Count of exclamation marks in the URL.</a:t>
            </a:r>
          </a:p>
          <a:p>
            <a:r>
              <a:rPr lang="en-US" dirty="0"/>
              <a:t>20. **</a:t>
            </a:r>
            <a:r>
              <a:rPr lang="en-US" dirty="0" err="1"/>
              <a:t>count_tilde</a:t>
            </a:r>
            <a:r>
              <a:rPr lang="en-US" dirty="0"/>
              <a:t>**: Count of tilde symbols in the URL.</a:t>
            </a:r>
          </a:p>
          <a:p>
            <a:r>
              <a:rPr lang="en-US" dirty="0"/>
              <a:t>21. **</a:t>
            </a:r>
            <a:r>
              <a:rPr lang="en-US" dirty="0" err="1"/>
              <a:t>count_comma</a:t>
            </a:r>
            <a:r>
              <a:rPr lang="en-US" dirty="0"/>
              <a:t>**: Count of comma symbols in the URL.</a:t>
            </a:r>
          </a:p>
          <a:p>
            <a:r>
              <a:rPr lang="en-US" dirty="0"/>
              <a:t>22. **</a:t>
            </a:r>
            <a:r>
              <a:rPr lang="en-US" dirty="0" err="1"/>
              <a:t>count_plus</a:t>
            </a:r>
            <a:r>
              <a:rPr lang="en-US" dirty="0"/>
              <a:t>**: Count of plus symbols in the URL.</a:t>
            </a:r>
          </a:p>
          <a:p>
            <a:r>
              <a:rPr lang="en-US" dirty="0"/>
              <a:t>23. **</a:t>
            </a:r>
            <a:r>
              <a:rPr lang="en-US" dirty="0" err="1"/>
              <a:t>count_star</a:t>
            </a:r>
            <a:r>
              <a:rPr lang="en-US" dirty="0"/>
              <a:t>**: Count of asterisk symbols in the URL.</a:t>
            </a:r>
          </a:p>
          <a:p>
            <a:r>
              <a:rPr lang="en-US" dirty="0"/>
              <a:t>24. **</a:t>
            </a:r>
            <a:r>
              <a:rPr lang="en-US" dirty="0" err="1"/>
              <a:t>count_hash</a:t>
            </a:r>
            <a:r>
              <a:rPr lang="en-US" dirty="0"/>
              <a:t>**: Count of hash symbols in the URL.</a:t>
            </a:r>
          </a:p>
          <a:p>
            <a:r>
              <a:rPr lang="en-US" dirty="0"/>
              <a:t>25. **</a:t>
            </a:r>
            <a:r>
              <a:rPr lang="en-US" dirty="0" err="1"/>
              <a:t>count_dollar</a:t>
            </a:r>
            <a:r>
              <a:rPr lang="en-US" dirty="0"/>
              <a:t>**: Count of dollar symbols in the URL.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91225" y="1739352"/>
            <a:ext cx="7775400" cy="18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91225" y="3550894"/>
            <a:ext cx="77754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722074" y="403769"/>
            <a:ext cx="3146400" cy="1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3"/>
          </p:nvPr>
        </p:nvSpPr>
        <p:spPr>
          <a:xfrm>
            <a:off x="6876084" y="403769"/>
            <a:ext cx="1438500" cy="1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cxnSp>
        <p:nvCxnSpPr>
          <p:cNvPr id="14" name="Google Shape;14;p2"/>
          <p:cNvCxnSpPr/>
          <p:nvPr/>
        </p:nvCxnSpPr>
        <p:spPr>
          <a:xfrm>
            <a:off x="8607850" y="-1369"/>
            <a:ext cx="0" cy="517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0"/>
          <p:cNvGrpSpPr/>
          <p:nvPr/>
        </p:nvGrpSpPr>
        <p:grpSpPr>
          <a:xfrm>
            <a:off x="-47625" y="-14512"/>
            <a:ext cx="9240300" cy="5172525"/>
            <a:chOff x="-47625" y="-19350"/>
            <a:chExt cx="9240300" cy="6896700"/>
          </a:xfrm>
        </p:grpSpPr>
        <p:cxnSp>
          <p:nvCxnSpPr>
            <p:cNvPr id="147" name="Google Shape;147;p20"/>
            <p:cNvCxnSpPr/>
            <p:nvPr/>
          </p:nvCxnSpPr>
          <p:spPr>
            <a:xfrm>
              <a:off x="8716138" y="-19350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20"/>
            <p:cNvCxnSpPr/>
            <p:nvPr/>
          </p:nvCxnSpPr>
          <p:spPr>
            <a:xfrm rot="10800000">
              <a:off x="-47625" y="591175"/>
              <a:ext cx="9240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21"/>
          <p:cNvGrpSpPr/>
          <p:nvPr/>
        </p:nvGrpSpPr>
        <p:grpSpPr>
          <a:xfrm>
            <a:off x="-24747" y="-15656"/>
            <a:ext cx="9193500" cy="5172525"/>
            <a:chOff x="-24747" y="-20875"/>
            <a:chExt cx="9193500" cy="6896700"/>
          </a:xfrm>
        </p:grpSpPr>
        <p:cxnSp>
          <p:nvCxnSpPr>
            <p:cNvPr id="151" name="Google Shape;151;p21"/>
            <p:cNvCxnSpPr/>
            <p:nvPr/>
          </p:nvCxnSpPr>
          <p:spPr>
            <a:xfrm rot="10800000">
              <a:off x="-24747" y="6152375"/>
              <a:ext cx="919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21"/>
            <p:cNvCxnSpPr/>
            <p:nvPr/>
          </p:nvCxnSpPr>
          <p:spPr>
            <a:xfrm rot="10800000">
              <a:off x="434588" y="-20875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1303199" y="1991918"/>
            <a:ext cx="68547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1303200" y="2814124"/>
            <a:ext cx="6854700" cy="11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746750" y="4781782"/>
            <a:ext cx="1386600" cy="1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5309049" y="4781782"/>
            <a:ext cx="3146400" cy="1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8714374" y="-14512"/>
            <a:ext cx="0" cy="517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0718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-24747" y="-15656"/>
            <a:ext cx="9193500" cy="5172525"/>
            <a:chOff x="-24747" y="-20875"/>
            <a:chExt cx="9193500" cy="6896700"/>
          </a:xfrm>
        </p:grpSpPr>
        <p:cxnSp>
          <p:nvCxnSpPr>
            <p:cNvPr id="19" name="Google Shape;19;p3"/>
            <p:cNvCxnSpPr/>
            <p:nvPr/>
          </p:nvCxnSpPr>
          <p:spPr>
            <a:xfrm rot="10800000">
              <a:off x="-24747" y="6152375"/>
              <a:ext cx="919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3"/>
            <p:cNvCxnSpPr/>
            <p:nvPr/>
          </p:nvCxnSpPr>
          <p:spPr>
            <a:xfrm rot="10800000">
              <a:off x="434588" y="-20875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717125" y="1670351"/>
            <a:ext cx="3611100" cy="28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18700" y="1670351"/>
            <a:ext cx="3611100" cy="28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-47525" y="-1369"/>
            <a:ext cx="9245100" cy="5172525"/>
            <a:chOff x="-47525" y="-1825"/>
            <a:chExt cx="9245100" cy="6896700"/>
          </a:xfrm>
        </p:grpSpPr>
        <p:cxnSp>
          <p:nvCxnSpPr>
            <p:cNvPr id="34" name="Google Shape;34;p5"/>
            <p:cNvCxnSpPr/>
            <p:nvPr/>
          </p:nvCxnSpPr>
          <p:spPr>
            <a:xfrm rot="10800000">
              <a:off x="-47525" y="591175"/>
              <a:ext cx="924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5"/>
            <p:cNvCxnSpPr/>
            <p:nvPr/>
          </p:nvCxnSpPr>
          <p:spPr>
            <a:xfrm>
              <a:off x="427851" y="-1825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-47525" y="-1369"/>
            <a:ext cx="9245100" cy="5172525"/>
            <a:chOff x="-47525" y="-1825"/>
            <a:chExt cx="9245100" cy="6896700"/>
          </a:xfrm>
        </p:grpSpPr>
        <p:cxnSp>
          <p:nvCxnSpPr>
            <p:cNvPr id="40" name="Google Shape;40;p6"/>
            <p:cNvCxnSpPr/>
            <p:nvPr/>
          </p:nvCxnSpPr>
          <p:spPr>
            <a:xfrm rot="10800000">
              <a:off x="-47525" y="591175"/>
              <a:ext cx="924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6"/>
            <p:cNvCxnSpPr/>
            <p:nvPr/>
          </p:nvCxnSpPr>
          <p:spPr>
            <a:xfrm>
              <a:off x="427851" y="-1825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" name="Google Shape;52;p8"/>
          <p:cNvGrpSpPr/>
          <p:nvPr/>
        </p:nvGrpSpPr>
        <p:grpSpPr>
          <a:xfrm>
            <a:off x="-24747" y="-15656"/>
            <a:ext cx="9193500" cy="5172525"/>
            <a:chOff x="-24747" y="-20875"/>
            <a:chExt cx="9193500" cy="6896700"/>
          </a:xfrm>
        </p:grpSpPr>
        <p:cxnSp>
          <p:nvCxnSpPr>
            <p:cNvPr id="53" name="Google Shape;53;p8"/>
            <p:cNvCxnSpPr/>
            <p:nvPr/>
          </p:nvCxnSpPr>
          <p:spPr>
            <a:xfrm rot="10800000">
              <a:off x="-24747" y="6152375"/>
              <a:ext cx="919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8"/>
            <p:cNvCxnSpPr/>
            <p:nvPr/>
          </p:nvCxnSpPr>
          <p:spPr>
            <a:xfrm rot="10800000">
              <a:off x="434588" y="-20875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" name="Google Shape;64;p10"/>
          <p:cNvGrpSpPr/>
          <p:nvPr/>
        </p:nvGrpSpPr>
        <p:grpSpPr>
          <a:xfrm flipH="1">
            <a:off x="-24747" y="-15656"/>
            <a:ext cx="9193500" cy="5172525"/>
            <a:chOff x="-24747" y="-20875"/>
            <a:chExt cx="9193500" cy="6896700"/>
          </a:xfrm>
        </p:grpSpPr>
        <p:cxnSp>
          <p:nvCxnSpPr>
            <p:cNvPr id="65" name="Google Shape;65;p10"/>
            <p:cNvCxnSpPr/>
            <p:nvPr/>
          </p:nvCxnSpPr>
          <p:spPr>
            <a:xfrm rot="10800000">
              <a:off x="-24747" y="6152375"/>
              <a:ext cx="919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10"/>
            <p:cNvCxnSpPr/>
            <p:nvPr/>
          </p:nvCxnSpPr>
          <p:spPr>
            <a:xfrm rot="10800000">
              <a:off x="434588" y="-20875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1"/>
          </p:nvPr>
        </p:nvSpPr>
        <p:spPr>
          <a:xfrm>
            <a:off x="1915200" y="3294956"/>
            <a:ext cx="53136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" name="Google Shape;71;p11"/>
          <p:cNvGrpSpPr/>
          <p:nvPr/>
        </p:nvGrpSpPr>
        <p:grpSpPr>
          <a:xfrm>
            <a:off x="-24747" y="-15656"/>
            <a:ext cx="9193500" cy="5172525"/>
            <a:chOff x="-24747" y="-20875"/>
            <a:chExt cx="9193500" cy="6896700"/>
          </a:xfrm>
        </p:grpSpPr>
        <p:cxnSp>
          <p:nvCxnSpPr>
            <p:cNvPr id="72" name="Google Shape;72;p11"/>
            <p:cNvCxnSpPr/>
            <p:nvPr/>
          </p:nvCxnSpPr>
          <p:spPr>
            <a:xfrm rot="10800000">
              <a:off x="-24747" y="6152375"/>
              <a:ext cx="919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11"/>
            <p:cNvCxnSpPr/>
            <p:nvPr/>
          </p:nvCxnSpPr>
          <p:spPr>
            <a:xfrm rot="10800000">
              <a:off x="434588" y="-20875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1"/>
          </p:nvPr>
        </p:nvSpPr>
        <p:spPr>
          <a:xfrm>
            <a:off x="620025" y="1650882"/>
            <a:ext cx="3895500" cy="30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2"/>
          </p:nvPr>
        </p:nvSpPr>
        <p:spPr>
          <a:xfrm>
            <a:off x="620019" y="1806849"/>
            <a:ext cx="3895500" cy="3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 b="1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3"/>
          </p:nvPr>
        </p:nvSpPr>
        <p:spPr>
          <a:xfrm>
            <a:off x="620025" y="2812732"/>
            <a:ext cx="3895500" cy="30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4"/>
          </p:nvPr>
        </p:nvSpPr>
        <p:spPr>
          <a:xfrm>
            <a:off x="620019" y="2968620"/>
            <a:ext cx="3895500" cy="3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 b="1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5"/>
          </p:nvPr>
        </p:nvSpPr>
        <p:spPr>
          <a:xfrm>
            <a:off x="620025" y="3974585"/>
            <a:ext cx="3895500" cy="30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6"/>
          </p:nvPr>
        </p:nvSpPr>
        <p:spPr>
          <a:xfrm>
            <a:off x="620019" y="4130392"/>
            <a:ext cx="3895500" cy="3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 b="1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7"/>
          </p:nvPr>
        </p:nvSpPr>
        <p:spPr>
          <a:xfrm>
            <a:off x="4533552" y="1650882"/>
            <a:ext cx="3895500" cy="30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8"/>
          </p:nvPr>
        </p:nvSpPr>
        <p:spPr>
          <a:xfrm>
            <a:off x="4533559" y="1806849"/>
            <a:ext cx="3895500" cy="3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 b="1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9"/>
          </p:nvPr>
        </p:nvSpPr>
        <p:spPr>
          <a:xfrm>
            <a:off x="4533554" y="2812732"/>
            <a:ext cx="3895500" cy="30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3"/>
          </p:nvPr>
        </p:nvSpPr>
        <p:spPr>
          <a:xfrm>
            <a:off x="4533559" y="2968620"/>
            <a:ext cx="3895500" cy="3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 b="1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4"/>
          </p:nvPr>
        </p:nvSpPr>
        <p:spPr>
          <a:xfrm>
            <a:off x="4533558" y="3974585"/>
            <a:ext cx="3895500" cy="30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15"/>
          </p:nvPr>
        </p:nvSpPr>
        <p:spPr>
          <a:xfrm>
            <a:off x="4533559" y="4130392"/>
            <a:ext cx="3895500" cy="3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 b="1"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7" name="Google Shape;97;p14"/>
          <p:cNvGrpSpPr/>
          <p:nvPr/>
        </p:nvGrpSpPr>
        <p:grpSpPr>
          <a:xfrm>
            <a:off x="-24747" y="-15656"/>
            <a:ext cx="9193500" cy="5172525"/>
            <a:chOff x="-24747" y="-20875"/>
            <a:chExt cx="9193500" cy="6896700"/>
          </a:xfrm>
        </p:grpSpPr>
        <p:cxnSp>
          <p:nvCxnSpPr>
            <p:cNvPr id="98" name="Google Shape;98;p14"/>
            <p:cNvCxnSpPr/>
            <p:nvPr/>
          </p:nvCxnSpPr>
          <p:spPr>
            <a:xfrm rot="10800000">
              <a:off x="-24747" y="6152375"/>
              <a:ext cx="919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14"/>
            <p:cNvCxnSpPr/>
            <p:nvPr/>
          </p:nvCxnSpPr>
          <p:spPr>
            <a:xfrm rot="10800000">
              <a:off x="434588" y="-20875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36150" y="1023394"/>
            <a:ext cx="8071800" cy="3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Char char="●"/>
              <a:defRPr sz="1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lvl="1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Char char="○"/>
              <a:defRPr sz="1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lvl="2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Char char="■"/>
              <a:defRPr sz="1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lvl="3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Char char="●"/>
              <a:defRPr sz="1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Char char="○"/>
              <a:defRPr sz="1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lvl="5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Char char="■"/>
              <a:defRPr sz="1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lvl="6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Char char="●"/>
              <a:defRPr sz="1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lvl="7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Char char="○"/>
              <a:defRPr sz="1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lvl="8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Char char="■"/>
              <a:defRPr sz="1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 algn="r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lvl="2" algn="r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lvl="3" algn="r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lvl="4" algn="r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lvl="5" algn="r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lvl="6" algn="r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lvl="7" algn="r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lvl="8" algn="r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  <p:sldLayoutId id="2147483657" r:id="rId7"/>
    <p:sldLayoutId id="2147483658" r:id="rId8"/>
    <p:sldLayoutId id="2147483660" r:id="rId9"/>
    <p:sldLayoutId id="2147483666" r:id="rId10"/>
    <p:sldLayoutId id="2147483667" r:id="rId11"/>
    <p:sldLayoutId id="214748367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ctrTitle"/>
          </p:nvPr>
        </p:nvSpPr>
        <p:spPr>
          <a:xfrm>
            <a:off x="691225" y="1739352"/>
            <a:ext cx="7775400" cy="18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Detection of defacement URL</a:t>
            </a:r>
            <a:r>
              <a:rPr lang="en-IN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’</a:t>
            </a:r>
            <a:r>
              <a:rPr lang="en-IN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 </a:t>
            </a:r>
            <a:endParaRPr lang="en-US" sz="4000" dirty="0"/>
          </a:p>
        </p:txBody>
      </p:sp>
      <p:sp>
        <p:nvSpPr>
          <p:cNvPr id="177" name="Google Shape;177;p30"/>
          <p:cNvSpPr txBox="1">
            <a:spLocks noGrp="1"/>
          </p:cNvSpPr>
          <p:nvPr>
            <p:ph type="subTitle" idx="2"/>
          </p:nvPr>
        </p:nvSpPr>
        <p:spPr>
          <a:xfrm>
            <a:off x="722074" y="403769"/>
            <a:ext cx="3146400" cy="1635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/>
              <a:t>CSD 334</a:t>
            </a:r>
            <a:endParaRPr dirty="0"/>
          </a:p>
        </p:txBody>
      </p:sp>
      <p:cxnSp>
        <p:nvCxnSpPr>
          <p:cNvPr id="178" name="Google Shape;178;p30"/>
          <p:cNvCxnSpPr/>
          <p:nvPr/>
        </p:nvCxnSpPr>
        <p:spPr>
          <a:xfrm>
            <a:off x="-17825" y="1422863"/>
            <a:ext cx="9193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73399AF9-25BC-D7F4-3EB9-5C4BC95290DD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IN" dirty="0"/>
              <a:t>Mini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F48A-C194-7755-D85D-071575B1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diagram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432DA-2B93-8D6D-956B-020ABFF54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7125" y="1670351"/>
            <a:ext cx="7931700" cy="2812500"/>
          </a:xfrm>
        </p:spPr>
        <p:txBody>
          <a:bodyPr/>
          <a:lstStyle/>
          <a:p>
            <a:r>
              <a:rPr lang="en-IN" b="1" dirty="0"/>
              <a:t>Dataset </a:t>
            </a:r>
            <a:r>
              <a:rPr lang="en-IN" dirty="0"/>
              <a:t>(features 25)</a:t>
            </a:r>
            <a:endParaRPr lang="en-IN" u="sng" dirty="0"/>
          </a:p>
          <a:p>
            <a:pPr marL="0" indent="0">
              <a:buNone/>
            </a:pPr>
            <a:r>
              <a:rPr lang="en-IN" dirty="0"/>
              <a:t>tld,urlLen,domainlength,fileNameLen,pathurlRatio,NumberofDotsinURL,Query_DigitCount,LongestPathTokenLength,delimeter_Domain,delimeter_path,SymbolCount_Domain,Entropy_URL,Entropy_Domain,count_hyphen,count_slash,count_question_mark,count_equal,count_at,count_excl,count_tilde,count_comma,count_plus,count_star,count_hash,</a:t>
            </a:r>
          </a:p>
          <a:p>
            <a:pPr marL="0" indent="0">
              <a:buNone/>
            </a:pPr>
            <a:r>
              <a:rPr lang="en-IN" dirty="0" err="1"/>
              <a:t>count_dollar</a:t>
            </a:r>
            <a:r>
              <a:rPr lang="en-IN" dirty="0"/>
              <a:t>.</a:t>
            </a:r>
          </a:p>
          <a:p>
            <a:pPr marL="139700" indent="0"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0F37D-CB68-D370-BB04-F87B3A1361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5811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F48A-C194-7755-D85D-071575B1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diagram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432DA-2B93-8D6D-956B-020ABFF54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7125" y="1670351"/>
            <a:ext cx="7931700" cy="2812500"/>
          </a:xfrm>
        </p:spPr>
        <p:txBody>
          <a:bodyPr/>
          <a:lstStyle/>
          <a:p>
            <a:r>
              <a:rPr lang="en-IN" b="1" dirty="0"/>
              <a:t>Data preprocessing</a:t>
            </a:r>
          </a:p>
          <a:p>
            <a:pPr marL="139700" indent="0">
              <a:buNone/>
            </a:pPr>
            <a:r>
              <a:rPr lang="en-IN" dirty="0"/>
              <a:t>Preprocess the testing data similarly to the training data including cleaning and standardizing the URLs.</a:t>
            </a:r>
          </a:p>
          <a:p>
            <a:r>
              <a:rPr lang="en-IN" b="1" dirty="0"/>
              <a:t>Feature Extraction</a:t>
            </a:r>
          </a:p>
          <a:p>
            <a:pPr marL="139700" indent="0">
              <a:buNone/>
            </a:pPr>
            <a:r>
              <a:rPr lang="en-US" dirty="0"/>
              <a:t>Feature extraction condenses raw data into meaningful representations, aiding machine learning algorithms in making accurate predictions or classifications.</a:t>
            </a:r>
            <a:endParaRPr lang="en-IN" dirty="0"/>
          </a:p>
          <a:p>
            <a:pPr marL="139700" indent="0"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0F37D-CB68-D370-BB04-F87B3A1361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2375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F48A-C194-7755-D85D-071575B1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diagram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432DA-2B93-8D6D-956B-020ABFF54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7125" y="1670351"/>
            <a:ext cx="7931700" cy="2812500"/>
          </a:xfrm>
        </p:spPr>
        <p:txBody>
          <a:bodyPr/>
          <a:lstStyle/>
          <a:p>
            <a:r>
              <a:rPr lang="en-IN" b="1" dirty="0"/>
              <a:t>Model training</a:t>
            </a:r>
          </a:p>
          <a:p>
            <a:pPr marL="139700" indent="0">
              <a:buNone/>
            </a:pPr>
            <a:r>
              <a:rPr lang="en-US" dirty="0"/>
              <a:t>The Random Forest model was trained on a dataset containing features and a target variable. It leverages an ensemble of decision trees, each trained on random subsets of the data and features, to make predictions with improved accuracy and generalization.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0F37D-CB68-D370-BB04-F87B3A1361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0843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F48A-C194-7755-D85D-071575B1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diagram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F9094-0B5F-5C20-99DF-BFCDA661BEE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76375" y="1670351"/>
            <a:ext cx="7753425" cy="2812500"/>
          </a:xfrm>
        </p:spPr>
        <p:txBody>
          <a:bodyPr/>
          <a:lstStyle/>
          <a:p>
            <a:r>
              <a:rPr lang="en-IN" b="1" dirty="0"/>
              <a:t>Testing random forest</a:t>
            </a:r>
          </a:p>
          <a:p>
            <a:pPr marL="139700" indent="0">
              <a:buNone/>
            </a:pPr>
            <a:r>
              <a:rPr lang="en-IN" dirty="0"/>
              <a:t>Apply the trained random forest model to the testing dataset to classify URLs as defacement or benign.</a:t>
            </a:r>
          </a:p>
          <a:p>
            <a:r>
              <a:rPr lang="en-IN" b="1" dirty="0"/>
              <a:t>Model Evaluation</a:t>
            </a:r>
          </a:p>
          <a:p>
            <a:pPr marL="139700" indent="0">
              <a:buNone/>
            </a:pPr>
            <a:r>
              <a:rPr lang="en-US" dirty="0"/>
              <a:t>Assess the random forest model's performance on the testing dataset using identical metrics as those applied to the decision tree model.</a:t>
            </a:r>
            <a:endParaRPr lang="en-IN" dirty="0"/>
          </a:p>
          <a:p>
            <a:pPr marL="139700" indent="0"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0F37D-CB68-D370-BB04-F87B3A1361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2111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F48A-C194-7755-D85D-071575B1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Packages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432DA-2B93-8D6D-956B-020ABFF54C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sklearn</a:t>
            </a:r>
            <a:r>
              <a:rPr lang="en-US" dirty="0"/>
              <a:t>  </a:t>
            </a:r>
          </a:p>
          <a:p>
            <a:pPr marL="139700" indent="0">
              <a:buNone/>
            </a:pPr>
            <a:r>
              <a:rPr lang="en-US" dirty="0"/>
              <a:t>In python, </a:t>
            </a:r>
            <a:r>
              <a:rPr lang="en-US" dirty="0" err="1"/>
              <a:t>sklearn</a:t>
            </a:r>
            <a:r>
              <a:rPr lang="en-US" dirty="0"/>
              <a:t> is a machine learning package which include a lot of ML algorithms.  Here, we are using some of its modules like </a:t>
            </a:r>
            <a:r>
              <a:rPr lang="en-US" dirty="0" err="1"/>
              <a:t>train_test_split</a:t>
            </a:r>
            <a:r>
              <a:rPr lang="en-US" dirty="0"/>
              <a:t>, Decision Tree Classifier, Logistic Regression and accuracy  score.</a:t>
            </a:r>
          </a:p>
          <a:p>
            <a:r>
              <a:rPr lang="en-US" b="1" dirty="0"/>
              <a:t>Flask</a:t>
            </a:r>
          </a:p>
          <a:p>
            <a:pPr marL="139700" indent="0">
              <a:buNone/>
            </a:pPr>
            <a:r>
              <a:rPr lang="en-US" dirty="0"/>
              <a:t>Python web framework for building web applications with simplicity and efficiency.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F9094-0B5F-5C20-99DF-BFCDA661BEE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18700" y="1670350"/>
            <a:ext cx="3611100" cy="3046987"/>
          </a:xfrm>
        </p:spPr>
        <p:txBody>
          <a:bodyPr/>
          <a:lstStyle/>
          <a:p>
            <a:r>
              <a:rPr lang="en-US" b="1" dirty="0"/>
              <a:t>NumPy</a:t>
            </a:r>
          </a:p>
          <a:p>
            <a:pPr marL="139700" indent="0">
              <a:buNone/>
            </a:pPr>
            <a:r>
              <a:rPr lang="en-US" dirty="0"/>
              <a:t>It is a numeric python module which provides fast </a:t>
            </a:r>
            <a:r>
              <a:rPr lang="en-US" dirty="0" err="1"/>
              <a:t>maths</a:t>
            </a:r>
            <a:r>
              <a:rPr lang="en-US" dirty="0"/>
              <a:t> functions for calculations.</a:t>
            </a:r>
          </a:p>
          <a:p>
            <a:r>
              <a:rPr lang="en-US" b="1" dirty="0"/>
              <a:t>Pandas</a:t>
            </a:r>
          </a:p>
          <a:p>
            <a:pPr marL="139700" indent="0">
              <a:buNone/>
            </a:pPr>
            <a:r>
              <a:rPr lang="en-US" dirty="0"/>
              <a:t>Used to read and write different files. Data manipulation can be done easily with data frames.</a:t>
            </a:r>
          </a:p>
          <a:p>
            <a:r>
              <a:rPr lang="en-US" b="1" dirty="0"/>
              <a:t>Matplotlib</a:t>
            </a:r>
          </a:p>
          <a:p>
            <a:pPr marL="139700" indent="0">
              <a:buNone/>
            </a:pPr>
            <a:r>
              <a:rPr lang="en-US" dirty="0"/>
              <a:t>Data visualization is a useful way to help with identify the patterns from given dataset.</a:t>
            </a:r>
          </a:p>
          <a:p>
            <a:pPr marL="139700" indent="0"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0F37D-CB68-D370-BB04-F87B3A1361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7599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F48A-C194-7755-D85D-071575B1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432DA-2B93-8D6D-956B-020ABFF54C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We assessed three models—Logistic Regression, Decision Trees, and Random Forest—by executing the following steps for each :</a:t>
            </a:r>
          </a:p>
          <a:p>
            <a:pPr marL="139700" indent="0">
              <a:buNone/>
            </a:pPr>
            <a:r>
              <a:rPr lang="en-US" dirty="0"/>
              <a:t>1. Data extraction from a CSV file.</a:t>
            </a:r>
          </a:p>
          <a:p>
            <a:pPr marL="139700" indent="0">
              <a:buNone/>
            </a:pPr>
            <a:r>
              <a:rPr lang="en-US" dirty="0"/>
              <a:t>2. Data preparation through Train-Test splitting.</a:t>
            </a:r>
          </a:p>
          <a:p>
            <a:pPr marL="139700" indent="0">
              <a:buNone/>
            </a:pPr>
            <a:r>
              <a:rPr lang="en-US" dirty="0"/>
              <a:t>3. Model execution.</a:t>
            </a:r>
          </a:p>
          <a:p>
            <a:pPr marL="139700" indent="0">
              <a:buNone/>
            </a:pPr>
            <a:r>
              <a:rPr lang="en-US" dirty="0"/>
              <a:t>4. Evaluation of model performance using metrics such as Accuracy, Confusion Matrix, Precision, Recall, and F1 Score.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0F37D-CB68-D370-BB04-F87B3A1361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7652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F48A-C194-7755-D85D-071575B1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0F37D-CB68-D370-BB04-F87B3A1361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B44778-5069-7ECF-F5CF-DE9F8D11E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93" y="1623931"/>
            <a:ext cx="5525064" cy="329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18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F48A-C194-7755-D85D-071575B1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0F37D-CB68-D370-BB04-F87B3A1361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20426-8C85-C9AB-1668-B06A2719B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278" y="1431610"/>
            <a:ext cx="6653893" cy="328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40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F48A-C194-7755-D85D-071575B1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0F37D-CB68-D370-BB04-F87B3A1361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066114-6F3A-984D-696F-7643292DD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528" y="1728596"/>
            <a:ext cx="5910943" cy="290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4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F48A-C194-7755-D85D-071575B1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0F37D-CB68-D370-BB04-F87B3A1361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788A3D-EDA9-DED8-811D-398B6266B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808" y="1448462"/>
            <a:ext cx="5346833" cy="339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1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 dirty="0"/>
              <a:t>Team Members</a:t>
            </a:r>
            <a:endParaRPr b="1" dirty="0"/>
          </a:p>
        </p:txBody>
      </p:sp>
      <p:sp>
        <p:nvSpPr>
          <p:cNvPr id="189" name="Google Shape;189;p31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459E62-2192-1530-499B-15C958ED4782}"/>
              </a:ext>
            </a:extLst>
          </p:cNvPr>
          <p:cNvSpPr txBox="1"/>
          <p:nvPr/>
        </p:nvSpPr>
        <p:spPr>
          <a:xfrm>
            <a:off x="765717" y="1405054"/>
            <a:ext cx="5360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Anandha Krishnan S – LIDK21CS074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Arun Babu – LIDK21CS079</a:t>
            </a:r>
          </a:p>
          <a:p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Aiswarya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– LIDK21CS069</a:t>
            </a:r>
          </a:p>
        </p:txBody>
      </p:sp>
      <p:sp>
        <p:nvSpPr>
          <p:cNvPr id="3" name="Google Shape;184;p31">
            <a:extLst>
              <a:ext uri="{FF2B5EF4-FFF2-40B4-BE49-F238E27FC236}">
                <a16:creationId xmlns:a16="http://schemas.microsoft.com/office/drawing/2014/main" id="{A9D1172F-DE81-DE09-AA02-7332930B80A7}"/>
              </a:ext>
            </a:extLst>
          </p:cNvPr>
          <p:cNvSpPr txBox="1">
            <a:spLocks/>
          </p:cNvSpPr>
          <p:nvPr/>
        </p:nvSpPr>
        <p:spPr>
          <a:xfrm>
            <a:off x="676375" y="2963329"/>
            <a:ext cx="79317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-IN" dirty="0"/>
              <a:t>Project Guide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F1928-F3E9-C4F2-F80A-16747FC12831}"/>
              </a:ext>
            </a:extLst>
          </p:cNvPr>
          <p:cNvSpPr txBox="1"/>
          <p:nvPr/>
        </p:nvSpPr>
        <p:spPr>
          <a:xfrm>
            <a:off x="765717" y="3843454"/>
            <a:ext cx="3100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Prof. </a:t>
            </a:r>
            <a:r>
              <a:rPr lang="en-IN" dirty="0" err="1"/>
              <a:t>Philumon</a:t>
            </a:r>
            <a:r>
              <a:rPr lang="en-IN" dirty="0"/>
              <a:t> Joseph</a:t>
            </a:r>
          </a:p>
          <a:p>
            <a:r>
              <a:rPr lang="en-IN" dirty="0"/>
              <a:t>Assistant Professor</a:t>
            </a:r>
          </a:p>
          <a:p>
            <a:r>
              <a:rPr lang="en-IN" dirty="0"/>
              <a:t>Dept. Computer Science</a:t>
            </a:r>
          </a:p>
          <a:p>
            <a:r>
              <a:rPr lang="en-IN" dirty="0" err="1"/>
              <a:t>Govt.Engineering</a:t>
            </a:r>
            <a:r>
              <a:rPr lang="en-IN" dirty="0"/>
              <a:t> College Idukki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F48A-C194-7755-D85D-071575B1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0F37D-CB68-D370-BB04-F87B3A1361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F4C495-E62B-D56B-E889-920AEBDAE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128" y="1384565"/>
            <a:ext cx="7368193" cy="333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23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F48A-C194-7755-D85D-071575B1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0F37D-CB68-D370-BB04-F87B3A1361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AD3AF-E39E-156F-33A8-9BFB29C42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95" y="1395938"/>
            <a:ext cx="7240859" cy="324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61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F48A-C194-7755-D85D-071575B1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Line Chart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0F37D-CB68-D370-BB04-F87B3A1361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96FC69FA-646A-E94D-7D7D-91D95E4F3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1336296"/>
            <a:ext cx="6515100" cy="31323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1242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51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748" name="Google Shape;748;p51"/>
          <p:cNvSpPr txBox="1">
            <a:spLocks noGrp="1"/>
          </p:cNvSpPr>
          <p:nvPr>
            <p:ph type="body" idx="1"/>
          </p:nvPr>
        </p:nvSpPr>
        <p:spPr>
          <a:xfrm>
            <a:off x="717124" y="1670351"/>
            <a:ext cx="8003129" cy="28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dirty="0"/>
              <a:t>Our proposed architecture presents a practical and effective solution for detecting defacement URLs using machine learning.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dirty="0"/>
              <a:t>Evaluation results demonstrate the efficacy of our system in accurately identifying unauthorized modifications.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dirty="0"/>
              <a:t>Moving forward, we suggest further exploration of advanced machine learning algorithms and real-time monitoring capabilities</a:t>
            </a:r>
            <a:endParaRPr dirty="0"/>
          </a:p>
        </p:txBody>
      </p:sp>
      <p:sp>
        <p:nvSpPr>
          <p:cNvPr id="750" name="Google Shape;750;p51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52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768" name="Google Shape;768;p52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6" name="Google Shape;748;p51">
            <a:extLst>
              <a:ext uri="{FF2B5EF4-FFF2-40B4-BE49-F238E27FC236}">
                <a16:creationId xmlns:a16="http://schemas.microsoft.com/office/drawing/2014/main" id="{3592E76A-BB40-17DA-2FF2-88D2A806A1EE}"/>
              </a:ext>
            </a:extLst>
          </p:cNvPr>
          <p:cNvSpPr txBox="1">
            <a:spLocks/>
          </p:cNvSpPr>
          <p:nvPr/>
        </p:nvSpPr>
        <p:spPr>
          <a:xfrm>
            <a:off x="717124" y="1670351"/>
            <a:ext cx="8003129" cy="28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None/>
              <a:defRPr sz="15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None/>
              <a:defRPr sz="15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None/>
              <a:defRPr sz="15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None/>
              <a:defRPr sz="15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None/>
              <a:defRPr sz="15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None/>
              <a:defRPr sz="15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None/>
              <a:defRPr sz="15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None/>
              <a:defRPr sz="15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None/>
              <a:defRPr sz="15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pPr marL="285750" indent="-285750" algn="l">
              <a:buSzPts val="1100"/>
              <a:buFont typeface="Wingdings" panose="05000000000000000000" pitchFamily="2" charset="2"/>
              <a:buChar char="q"/>
            </a:pPr>
            <a:r>
              <a:rPr lang="en-US" dirty="0">
                <a:latin typeface="Atkinson Hyperlegible" panose="020B0604020202020204" charset="0"/>
              </a:rPr>
              <a:t>[1] Luca </a:t>
            </a:r>
            <a:r>
              <a:rPr lang="en-US" dirty="0" err="1">
                <a:latin typeface="Atkinson Hyperlegible" panose="020B0604020202020204" charset="0"/>
              </a:rPr>
              <a:t>Invernizzi</a:t>
            </a:r>
            <a:r>
              <a:rPr lang="en-US" dirty="0">
                <a:latin typeface="Atkinson Hyperlegible" panose="020B0604020202020204" charset="0"/>
              </a:rPr>
              <a:t> and Stefano </a:t>
            </a:r>
            <a:r>
              <a:rPr lang="en-US" dirty="0" err="1">
                <a:latin typeface="Atkinson Hyperlegible" panose="020B0604020202020204" charset="0"/>
              </a:rPr>
              <a:t>Benvenuti</a:t>
            </a:r>
            <a:r>
              <a:rPr lang="en-US" dirty="0">
                <a:latin typeface="Atkinson Hyperlegible" panose="020B0604020202020204" charset="0"/>
              </a:rPr>
              <a:t>. </a:t>
            </a:r>
            <a:r>
              <a:rPr lang="en-US" dirty="0" err="1">
                <a:latin typeface="Atkinson Hyperlegible" panose="020B0604020202020204" charset="0"/>
              </a:rPr>
              <a:t>Evilseed</a:t>
            </a:r>
            <a:r>
              <a:rPr lang="en-US" dirty="0">
                <a:latin typeface="Atkinson Hyperlegible" panose="020B0604020202020204" charset="0"/>
              </a:rPr>
              <a:t>: A guided approach for find- </a:t>
            </a:r>
            <a:r>
              <a:rPr lang="en-US" dirty="0" err="1">
                <a:latin typeface="Atkinson Hyperlegible" panose="020B0604020202020204" charset="0"/>
              </a:rPr>
              <a:t>ing</a:t>
            </a:r>
            <a:r>
              <a:rPr lang="en-US" dirty="0">
                <a:latin typeface="Atkinson Hyperlegible" panose="020B0604020202020204" charset="0"/>
              </a:rPr>
              <a:t> malicious webpages. In IEEE Security Symposium, 2012. </a:t>
            </a:r>
          </a:p>
          <a:p>
            <a:pPr marL="285750" indent="-285750" algn="l">
              <a:buSzPts val="1100"/>
              <a:buFont typeface="Wingdings" panose="05000000000000000000" pitchFamily="2" charset="2"/>
              <a:buChar char="q"/>
            </a:pPr>
            <a:r>
              <a:rPr lang="en-US" dirty="0">
                <a:latin typeface="Atkinson Hyperlegible" panose="020B0604020202020204" charset="0"/>
              </a:rPr>
              <a:t>[2] J. Nazario. </a:t>
            </a:r>
            <a:r>
              <a:rPr lang="en-US" dirty="0" err="1">
                <a:latin typeface="Atkinson Hyperlegible" panose="020B0604020202020204" charset="0"/>
              </a:rPr>
              <a:t>Phoneyc</a:t>
            </a:r>
            <a:r>
              <a:rPr lang="en-US" dirty="0">
                <a:latin typeface="Atkinson Hyperlegible" panose="020B0604020202020204" charset="0"/>
              </a:rPr>
              <a:t>: A virtual client honeypot. In USENIX Workshop on Large-Scale Exploits and Emergent Threats, 2009. </a:t>
            </a:r>
          </a:p>
          <a:p>
            <a:pPr marL="285750" indent="-285750" algn="l">
              <a:buSzPts val="1100"/>
              <a:buFont typeface="Wingdings" panose="05000000000000000000" pitchFamily="2" charset="2"/>
              <a:buChar char="q"/>
            </a:pPr>
            <a:r>
              <a:rPr lang="en-US" dirty="0">
                <a:latin typeface="Atkinson Hyperlegible" panose="020B0604020202020204" charset="0"/>
              </a:rPr>
              <a:t>[3] N. Provos and P. et al. </a:t>
            </a:r>
            <a:r>
              <a:rPr lang="en-US" dirty="0" err="1">
                <a:latin typeface="Atkinson Hyperlegible" panose="020B0604020202020204" charset="0"/>
              </a:rPr>
              <a:t>Mavrommatis</a:t>
            </a:r>
            <a:r>
              <a:rPr lang="en-US" dirty="0">
                <a:latin typeface="Atkinson Hyperlegible" panose="020B0604020202020204" charset="0"/>
              </a:rPr>
              <a:t>. All your </a:t>
            </a:r>
            <a:r>
              <a:rPr lang="en-US" dirty="0" err="1">
                <a:latin typeface="Atkinson Hyperlegible" panose="020B0604020202020204" charset="0"/>
              </a:rPr>
              <a:t>iframes</a:t>
            </a:r>
            <a:r>
              <a:rPr lang="en-US" dirty="0">
                <a:latin typeface="Atkinson Hyperlegible" panose="020B0604020202020204" charset="0"/>
              </a:rPr>
              <a:t> point to us. USENIX, 2008. </a:t>
            </a:r>
          </a:p>
          <a:p>
            <a:pPr marL="285750" indent="-285750" algn="l">
              <a:buSzPts val="1100"/>
              <a:buFont typeface="Wingdings" panose="05000000000000000000" pitchFamily="2" charset="2"/>
              <a:buChar char="q"/>
            </a:pPr>
            <a:r>
              <a:rPr lang="en-US" dirty="0">
                <a:latin typeface="Atkinson Hyperlegible" panose="020B0604020202020204" charset="0"/>
              </a:rPr>
              <a:t>[4] N. Provos and D. et al. McNamee. The ghost in the browser: Analysis of web- based malware. USENIX Workshop on Hot Topics in Understanding Botnet, 2007. </a:t>
            </a:r>
          </a:p>
          <a:p>
            <a:pPr marL="285750" indent="-285750" algn="l">
              <a:buSzPts val="1100"/>
              <a:buFont typeface="Wingdings" panose="05000000000000000000" pitchFamily="2" charset="2"/>
              <a:buChar char="q"/>
            </a:pPr>
            <a:r>
              <a:rPr lang="en-US" dirty="0">
                <a:latin typeface="Atkinson Hyperlegible" panose="020B0604020202020204" charset="0"/>
              </a:rPr>
              <a:t>[5] M. A. Rajab and L. Ballard. The nocebo effect on the web: An analysis of fake anti-virus distribution. In USENIX Workshop on Large-Scale Exploits and Emergent Threats, 2010. 16</a:t>
            </a:r>
          </a:p>
          <a:p>
            <a:pPr marL="285750" indent="-285750" algn="l">
              <a:buSzPts val="1100"/>
              <a:buFont typeface="Wingdings" panose="05000000000000000000" pitchFamily="2" charset="2"/>
              <a:buChar char="q"/>
            </a:pPr>
            <a:endParaRPr lang="en-US" dirty="0">
              <a:latin typeface="Atkinson Hyperlegible" panose="020B060402020202020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55;p52">
            <a:extLst>
              <a:ext uri="{FF2B5EF4-FFF2-40B4-BE49-F238E27FC236}">
                <a16:creationId xmlns:a16="http://schemas.microsoft.com/office/drawing/2014/main" id="{CDE9E550-E3A9-C14E-10F5-EC0A575DD77A}"/>
              </a:ext>
            </a:extLst>
          </p:cNvPr>
          <p:cNvSpPr txBox="1">
            <a:spLocks/>
          </p:cNvSpPr>
          <p:nvPr/>
        </p:nvSpPr>
        <p:spPr>
          <a:xfrm>
            <a:off x="0" y="1420744"/>
            <a:ext cx="91440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6000" b="1" dirty="0"/>
              <a:t>THANK</a:t>
            </a:r>
          </a:p>
          <a:p>
            <a:pPr algn="ctr"/>
            <a:r>
              <a:rPr lang="en-IN" sz="6000" b="1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51555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0" y="834938"/>
            <a:ext cx="68547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dirty="0"/>
              <a:t>Introduction</a:t>
            </a:r>
            <a:endParaRPr sz="4000" dirty="0"/>
          </a:p>
        </p:txBody>
      </p:sp>
      <p:sp>
        <p:nvSpPr>
          <p:cNvPr id="195" name="Google Shape;195;p32"/>
          <p:cNvSpPr txBox="1">
            <a:spLocks noGrp="1"/>
          </p:cNvSpPr>
          <p:nvPr>
            <p:ph type="subTitle" idx="1"/>
          </p:nvPr>
        </p:nvSpPr>
        <p:spPr>
          <a:xfrm>
            <a:off x="0" y="1898806"/>
            <a:ext cx="6854700" cy="11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Protecting websites from unauthorized modifications is crucial for cybersecurity. Machine learning offers a promising solution for automated detection of defacement URLs.</a:t>
            </a:r>
          </a:p>
        </p:txBody>
      </p:sp>
      <p:cxnSp>
        <p:nvCxnSpPr>
          <p:cNvPr id="196" name="Google Shape;196;p32"/>
          <p:cNvCxnSpPr/>
          <p:nvPr/>
        </p:nvCxnSpPr>
        <p:spPr>
          <a:xfrm>
            <a:off x="-17825" y="1534838"/>
            <a:ext cx="9193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2"/>
          <p:cNvCxnSpPr/>
          <p:nvPr/>
        </p:nvCxnSpPr>
        <p:spPr>
          <a:xfrm rot="10800000">
            <a:off x="8713341" y="-15731"/>
            <a:ext cx="0" cy="517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195;p32">
            <a:extLst>
              <a:ext uri="{FF2B5EF4-FFF2-40B4-BE49-F238E27FC236}">
                <a16:creationId xmlns:a16="http://schemas.microsoft.com/office/drawing/2014/main" id="{958BBCE8-AD2B-F077-8E3F-4CF176D35DF4}"/>
              </a:ext>
            </a:extLst>
          </p:cNvPr>
          <p:cNvSpPr txBox="1">
            <a:spLocks/>
          </p:cNvSpPr>
          <p:nvPr/>
        </p:nvSpPr>
        <p:spPr>
          <a:xfrm>
            <a:off x="0" y="3085407"/>
            <a:ext cx="6854700" cy="11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tkinson Hyperlegible"/>
              <a:buNone/>
              <a:defRPr sz="19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tkinson Hyperlegible"/>
              <a:buNone/>
              <a:defRPr sz="21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tkinson Hyperlegible"/>
              <a:buNone/>
              <a:defRPr sz="21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tkinson Hyperlegible"/>
              <a:buNone/>
              <a:defRPr sz="21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tkinson Hyperlegible"/>
              <a:buNone/>
              <a:defRPr sz="21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tkinson Hyperlegible"/>
              <a:buNone/>
              <a:defRPr sz="21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tkinson Hyperlegible"/>
              <a:buNone/>
              <a:defRPr sz="21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tkinson Hyperlegible"/>
              <a:buNone/>
              <a:defRPr sz="21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tkinson Hyperlegible"/>
              <a:buNone/>
              <a:defRPr sz="21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pPr marL="342900" indent="-342900" algn="l">
              <a:buSzPts val="1100"/>
              <a:buFont typeface="Wingdings" panose="05000000000000000000" pitchFamily="2" charset="2"/>
              <a:buChar char="q"/>
            </a:pPr>
            <a:r>
              <a:rPr lang="en-US" dirty="0"/>
              <a:t>Defacement URLs are web addresses that direct users to websites or pages that have been tampered</a:t>
            </a:r>
          </a:p>
          <a:p>
            <a:pPr marL="342900" indent="-342900" algn="l">
              <a:buSzPts val="1100"/>
              <a:buFont typeface="Wingdings" panose="05000000000000000000" pitchFamily="2" charset="2"/>
              <a:buChar char="q"/>
            </a:pPr>
            <a:r>
              <a:rPr lang="en-US" dirty="0"/>
              <a:t>Importance of detecting defacement URLs </a:t>
            </a:r>
          </a:p>
          <a:p>
            <a:pPr marL="342900" indent="-342900" algn="l">
              <a:buSzPts val="1100"/>
              <a:buFont typeface="Wingdings" panose="05000000000000000000" pitchFamily="2" charset="2"/>
              <a:buChar char="q"/>
            </a:pPr>
            <a:r>
              <a:rPr lang="en-US" dirty="0"/>
              <a:t>Role of machine learning in addressing this challenge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E57E4660-17C8-053A-58AA-916E5B277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>
            <a:extLst>
              <a:ext uri="{FF2B5EF4-FFF2-40B4-BE49-F238E27FC236}">
                <a16:creationId xmlns:a16="http://schemas.microsoft.com/office/drawing/2014/main" id="{7D5B0F70-A647-8BA9-A7C9-C0C8DA95F9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834938"/>
            <a:ext cx="68547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00" dirty="0"/>
              <a:t>Problem Statement</a:t>
            </a:r>
            <a:endParaRPr sz="4000" dirty="0"/>
          </a:p>
        </p:txBody>
      </p:sp>
      <p:sp>
        <p:nvSpPr>
          <p:cNvPr id="195" name="Google Shape;195;p32">
            <a:extLst>
              <a:ext uri="{FF2B5EF4-FFF2-40B4-BE49-F238E27FC236}">
                <a16:creationId xmlns:a16="http://schemas.microsoft.com/office/drawing/2014/main" id="{E1235AAC-F647-62F8-CE23-84C92CCFCB1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1898806"/>
            <a:ext cx="6854700" cy="11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challenge lies in accurately identifying unauthorized modifications to website content amidst a large volume of web pages and evolving attack techniques.</a:t>
            </a:r>
          </a:p>
        </p:txBody>
      </p:sp>
      <p:cxnSp>
        <p:nvCxnSpPr>
          <p:cNvPr id="196" name="Google Shape;196;p32">
            <a:extLst>
              <a:ext uri="{FF2B5EF4-FFF2-40B4-BE49-F238E27FC236}">
                <a16:creationId xmlns:a16="http://schemas.microsoft.com/office/drawing/2014/main" id="{A7E78515-2BB6-614D-632D-A69C1B3C5B01}"/>
              </a:ext>
            </a:extLst>
          </p:cNvPr>
          <p:cNvCxnSpPr/>
          <p:nvPr/>
        </p:nvCxnSpPr>
        <p:spPr>
          <a:xfrm>
            <a:off x="-17825" y="1534838"/>
            <a:ext cx="9193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2">
            <a:extLst>
              <a:ext uri="{FF2B5EF4-FFF2-40B4-BE49-F238E27FC236}">
                <a16:creationId xmlns:a16="http://schemas.microsoft.com/office/drawing/2014/main" id="{373E0F39-8E71-51FA-F149-95308A72D4C7}"/>
              </a:ext>
            </a:extLst>
          </p:cNvPr>
          <p:cNvCxnSpPr/>
          <p:nvPr/>
        </p:nvCxnSpPr>
        <p:spPr>
          <a:xfrm rot="10800000">
            <a:off x="8713341" y="-15731"/>
            <a:ext cx="0" cy="517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195;p32">
            <a:extLst>
              <a:ext uri="{FF2B5EF4-FFF2-40B4-BE49-F238E27FC236}">
                <a16:creationId xmlns:a16="http://schemas.microsoft.com/office/drawing/2014/main" id="{CA9F92CD-55B2-CA11-34C9-123F650F4851}"/>
              </a:ext>
            </a:extLst>
          </p:cNvPr>
          <p:cNvSpPr txBox="1">
            <a:spLocks/>
          </p:cNvSpPr>
          <p:nvPr/>
        </p:nvSpPr>
        <p:spPr>
          <a:xfrm>
            <a:off x="-1" y="3085407"/>
            <a:ext cx="8713337" cy="11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tkinson Hyperlegible"/>
              <a:buNone/>
              <a:defRPr sz="19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tkinson Hyperlegible"/>
              <a:buNone/>
              <a:defRPr sz="21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tkinson Hyperlegible"/>
              <a:buNone/>
              <a:defRPr sz="21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tkinson Hyperlegible"/>
              <a:buNone/>
              <a:defRPr sz="21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tkinson Hyperlegible"/>
              <a:buNone/>
              <a:defRPr sz="21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tkinson Hyperlegible"/>
              <a:buNone/>
              <a:defRPr sz="21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tkinson Hyperlegible"/>
              <a:buNone/>
              <a:defRPr sz="21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tkinson Hyperlegible"/>
              <a:buNone/>
              <a:defRPr sz="21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tkinson Hyperlegible"/>
              <a:buNone/>
              <a:defRPr sz="21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pPr marL="342900" indent="-342900" algn="l">
              <a:buSzPts val="1100"/>
              <a:buFont typeface="Wingdings" panose="05000000000000000000" pitchFamily="2" charset="2"/>
              <a:buChar char="q"/>
            </a:pPr>
            <a:r>
              <a:rPr lang="en-US" dirty="0"/>
              <a:t>Detecting defacement URLs</a:t>
            </a:r>
          </a:p>
          <a:p>
            <a:pPr marL="342900" indent="-342900" algn="l">
              <a:buSzPts val="1100"/>
              <a:buFont typeface="Wingdings" panose="05000000000000000000" pitchFamily="2" charset="2"/>
              <a:buChar char="q"/>
            </a:pPr>
            <a:r>
              <a:rPr lang="en-US" dirty="0"/>
              <a:t>Challenges associated with the detection process</a:t>
            </a:r>
          </a:p>
        </p:txBody>
      </p:sp>
    </p:spTree>
    <p:extLst>
      <p:ext uri="{BB962C8B-B14F-4D97-AF65-F5344CB8AC3E}">
        <p14:creationId xmlns:p14="http://schemas.microsoft.com/office/powerpoint/2010/main" val="424174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04EDE81B-1214-7E61-2671-6244704B1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>
            <a:extLst>
              <a:ext uri="{FF2B5EF4-FFF2-40B4-BE49-F238E27FC236}">
                <a16:creationId xmlns:a16="http://schemas.microsoft.com/office/drawing/2014/main" id="{F1437ED3-D9E4-4BE3-2790-D827BB01D4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834938"/>
            <a:ext cx="68547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00" dirty="0"/>
              <a:t>Motivation and Application</a:t>
            </a:r>
            <a:endParaRPr sz="4000" dirty="0"/>
          </a:p>
        </p:txBody>
      </p:sp>
      <p:sp>
        <p:nvSpPr>
          <p:cNvPr id="195" name="Google Shape;195;p32">
            <a:extLst>
              <a:ext uri="{FF2B5EF4-FFF2-40B4-BE49-F238E27FC236}">
                <a16:creationId xmlns:a16="http://schemas.microsoft.com/office/drawing/2014/main" id="{CB1F7338-D52C-9BD8-DB86-24D6B0EEF84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1898806"/>
            <a:ext cx="6854700" cy="11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Detecting defacement URLs is essential for preserving the integrity and security of websites.</a:t>
            </a:r>
          </a:p>
        </p:txBody>
      </p:sp>
      <p:cxnSp>
        <p:nvCxnSpPr>
          <p:cNvPr id="196" name="Google Shape;196;p32">
            <a:extLst>
              <a:ext uri="{FF2B5EF4-FFF2-40B4-BE49-F238E27FC236}">
                <a16:creationId xmlns:a16="http://schemas.microsoft.com/office/drawing/2014/main" id="{46B1F1C4-072A-9D4A-3594-445511CAE2E2}"/>
              </a:ext>
            </a:extLst>
          </p:cNvPr>
          <p:cNvCxnSpPr/>
          <p:nvPr/>
        </p:nvCxnSpPr>
        <p:spPr>
          <a:xfrm>
            <a:off x="-17825" y="1534838"/>
            <a:ext cx="9193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2">
            <a:extLst>
              <a:ext uri="{FF2B5EF4-FFF2-40B4-BE49-F238E27FC236}">
                <a16:creationId xmlns:a16="http://schemas.microsoft.com/office/drawing/2014/main" id="{09C67AE4-8648-E7A6-BEF1-824CD651AE70}"/>
              </a:ext>
            </a:extLst>
          </p:cNvPr>
          <p:cNvCxnSpPr/>
          <p:nvPr/>
        </p:nvCxnSpPr>
        <p:spPr>
          <a:xfrm rot="10800000">
            <a:off x="8713341" y="-15731"/>
            <a:ext cx="0" cy="517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195;p32">
            <a:extLst>
              <a:ext uri="{FF2B5EF4-FFF2-40B4-BE49-F238E27FC236}">
                <a16:creationId xmlns:a16="http://schemas.microsoft.com/office/drawing/2014/main" id="{28127A6A-4D66-8AE8-6F74-99018C1C11BA}"/>
              </a:ext>
            </a:extLst>
          </p:cNvPr>
          <p:cNvSpPr txBox="1">
            <a:spLocks/>
          </p:cNvSpPr>
          <p:nvPr/>
        </p:nvSpPr>
        <p:spPr>
          <a:xfrm>
            <a:off x="-1" y="3085407"/>
            <a:ext cx="8713337" cy="11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tkinson Hyperlegible"/>
              <a:buNone/>
              <a:defRPr sz="19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tkinson Hyperlegible"/>
              <a:buNone/>
              <a:defRPr sz="21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tkinson Hyperlegible"/>
              <a:buNone/>
              <a:defRPr sz="21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tkinson Hyperlegible"/>
              <a:buNone/>
              <a:defRPr sz="21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tkinson Hyperlegible"/>
              <a:buNone/>
              <a:defRPr sz="21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tkinson Hyperlegible"/>
              <a:buNone/>
              <a:defRPr sz="21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tkinson Hyperlegible"/>
              <a:buNone/>
              <a:defRPr sz="21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tkinson Hyperlegible"/>
              <a:buNone/>
              <a:defRPr sz="21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tkinson Hyperlegible"/>
              <a:buNone/>
              <a:defRPr sz="21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pPr marL="342900" indent="-342900" algn="l">
              <a:buSzPts val="1100"/>
              <a:buFont typeface="Wingdings" panose="05000000000000000000" pitchFamily="2" charset="2"/>
              <a:buChar char="q"/>
            </a:pPr>
            <a:r>
              <a:rPr lang="en-US" dirty="0"/>
              <a:t>Potential consequences of leaving defacement URLs undetected </a:t>
            </a:r>
          </a:p>
          <a:p>
            <a:pPr marL="342900" indent="-342900" algn="l">
              <a:buSzPts val="1100"/>
              <a:buFont typeface="Wingdings" panose="05000000000000000000" pitchFamily="2" charset="2"/>
              <a:buChar char="q"/>
            </a:pPr>
            <a:r>
              <a:rPr lang="en-US" dirty="0"/>
              <a:t>Real-world applications in various industries (</a:t>
            </a:r>
            <a:r>
              <a:rPr lang="en-US" dirty="0" err="1"/>
              <a:t>e.g</a:t>
            </a:r>
            <a:r>
              <a:rPr lang="en-US" dirty="0"/>
              <a:t>, e-commerce, banking, government)</a:t>
            </a:r>
          </a:p>
        </p:txBody>
      </p:sp>
    </p:spTree>
    <p:extLst>
      <p:ext uri="{BB962C8B-B14F-4D97-AF65-F5344CB8AC3E}">
        <p14:creationId xmlns:p14="http://schemas.microsoft.com/office/powerpoint/2010/main" val="43472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E57E4660-17C8-053A-58AA-916E5B277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>
            <a:extLst>
              <a:ext uri="{FF2B5EF4-FFF2-40B4-BE49-F238E27FC236}">
                <a16:creationId xmlns:a16="http://schemas.microsoft.com/office/drawing/2014/main" id="{7D5B0F70-A647-8BA9-A7C9-C0C8DA95F9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834938"/>
            <a:ext cx="68547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00" dirty="0"/>
              <a:t>Literature Survey </a:t>
            </a:r>
            <a:endParaRPr sz="4000" dirty="0"/>
          </a:p>
        </p:txBody>
      </p:sp>
      <p:sp>
        <p:nvSpPr>
          <p:cNvPr id="195" name="Google Shape;195;p32">
            <a:extLst>
              <a:ext uri="{FF2B5EF4-FFF2-40B4-BE49-F238E27FC236}">
                <a16:creationId xmlns:a16="http://schemas.microsoft.com/office/drawing/2014/main" id="{E1235AAC-F647-62F8-CE23-84C92CCFCB1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1898806"/>
            <a:ext cx="6854700" cy="11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1400" dirty="0">
                <a:latin typeface="Atkinson Hyperlegible" panose="020B0604020202020204" charset="0"/>
              </a:rPr>
              <a:t>[1] </a:t>
            </a:r>
            <a:r>
              <a:rPr lang="en-IN" sz="1400" dirty="0">
                <a:latin typeface="Atkinson Hyperlegible" panose="020B0604020202020204" charset="0"/>
              </a:rPr>
              <a:t>Defacement </a:t>
            </a:r>
            <a:r>
              <a:rPr lang="en-IN" sz="1400" dirty="0" err="1">
                <a:latin typeface="Atkinson Hyperlegible" panose="020B0604020202020204" charset="0"/>
              </a:rPr>
              <a:t>url</a:t>
            </a:r>
            <a:r>
              <a:rPr lang="en-IN" sz="1400" dirty="0">
                <a:latin typeface="Atkinson Hyperlegible" panose="020B0604020202020204" charset="0"/>
              </a:rPr>
              <a:t> </a:t>
            </a:r>
            <a:r>
              <a:rPr lang="en-US" sz="1400" dirty="0">
                <a:latin typeface="Atkinson Hyperlegible" panose="020B0604020202020204" charset="0"/>
              </a:rPr>
              <a:t>:URL Features-Based Phishing Detection System Using    Machine Learning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latin typeface="Atkinson Hyperlegible" panose="020B0604020202020204" charset="0"/>
              </a:rPr>
              <a:t>Authors:</a:t>
            </a:r>
            <a:r>
              <a:rPr lang="en-US" sz="1400" dirty="0">
                <a:latin typeface="Atkinson Hyperlegible" panose="020B0604020202020204" charset="0"/>
              </a:rPr>
              <a:t>  Jain </a:t>
            </a:r>
            <a:r>
              <a:rPr lang="en-US" sz="1400" dirty="0" err="1">
                <a:latin typeface="Atkinson Hyperlegible" panose="020B0604020202020204" charset="0"/>
              </a:rPr>
              <a:t>A.K,Gupta</a:t>
            </a:r>
            <a:r>
              <a:rPr lang="en-US" sz="1400" dirty="0">
                <a:latin typeface="Atkinson Hyperlegible" panose="020B0604020202020204" charset="0"/>
              </a:rPr>
              <a:t> B </a:t>
            </a:r>
            <a:r>
              <a:rPr lang="en-US" sz="1400" dirty="0" err="1">
                <a:latin typeface="Atkinson Hyperlegible" panose="020B0604020202020204" charset="0"/>
              </a:rPr>
              <a:t>B</a:t>
            </a:r>
            <a:endParaRPr lang="en-US" sz="1400" i="0" dirty="0">
              <a:solidFill>
                <a:srgbClr val="000000"/>
              </a:solidFill>
              <a:effectLst/>
              <a:latin typeface="Atkinson Hyperlegible" panose="020B060402020202020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400" dirty="0">
                <a:latin typeface="Atkinson Hyperlegible" panose="020B0604020202020204" charset="0"/>
              </a:rPr>
              <a:t>Proposed a URL-based anti-phishing machine learning method. </a:t>
            </a:r>
          </a:p>
          <a:p>
            <a:pPr marL="0" indent="0" algn="l">
              <a:buNone/>
            </a:pPr>
            <a:r>
              <a:rPr lang="en-US" sz="1400" dirty="0">
                <a:latin typeface="Atkinson Hyperlegible" panose="020B0604020202020204" charset="0"/>
              </a:rPr>
              <a:t>They have taken 14 features of the URL to detect the website as a malicious or legitimate to test the efficiency of their method.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1400" dirty="0">
              <a:latin typeface="Atkinson Hyperlegible" panose="020B0604020202020204" charset="0"/>
            </a:endParaRPr>
          </a:p>
          <a:p>
            <a:pPr marL="0" indent="0" algn="l">
              <a:buNone/>
            </a:pPr>
            <a:r>
              <a:rPr lang="en-US" sz="1400" u="sng" dirty="0">
                <a:latin typeface="Atkinson Hyperlegible" panose="020B0604020202020204" charset="0"/>
              </a:rPr>
              <a:t>DISADVANTAGE: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Atkinson Hyperlegible" panose="020B0604020202020204" charset="0"/>
              </a:rPr>
              <a:t>Limited Evaluation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Atkinson Hyperlegible" panose="020B0604020202020204" charset="0"/>
              </a:rPr>
              <a:t>: The paper might have a narrow evaluation scope.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400" b="1" i="0" dirty="0">
                <a:solidFill>
                  <a:srgbClr val="0D0D0D"/>
                </a:solidFill>
                <a:effectLst/>
                <a:latin typeface="Atkinson Hyperlegible" panose="020B0604020202020204" charset="0"/>
              </a:rPr>
              <a:t>Scalability and Efficiency</a:t>
            </a:r>
            <a:r>
              <a:rPr lang="en-IN" sz="1400" b="0" i="0" dirty="0">
                <a:solidFill>
                  <a:srgbClr val="0D0D0D"/>
                </a:solidFill>
                <a:effectLst/>
                <a:latin typeface="Atkinson Hyperlegible" panose="020B0604020202020204" charset="0"/>
              </a:rPr>
              <a:t>: 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Atkinson Hyperlegible" panose="020B0604020202020204" charset="0"/>
              </a:rPr>
              <a:t>The proposed system may not be enough to handle large-scale phishing detection tasks in real-time, which could limit its practical utility.</a:t>
            </a:r>
            <a:endParaRPr lang="en-US" sz="1400" dirty="0">
              <a:latin typeface="Atkinson Hyperlegible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>
              <a:latin typeface="Atkinson Hyperlegible" panose="020B0604020202020204" charset="0"/>
            </a:endParaRPr>
          </a:p>
        </p:txBody>
      </p:sp>
      <p:cxnSp>
        <p:nvCxnSpPr>
          <p:cNvPr id="196" name="Google Shape;196;p32">
            <a:extLst>
              <a:ext uri="{FF2B5EF4-FFF2-40B4-BE49-F238E27FC236}">
                <a16:creationId xmlns:a16="http://schemas.microsoft.com/office/drawing/2014/main" id="{A7E78515-2BB6-614D-632D-A69C1B3C5B01}"/>
              </a:ext>
            </a:extLst>
          </p:cNvPr>
          <p:cNvCxnSpPr/>
          <p:nvPr/>
        </p:nvCxnSpPr>
        <p:spPr>
          <a:xfrm>
            <a:off x="-17825" y="1534838"/>
            <a:ext cx="9193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2">
            <a:extLst>
              <a:ext uri="{FF2B5EF4-FFF2-40B4-BE49-F238E27FC236}">
                <a16:creationId xmlns:a16="http://schemas.microsoft.com/office/drawing/2014/main" id="{373E0F39-8E71-51FA-F149-95308A72D4C7}"/>
              </a:ext>
            </a:extLst>
          </p:cNvPr>
          <p:cNvCxnSpPr/>
          <p:nvPr/>
        </p:nvCxnSpPr>
        <p:spPr>
          <a:xfrm rot="10800000">
            <a:off x="8713341" y="-15731"/>
            <a:ext cx="0" cy="517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3299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E57E4660-17C8-053A-58AA-916E5B277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>
            <a:extLst>
              <a:ext uri="{FF2B5EF4-FFF2-40B4-BE49-F238E27FC236}">
                <a16:creationId xmlns:a16="http://schemas.microsoft.com/office/drawing/2014/main" id="{7D5B0F70-A647-8BA9-A7C9-C0C8DA95F9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834938"/>
            <a:ext cx="68547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00" dirty="0"/>
              <a:t>Literature Survey </a:t>
            </a:r>
            <a:endParaRPr sz="4000" dirty="0"/>
          </a:p>
        </p:txBody>
      </p:sp>
      <p:sp>
        <p:nvSpPr>
          <p:cNvPr id="195" name="Google Shape;195;p32">
            <a:extLst>
              <a:ext uri="{FF2B5EF4-FFF2-40B4-BE49-F238E27FC236}">
                <a16:creationId xmlns:a16="http://schemas.microsoft.com/office/drawing/2014/main" id="{E1235AAC-F647-62F8-CE23-84C92CCFCB1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1898806"/>
            <a:ext cx="6854700" cy="11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1400" dirty="0">
                <a:latin typeface="Atkinson Hyperlegible" panose="020B0604020202020204" charset="0"/>
              </a:rPr>
              <a:t>[2]</a:t>
            </a:r>
            <a:r>
              <a:rPr lang="en-IN" sz="1400" dirty="0">
                <a:latin typeface="Atkinson Hyperlegible" panose="020B0604020202020204" charset="0"/>
              </a:rPr>
              <a:t> </a:t>
            </a:r>
            <a:r>
              <a:rPr lang="en-US" sz="140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tkinson Hyperlegible" panose="020B0604020202020204" charset="0"/>
              </a:rPr>
              <a:t>Detecting Defaced Web Pages with Visual Similarity Assessment Based on Earth Mover's Distance (EMD)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33333"/>
                </a:solidFill>
                <a:highlight>
                  <a:srgbClr val="FFFFFF"/>
                </a:highlight>
                <a:latin typeface="Atkinson Hyperlegible" panose="020B0604020202020204" charset="0"/>
              </a:rPr>
              <a:t>Authors:</a:t>
            </a:r>
            <a:r>
              <a:rPr lang="en-US" sz="1400" dirty="0">
                <a:latin typeface="Atkinson Hyperlegible" panose="020B0604020202020204" charset="0"/>
              </a:rPr>
              <a:t> Anthony Y </a:t>
            </a:r>
            <a:r>
              <a:rPr lang="en-US" sz="1400" dirty="0" err="1">
                <a:latin typeface="Atkinson Hyperlegible" panose="020B0604020202020204" charset="0"/>
              </a:rPr>
              <a:t>Fu,Liu</a:t>
            </a:r>
            <a:r>
              <a:rPr lang="en-US" sz="1400" dirty="0">
                <a:latin typeface="Atkinson Hyperlegible" panose="020B0604020202020204" charset="0"/>
              </a:rPr>
              <a:t> </a:t>
            </a:r>
            <a:r>
              <a:rPr lang="en-US" sz="1400" dirty="0" err="1">
                <a:latin typeface="Atkinson Hyperlegible" panose="020B0604020202020204" charset="0"/>
              </a:rPr>
              <a:t>Wenyin,Xiaotic</a:t>
            </a:r>
            <a:r>
              <a:rPr lang="en-US" sz="1400" dirty="0">
                <a:latin typeface="Atkinson Hyperlegible" panose="020B0604020202020204" charset="0"/>
              </a:rPr>
              <a:t> Deng</a:t>
            </a:r>
            <a:endParaRPr lang="en-IN" sz="1400" dirty="0">
              <a:latin typeface="Atkinson Hyperlegible" panose="020B060402020202020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400" dirty="0">
                <a:latin typeface="Atkinson Hyperlegible" panose="020B0604020202020204" charset="0"/>
              </a:rPr>
              <a:t>A virtual honey pot that is used to study the nature of malicious URLs that cybercriminals use to steal information.</a:t>
            </a:r>
          </a:p>
          <a:p>
            <a:pPr marL="0" indent="0" algn="l">
              <a:buNone/>
            </a:pPr>
            <a:r>
              <a:rPr lang="en-US" sz="1400" u="sng" dirty="0">
                <a:latin typeface="Atkinson Hyperlegible" panose="020B0604020202020204" charset="0"/>
              </a:rPr>
              <a:t>DISADVANTAGES:</a:t>
            </a:r>
            <a:r>
              <a:rPr lang="en-US" sz="1400" dirty="0">
                <a:latin typeface="Atkinson Hyperlegible" panose="020B0604020202020204" charset="0"/>
              </a:rPr>
              <a:t>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Atkinson Hyperlegible" panose="020B0604020202020204" charset="0"/>
              </a:rPr>
              <a:t>Dependency on Visual Features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Atkinson Hyperlegible" panose="020B0604020202020204" charset="0"/>
              </a:rPr>
              <a:t>: </a:t>
            </a:r>
            <a:r>
              <a:rPr lang="en-US" sz="1400" dirty="0">
                <a:solidFill>
                  <a:srgbClr val="0D0D0D"/>
                </a:solidFill>
                <a:latin typeface="Atkinson Hyperlegible" panose="020B0604020202020204" charset="0"/>
              </a:rPr>
              <a:t>The author 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Atkinson Hyperlegible" panose="020B0604020202020204" charset="0"/>
              </a:rPr>
              <a:t>may overlook non-visual indicators of phishing, such as URL structure, content semantics, or behavioral patterns.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>
              <a:latin typeface="Atkinson Hyperlegible" panose="020B0604020202020204" charset="0"/>
            </a:endParaRPr>
          </a:p>
        </p:txBody>
      </p:sp>
      <p:cxnSp>
        <p:nvCxnSpPr>
          <p:cNvPr id="196" name="Google Shape;196;p32">
            <a:extLst>
              <a:ext uri="{FF2B5EF4-FFF2-40B4-BE49-F238E27FC236}">
                <a16:creationId xmlns:a16="http://schemas.microsoft.com/office/drawing/2014/main" id="{A7E78515-2BB6-614D-632D-A69C1B3C5B01}"/>
              </a:ext>
            </a:extLst>
          </p:cNvPr>
          <p:cNvCxnSpPr/>
          <p:nvPr/>
        </p:nvCxnSpPr>
        <p:spPr>
          <a:xfrm>
            <a:off x="-17825" y="1534838"/>
            <a:ext cx="9193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2">
            <a:extLst>
              <a:ext uri="{FF2B5EF4-FFF2-40B4-BE49-F238E27FC236}">
                <a16:creationId xmlns:a16="http://schemas.microsoft.com/office/drawing/2014/main" id="{373E0F39-8E71-51FA-F149-95308A72D4C7}"/>
              </a:ext>
            </a:extLst>
          </p:cNvPr>
          <p:cNvCxnSpPr/>
          <p:nvPr/>
        </p:nvCxnSpPr>
        <p:spPr>
          <a:xfrm rot="10800000">
            <a:off x="8713341" y="-15731"/>
            <a:ext cx="0" cy="517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73638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06EF4846-B130-E1CA-172C-5FE9BF325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>
            <a:extLst>
              <a:ext uri="{FF2B5EF4-FFF2-40B4-BE49-F238E27FC236}">
                <a16:creationId xmlns:a16="http://schemas.microsoft.com/office/drawing/2014/main" id="{BC257958-15E8-B039-6F0D-C98EDCA6A8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" y="834938"/>
            <a:ext cx="8653345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00" dirty="0"/>
              <a:t>Implementation Details</a:t>
            </a:r>
          </a:p>
        </p:txBody>
      </p:sp>
      <p:sp>
        <p:nvSpPr>
          <p:cNvPr id="195" name="Google Shape;195;p32">
            <a:extLst>
              <a:ext uri="{FF2B5EF4-FFF2-40B4-BE49-F238E27FC236}">
                <a16:creationId xmlns:a16="http://schemas.microsoft.com/office/drawing/2014/main" id="{AB1BE5F4-07DE-379F-2056-0077D92645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1" y="1898806"/>
            <a:ext cx="6973229" cy="11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dirty="0"/>
              <a:t>Hardware: Standard server or cloud computing resources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dirty="0"/>
              <a:t>Software: Programming languages (e.g., Python), libraries/frameworks (e.g., scikit-learn, Flask), web scraping tools</a:t>
            </a:r>
          </a:p>
        </p:txBody>
      </p:sp>
      <p:cxnSp>
        <p:nvCxnSpPr>
          <p:cNvPr id="196" name="Google Shape;196;p32">
            <a:extLst>
              <a:ext uri="{FF2B5EF4-FFF2-40B4-BE49-F238E27FC236}">
                <a16:creationId xmlns:a16="http://schemas.microsoft.com/office/drawing/2014/main" id="{2D00C4B7-2354-6D45-6433-782829B981F6}"/>
              </a:ext>
            </a:extLst>
          </p:cNvPr>
          <p:cNvCxnSpPr/>
          <p:nvPr/>
        </p:nvCxnSpPr>
        <p:spPr>
          <a:xfrm>
            <a:off x="-17825" y="1534838"/>
            <a:ext cx="9193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2">
            <a:extLst>
              <a:ext uri="{FF2B5EF4-FFF2-40B4-BE49-F238E27FC236}">
                <a16:creationId xmlns:a16="http://schemas.microsoft.com/office/drawing/2014/main" id="{4C6EBD5C-CB55-6EDE-6D03-29047B47AEF0}"/>
              </a:ext>
            </a:extLst>
          </p:cNvPr>
          <p:cNvCxnSpPr/>
          <p:nvPr/>
        </p:nvCxnSpPr>
        <p:spPr>
          <a:xfrm rot="10800000">
            <a:off x="8713341" y="-15731"/>
            <a:ext cx="0" cy="517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3930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F7D9-D598-F5DA-060F-70877D48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diagram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D604DF-BFD5-FCDD-640E-037F6291E5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B817D-47C5-4BAF-7731-D262C2A66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10" y="1331520"/>
            <a:ext cx="7554379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73294"/>
      </p:ext>
    </p:extLst>
  </p:cSld>
  <p:clrMapOvr>
    <a:masterClrMapping/>
  </p:clrMapOvr>
</p:sld>
</file>

<file path=ppt/theme/theme1.xml><?xml version="1.0" encoding="utf-8"?>
<a:theme xmlns:a="http://schemas.openxmlformats.org/drawingml/2006/main" name="Formal Research Work for High School by Slidesgo">
  <a:themeElements>
    <a:clrScheme name="Simple Light">
      <a:dk1>
        <a:srgbClr val="434343"/>
      </a:dk1>
      <a:lt1>
        <a:srgbClr val="F3F3F3"/>
      </a:lt1>
      <a:dk2>
        <a:srgbClr val="999999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1764</Words>
  <Application>Microsoft Office PowerPoint</Application>
  <PresentationFormat>On-screen Show (16:9)</PresentationFormat>
  <Paragraphs>166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Epilogue</vt:lpstr>
      <vt:lpstr>Wingdings</vt:lpstr>
      <vt:lpstr>Times New Roman</vt:lpstr>
      <vt:lpstr>Atkinson Hyperlegible</vt:lpstr>
      <vt:lpstr>Formal Research Work for High School by Slidesgo</vt:lpstr>
      <vt:lpstr>Detection of defacement URL’s </vt:lpstr>
      <vt:lpstr>Team Members</vt:lpstr>
      <vt:lpstr>Introduction</vt:lpstr>
      <vt:lpstr>Problem Statement</vt:lpstr>
      <vt:lpstr>Motivation and Application</vt:lpstr>
      <vt:lpstr>Literature Survey </vt:lpstr>
      <vt:lpstr>Literature Survey </vt:lpstr>
      <vt:lpstr>Implementation Details</vt:lpstr>
      <vt:lpstr>Architecture diagram </vt:lpstr>
      <vt:lpstr>Architecture diagram </vt:lpstr>
      <vt:lpstr>Architecture diagram </vt:lpstr>
      <vt:lpstr>Architecture diagram </vt:lpstr>
      <vt:lpstr>Architecture diagram </vt:lpstr>
      <vt:lpstr>Packages</vt:lpstr>
      <vt:lpstr>Model Evaluation</vt:lpstr>
      <vt:lpstr>Logistic Regression </vt:lpstr>
      <vt:lpstr>Decision Tree</vt:lpstr>
      <vt:lpstr>Random Forest</vt:lpstr>
      <vt:lpstr>Comparison </vt:lpstr>
      <vt:lpstr>Screenshots</vt:lpstr>
      <vt:lpstr>Screenshots</vt:lpstr>
      <vt:lpstr>Time Line Chart</vt:lpstr>
      <vt:lpstr>Conclusions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defacement URLs using Machine Learning (ML) Techniques</dc:title>
  <dc:creator>ANANDHA KRISHNAN</dc:creator>
  <cp:lastModifiedBy>Anandha Krishnan</cp:lastModifiedBy>
  <cp:revision>35</cp:revision>
  <dcterms:modified xsi:type="dcterms:W3CDTF">2024-05-07T09:20:11Z</dcterms:modified>
</cp:coreProperties>
</file>