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0"/>
  </p:notes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Trebuchet MS" charset="1" panose="020B0603020202020204"/>
      <p:regular r:id="rId14"/>
    </p:embeddedFont>
    <p:embeddedFont>
      <p:font typeface="Trebuchet MS Bold" charset="1" panose="020B0703020202020204"/>
      <p:regular r:id="rId15"/>
    </p:embeddedFont>
    <p:embeddedFont>
      <p:font typeface="Trebuchet MS Italics" charset="1" panose="020B0603020202090204"/>
      <p:regular r:id="rId16"/>
    </p:embeddedFont>
    <p:embeddedFont>
      <p:font typeface="Trebuchet MS Bold Italics" charset="1" panose="020B0703020202090204"/>
      <p:regular r:id="rId17"/>
    </p:embeddedFont>
    <p:embeddedFont>
      <p:font typeface="TT Rounds Condensed" charset="1" panose="02000506030000020003"/>
      <p:regular r:id="rId18"/>
    </p:embeddedFont>
    <p:embeddedFont>
      <p:font typeface="TT Rounds Condensed Bold" charset="1" panose="02000806030000020003"/>
      <p:regular r:id="rId19"/>
    </p:embeddedFont>
    <p:embeddedFont>
      <p:font typeface="TT Rounds Condensed Italics" charset="1" panose="02000506030000090003"/>
      <p:regular r:id="rId20"/>
    </p:embeddedFont>
    <p:embeddedFont>
      <p:font typeface="TT Rounds Condensed Bold Italics" charset="1" panose="02000806030000090003"/>
      <p:regular r:id="rId21"/>
    </p:embeddedFont>
    <p:embeddedFont>
      <p:font typeface="TT Rounds Condensed Thin" charset="1" panose="02000503020000020003"/>
      <p:regular r:id="rId22"/>
    </p:embeddedFont>
    <p:embeddedFont>
      <p:font typeface="TT Rounds Condensed Thin Italics" charset="1" panose="02000503020000090003"/>
      <p:regular r:id="rId23"/>
    </p:embeddedFont>
    <p:embeddedFont>
      <p:font typeface="TT Rounds Condensed Heavy" charset="1" panose="02000506030000020003"/>
      <p:regular r:id="rId24"/>
    </p:embeddedFont>
    <p:embeddedFont>
      <p:font typeface="TT Rounds Condensed Heavy Italics" charset="1" panose="020005060000000900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notesMasters/notesMaster1.xml" Type="http://schemas.openxmlformats.org/officeDocument/2006/relationships/notesMaster"/><Relationship Id="rId41" Target="theme/theme2.xml" Type="http://schemas.openxmlformats.org/officeDocument/2006/relationships/theme"/><Relationship Id="rId42" Target="notesSlides/notesSlide1.xml" Type="http://schemas.openxmlformats.org/officeDocument/2006/relationships/notesSlide"/><Relationship Id="rId43" Target="notesSlides/notesSlide2.xml" Type="http://schemas.openxmlformats.org/officeDocument/2006/relationships/notesSlide"/><Relationship Id="rId44" Target="notesSlides/notesSlide3.xml" Type="http://schemas.openxmlformats.org/officeDocument/2006/relationships/notesSlide"/><Relationship Id="rId45" Target="notesSlides/notesSlide4.xml" Type="http://schemas.openxmlformats.org/officeDocument/2006/relationships/notesSlide"/><Relationship Id="rId46" Target="notesSlides/notesSlide5.xml" Type="http://schemas.openxmlformats.org/officeDocument/2006/relationships/notesSlide"/><Relationship Id="rId47" Target="notesSlides/notesSlide6.xml" Type="http://schemas.openxmlformats.org/officeDocument/2006/relationships/notesSlide"/><Relationship Id="rId48" Target="notesSlides/notesSlide7.xml" Type="http://schemas.openxmlformats.org/officeDocument/2006/relationships/notesSlide"/><Relationship Id="rId49" Target="notesSlides/notesSlide8.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4.png" Type="http://schemas.openxmlformats.org/officeDocument/2006/relationships/image"/><Relationship Id="rId4" Target="../media/image15.jpeg" Type="http://schemas.openxmlformats.org/officeDocument/2006/relationships/image"/><Relationship Id="rId5" Target="../media/image1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4.png" Type="http://schemas.openxmlformats.org/officeDocument/2006/relationships/image"/><Relationship Id="rId4" Target="../media/image16.jpeg" Type="http://schemas.openxmlformats.org/officeDocument/2006/relationships/image"/><Relationship Id="rId5" Target="http://abc" TargetMode="External" Type="http://schemas.openxmlformats.org/officeDocument/2006/relationships/hyperlink"/></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3.png" Type="http://schemas.openxmlformats.org/officeDocument/2006/relationships/image"/><Relationship Id="rId6"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6.png" Type="http://schemas.openxmlformats.org/officeDocument/2006/relationships/image"/><Relationship Id="rId9"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1.pn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2.png" Type="http://schemas.openxmlformats.org/officeDocument/2006/relationships/image"/><Relationship Id="rId4"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Freeform 22" id="22"/>
          <p:cNvSpPr/>
          <p:nvPr/>
        </p:nvSpPr>
        <p:spPr>
          <a:xfrm flipH="false" flipV="false" rot="0">
            <a:off x="1114425" y="165735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9150592" y="3186675"/>
            <a:ext cx="6902920" cy="756681"/>
          </a:xfrm>
          <a:prstGeom prst="rect">
            <a:avLst/>
          </a:prstGeom>
        </p:spPr>
        <p:txBody>
          <a:bodyPr anchor="t" rtlCol="false" tIns="0" lIns="0" bIns="0" rIns="0">
            <a:spAutoFit/>
          </a:bodyPr>
          <a:lstStyle/>
          <a:p>
            <a:pPr algn="l">
              <a:lnSpc>
                <a:spcPts val="5759"/>
              </a:lnSpc>
            </a:pPr>
            <a:r>
              <a:rPr lang="en-US" sz="4800">
                <a:solidFill>
                  <a:srgbClr val="000000"/>
                </a:solidFill>
                <a:latin typeface="Trebuchet MS"/>
              </a:rPr>
              <a:t>ANANDHA MAHALAKSHMI</a:t>
            </a:r>
          </a:p>
        </p:txBody>
      </p:sp>
      <p:sp>
        <p:nvSpPr>
          <p:cNvPr name="TextBox 28" id="28"/>
          <p:cNvSpPr txBox="true"/>
          <p:nvPr/>
        </p:nvSpPr>
        <p:spPr>
          <a:xfrm rot="0">
            <a:off x="8847786" y="4226088"/>
            <a:ext cx="7205729" cy="1133582"/>
          </a:xfrm>
          <a:prstGeom prst="rect">
            <a:avLst/>
          </a:prstGeom>
        </p:spPr>
        <p:txBody>
          <a:bodyPr anchor="t" rtlCol="false" tIns="0" lIns="0" bIns="0" rIns="0">
            <a:spAutoFit/>
          </a:bodyPr>
          <a:lstStyle/>
          <a:p>
            <a:pPr algn="l">
              <a:lnSpc>
                <a:spcPts val="4320"/>
              </a:lnSpc>
            </a:pPr>
            <a:r>
              <a:rPr lang="en-US" sz="3600">
                <a:solidFill>
                  <a:srgbClr val="2D936B"/>
                </a:solidFill>
                <a:latin typeface="Trebuchet MS Bold"/>
              </a:rPr>
              <a:t>Secure data transmission through cloud storage using stegnography</a:t>
            </a:r>
          </a:p>
        </p:txBody>
      </p:sp>
      <p:sp>
        <p:nvSpPr>
          <p:cNvPr name="Freeform 29" id="2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0" t="0" r="-133333" b="0"/>
            </a:stretch>
          </a:blipFill>
        </p:spPr>
      </p:sp>
      <p:sp>
        <p:nvSpPr>
          <p:cNvPr name="TextBox 30" id="30"/>
          <p:cNvSpPr txBox="true"/>
          <p:nvPr/>
        </p:nvSpPr>
        <p:spPr>
          <a:xfrm rot="0">
            <a:off x="1109662" y="9707455"/>
            <a:ext cx="2698433" cy="290205"/>
          </a:xfrm>
          <a:prstGeom prst="rect">
            <a:avLst/>
          </a:prstGeom>
        </p:spPr>
        <p:txBody>
          <a:bodyPr anchor="t" rtlCol="false" tIns="0" lIns="0" bIns="0" rIns="0">
            <a:spAutoFit/>
          </a:bodyPr>
          <a:lstStyle/>
          <a:p>
            <a:pPr algn="l">
              <a:lnSpc>
                <a:spcPts val="1980"/>
              </a:lnSpc>
            </a:pPr>
            <a:r>
              <a:rPr lang="en-US" sz="1650">
                <a:solidFill>
                  <a:srgbClr val="2D83C3"/>
                </a:solidFill>
                <a:latin typeface="Trebuchet MS"/>
              </a:rPr>
              <a:t>3/21/2024  </a:t>
            </a:r>
            <a:r>
              <a:rPr lang="en-US" sz="1650">
                <a:solidFill>
                  <a:srgbClr val="2D83C3"/>
                </a:solidFill>
                <a:latin typeface="Trebuchet MS Bold"/>
              </a:rPr>
              <a:t>Annual Review</a:t>
            </a:r>
          </a:p>
        </p:txBody>
      </p:sp>
      <p:sp>
        <p:nvSpPr>
          <p:cNvPr name="TextBox 31" id="31"/>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1128712" y="9690956"/>
            <a:ext cx="2660400" cy="291900"/>
          </a:xfrm>
          <a:prstGeom prst="rect">
            <a:avLst/>
          </a:prstGeom>
        </p:spPr>
        <p:txBody>
          <a:bodyPr anchor="t" rtlCol="false" tIns="0" lIns="0" bIns="0" rIns="0">
            <a:spAutoFit/>
          </a:bodyPr>
          <a:lstStyle/>
          <a:p>
            <a:pPr algn="l">
              <a:lnSpc>
                <a:spcPts val="2294"/>
              </a:lnSpc>
            </a:pPr>
            <a:r>
              <a:rPr lang="en-US" sz="1650">
                <a:solidFill>
                  <a:srgbClr val="2D83C3"/>
                </a:solidFill>
                <a:latin typeface="Trebuchet MS"/>
              </a:rPr>
              <a:t>3/21/2024  </a:t>
            </a:r>
            <a:r>
              <a:rPr lang="en-US" sz="1650">
                <a:solidFill>
                  <a:srgbClr val="2D83C3"/>
                </a:solidFill>
                <a:latin typeface="Trebuchet MS Bold"/>
              </a:rPr>
              <a:t>Annual Review</a:t>
            </a:r>
          </a:p>
        </p:txBody>
      </p:sp>
      <p:sp>
        <p:nvSpPr>
          <p:cNvPr name="Freeform 23" id="23"/>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0" t="0" r="-133333" b="0"/>
            </a:stretch>
          </a:blipFill>
        </p:spPr>
      </p:sp>
      <p:sp>
        <p:nvSpPr>
          <p:cNvPr name="Freeform 24" id="24"/>
          <p:cNvSpPr/>
          <p:nvPr/>
        </p:nvSpPr>
        <p:spPr>
          <a:xfrm flipH="false" flipV="false" rot="0">
            <a:off x="3588037" y="2249070"/>
            <a:ext cx="3398118" cy="6796236"/>
          </a:xfrm>
          <a:custGeom>
            <a:avLst/>
            <a:gdLst/>
            <a:ahLst/>
            <a:cxnLst/>
            <a:rect r="r" b="b" t="t" l="l"/>
            <a:pathLst>
              <a:path h="6796236" w="3398118">
                <a:moveTo>
                  <a:pt x="0" y="0"/>
                </a:moveTo>
                <a:lnTo>
                  <a:pt x="3398118" y="0"/>
                </a:lnTo>
                <a:lnTo>
                  <a:pt x="3398118" y="6796236"/>
                </a:lnTo>
                <a:lnTo>
                  <a:pt x="0" y="6796236"/>
                </a:lnTo>
                <a:lnTo>
                  <a:pt x="0" y="0"/>
                </a:lnTo>
                <a:close/>
              </a:path>
            </a:pathLst>
          </a:custGeom>
          <a:blipFill>
            <a:blip r:embed="rId4"/>
            <a:stretch>
              <a:fillRect l="0" t="0" r="0" b="0"/>
            </a:stretch>
          </a:blipFill>
        </p:spPr>
      </p:sp>
      <p:sp>
        <p:nvSpPr>
          <p:cNvPr name="Freeform 25" id="25"/>
          <p:cNvSpPr/>
          <p:nvPr/>
        </p:nvSpPr>
        <p:spPr>
          <a:xfrm flipH="false" flipV="false" rot="0">
            <a:off x="8494856" y="2249070"/>
            <a:ext cx="3398118" cy="6796236"/>
          </a:xfrm>
          <a:custGeom>
            <a:avLst/>
            <a:gdLst/>
            <a:ahLst/>
            <a:cxnLst/>
            <a:rect r="r" b="b" t="t" l="l"/>
            <a:pathLst>
              <a:path h="6796236" w="3398118">
                <a:moveTo>
                  <a:pt x="0" y="0"/>
                </a:moveTo>
                <a:lnTo>
                  <a:pt x="3398118" y="0"/>
                </a:lnTo>
                <a:lnTo>
                  <a:pt x="3398118" y="6796236"/>
                </a:lnTo>
                <a:lnTo>
                  <a:pt x="0" y="6796236"/>
                </a:lnTo>
                <a:lnTo>
                  <a:pt x="0" y="0"/>
                </a:lnTo>
                <a:close/>
              </a:path>
            </a:pathLst>
          </a:custGeom>
          <a:blipFill>
            <a:blip r:embed="rId5"/>
            <a:stretch>
              <a:fillRect l="-9077" t="0" r="-65753" b="-74830"/>
            </a:stretch>
          </a:blipFill>
        </p:spPr>
      </p:sp>
      <p:sp>
        <p:nvSpPr>
          <p:cNvPr name="TextBox 26" id="26"/>
          <p:cNvSpPr txBox="true"/>
          <p:nvPr/>
        </p:nvSpPr>
        <p:spPr>
          <a:xfrm rot="0">
            <a:off x="16915827" y="9707455"/>
            <a:ext cx="361800" cy="267150"/>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10</a:t>
            </a:r>
          </a:p>
        </p:txBody>
      </p:sp>
      <p:sp>
        <p:nvSpPr>
          <p:cNvPr name="TextBox 27" id="27"/>
          <p:cNvSpPr txBox="true"/>
          <p:nvPr/>
        </p:nvSpPr>
        <p:spPr>
          <a:xfrm rot="0">
            <a:off x="1109662" y="430996"/>
            <a:ext cx="4956750" cy="113432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rPr>
              <a:t>MODELLING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1128712" y="9690956"/>
            <a:ext cx="2660333" cy="287655"/>
          </a:xfrm>
          <a:prstGeom prst="rect">
            <a:avLst/>
          </a:prstGeom>
        </p:spPr>
        <p:txBody>
          <a:bodyPr anchor="t" rtlCol="false" tIns="0" lIns="0" bIns="0" rIns="0">
            <a:spAutoFit/>
          </a:bodyPr>
          <a:lstStyle/>
          <a:p>
            <a:pPr algn="l">
              <a:lnSpc>
                <a:spcPts val="2294"/>
              </a:lnSpc>
            </a:pPr>
            <a:r>
              <a:rPr lang="en-US" sz="1650">
                <a:solidFill>
                  <a:srgbClr val="2D83C3"/>
                </a:solidFill>
                <a:latin typeface="Trebuchet MS"/>
              </a:rPr>
              <a:t>3/21/2024  </a:t>
            </a:r>
            <a:r>
              <a:rPr lang="en-US" sz="165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7" id="27"/>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0" t="0" r="-133333" b="0"/>
            </a:stretch>
          </a:blipFill>
        </p:spPr>
      </p:sp>
      <p:grpSp>
        <p:nvGrpSpPr>
          <p:cNvPr name="Group 28" id="28"/>
          <p:cNvGrpSpPr/>
          <p:nvPr/>
        </p:nvGrpSpPr>
        <p:grpSpPr>
          <a:xfrm rot="0">
            <a:off x="1899136" y="5254752"/>
            <a:ext cx="12573002" cy="1515326"/>
            <a:chOff x="0" y="0"/>
            <a:chExt cx="16764002" cy="2020434"/>
          </a:xfrm>
        </p:grpSpPr>
        <p:sp>
          <p:nvSpPr>
            <p:cNvPr name="Freeform 29" id="29"/>
            <p:cNvSpPr/>
            <p:nvPr/>
          </p:nvSpPr>
          <p:spPr>
            <a:xfrm flipH="false" flipV="false" rot="0">
              <a:off x="0" y="0"/>
              <a:ext cx="16764000" cy="2020443"/>
            </a:xfrm>
            <a:custGeom>
              <a:avLst/>
              <a:gdLst/>
              <a:ahLst/>
              <a:cxnLst/>
              <a:rect r="r" b="b" t="t" l="l"/>
              <a:pathLst>
                <a:path h="2020443" w="16764000">
                  <a:moveTo>
                    <a:pt x="0" y="0"/>
                  </a:moveTo>
                  <a:lnTo>
                    <a:pt x="16764000" y="0"/>
                  </a:lnTo>
                  <a:lnTo>
                    <a:pt x="16764000" y="2020443"/>
                  </a:lnTo>
                  <a:lnTo>
                    <a:pt x="0" y="2020443"/>
                  </a:lnTo>
                  <a:close/>
                </a:path>
              </a:pathLst>
            </a:custGeom>
            <a:solidFill>
              <a:srgbClr val="FFFFFF"/>
            </a:solidFill>
          </p:spPr>
        </p:sp>
        <p:sp>
          <p:nvSpPr>
            <p:cNvPr name="TextBox 30" id="30"/>
            <p:cNvSpPr txBox="true"/>
            <p:nvPr/>
          </p:nvSpPr>
          <p:spPr>
            <a:xfrm>
              <a:off x="0" y="-19050"/>
              <a:ext cx="16764002" cy="2039484"/>
            </a:xfrm>
            <a:prstGeom prst="rect">
              <a:avLst/>
            </a:prstGeom>
          </p:spPr>
          <p:txBody>
            <a:bodyPr anchor="ctr" rtlCol="false" tIns="50800" lIns="50800" bIns="50800" rIns="50800"/>
            <a:lstStyle/>
            <a:p>
              <a:pPr algn="l">
                <a:lnSpc>
                  <a:spcPts val="2160"/>
                </a:lnSpc>
              </a:pPr>
              <a:r>
                <a:rPr lang="en-US" sz="1800">
                  <a:solidFill>
                    <a:srgbClr val="1F1F1F"/>
                  </a:solidFill>
                  <a:latin typeface="Arimo Bold"/>
                </a:rPr>
                <a:t>Overall, the project successfully developed a novel cloud storage steganography technique that addresses the limitations of existing methods. This technique offers increased capacity, improved security, and robustness, making it a valuable tool for secure communication.</a:t>
              </a:r>
            </a:p>
            <a:p>
              <a:pPr algn="l">
                <a:lnSpc>
                  <a:spcPts val="2160"/>
                </a:lnSpc>
              </a:pPr>
              <a:r>
                <a:rPr lang="en-US" sz="1800">
                  <a:solidFill>
                    <a:srgbClr val="1F1F1F"/>
                  </a:solidFill>
                  <a:latin typeface="Arimo Bold"/>
                </a:rPr>
                <a:t>Note:</a:t>
              </a:r>
              <a:r>
                <a:rPr lang="en-US" sz="1800">
                  <a:solidFill>
                    <a:srgbClr val="1F1F1F"/>
                  </a:solidFill>
                  <a:latin typeface="Arimo"/>
                </a:rPr>
                <a:t> Replace [X] and [Y] with the actual values obtained during the project's evaluation phase. You can also modify the statement to highlight specific achievements or future directions depending on the project's </a:t>
              </a:r>
            </a:p>
          </p:txBody>
        </p:sp>
      </p:grpSp>
      <p:sp>
        <p:nvSpPr>
          <p:cNvPr name="Freeform 31" id="31"/>
          <p:cNvSpPr/>
          <p:nvPr/>
        </p:nvSpPr>
        <p:spPr>
          <a:xfrm flipH="false" flipV="false" rot="0">
            <a:off x="3419827" y="2261709"/>
            <a:ext cx="7240500" cy="2597244"/>
          </a:xfrm>
          <a:custGeom>
            <a:avLst/>
            <a:gdLst/>
            <a:ahLst/>
            <a:cxnLst/>
            <a:rect r="r" b="b" t="t" l="l"/>
            <a:pathLst>
              <a:path h="2597244" w="7240500">
                <a:moveTo>
                  <a:pt x="0" y="0"/>
                </a:moveTo>
                <a:lnTo>
                  <a:pt x="7240499" y="0"/>
                </a:lnTo>
                <a:lnTo>
                  <a:pt x="7240499" y="2597244"/>
                </a:lnTo>
                <a:lnTo>
                  <a:pt x="0" y="2597244"/>
                </a:lnTo>
                <a:lnTo>
                  <a:pt x="0" y="0"/>
                </a:lnTo>
                <a:close/>
              </a:path>
            </a:pathLst>
          </a:custGeom>
          <a:blipFill>
            <a:blip r:embed="rId4"/>
            <a:stretch>
              <a:fillRect l="0" t="-308508" r="0" b="-149044"/>
            </a:stretch>
          </a:blipFill>
        </p:spPr>
      </p:sp>
      <p:sp>
        <p:nvSpPr>
          <p:cNvPr name="TextBox 32" id="32"/>
          <p:cNvSpPr txBox="true"/>
          <p:nvPr/>
        </p:nvSpPr>
        <p:spPr>
          <a:xfrm rot="0">
            <a:off x="837248" y="572441"/>
            <a:ext cx="14646593" cy="1689268"/>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rPr>
              <a:t>RESULTS</a:t>
            </a:r>
          </a:p>
        </p:txBody>
      </p:sp>
      <p:sp>
        <p:nvSpPr>
          <p:cNvPr name="TextBox 33" id="33"/>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12</a:t>
            </a:r>
          </a:p>
        </p:txBody>
      </p:sp>
      <p:sp>
        <p:nvSpPr>
          <p:cNvPr name="TextBox 34" id="34"/>
          <p:cNvSpPr txBox="true"/>
          <p:nvPr/>
        </p:nvSpPr>
        <p:spPr>
          <a:xfrm rot="0">
            <a:off x="1024889" y="9174787"/>
            <a:ext cx="1845945" cy="495945"/>
          </a:xfrm>
          <a:prstGeom prst="rect">
            <a:avLst/>
          </a:prstGeom>
        </p:spPr>
        <p:txBody>
          <a:bodyPr anchor="t" rtlCol="false" tIns="0" lIns="0" bIns="0" rIns="0">
            <a:spAutoFit/>
          </a:bodyPr>
          <a:lstStyle/>
          <a:p>
            <a:pPr algn="l">
              <a:lnSpc>
                <a:spcPts val="3600"/>
              </a:lnSpc>
            </a:pPr>
            <a:r>
              <a:rPr lang="en-US" sz="3000" u="sng">
                <a:solidFill>
                  <a:srgbClr val="006FC0"/>
                </a:solidFill>
                <a:latin typeface="Trebuchet MS"/>
                <a:hlinkClick r:id="rId5" tooltip="http://abc"/>
              </a:rPr>
              <a:t>Demo Link</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837248" y="435291"/>
            <a:ext cx="14646593" cy="1250871"/>
          </a:xfrm>
          <a:prstGeom prst="rect">
            <a:avLst/>
          </a:prstGeom>
        </p:spPr>
        <p:txBody>
          <a:bodyPr anchor="t" rtlCol="false" tIns="0" lIns="0" bIns="0" rIns="0">
            <a:spAutoFit/>
          </a:bodyPr>
          <a:lstStyle/>
          <a:p>
            <a:pPr algn="l">
              <a:lnSpc>
                <a:spcPts val="8640"/>
              </a:lnSpc>
            </a:pPr>
            <a:r>
              <a:rPr lang="en-US" sz="7200">
                <a:solidFill>
                  <a:srgbClr val="4F81BD"/>
                </a:solidFill>
                <a:latin typeface="Arial Bold"/>
              </a:rPr>
              <a:t>Conclusion</a:t>
            </a:r>
          </a:p>
        </p:txBody>
      </p:sp>
      <p:sp>
        <p:nvSpPr>
          <p:cNvPr name="TextBox 23" id="23"/>
          <p:cNvSpPr txBox="true"/>
          <p:nvPr/>
        </p:nvSpPr>
        <p:spPr>
          <a:xfrm rot="0">
            <a:off x="799848" y="2628086"/>
            <a:ext cx="13650621" cy="2356842"/>
          </a:xfrm>
          <a:prstGeom prst="rect">
            <a:avLst/>
          </a:prstGeom>
        </p:spPr>
        <p:txBody>
          <a:bodyPr anchor="t" rtlCol="false" tIns="0" lIns="0" bIns="0" rIns="0">
            <a:spAutoFit/>
          </a:bodyPr>
          <a:lstStyle/>
          <a:p>
            <a:pPr algn="l">
              <a:lnSpc>
                <a:spcPts val="2520"/>
              </a:lnSpc>
            </a:pPr>
          </a:p>
          <a:p>
            <a:pPr algn="l">
              <a:lnSpc>
                <a:spcPts val="2520"/>
              </a:lnSpc>
            </a:pPr>
            <a:r>
              <a:rPr lang="en-US" sz="2100">
                <a:solidFill>
                  <a:srgbClr val="000000"/>
                </a:solidFill>
                <a:latin typeface="Arial"/>
              </a:rPr>
              <a:t>In conclusion, cloud storage steganography offers a novel approach to secure data transmission by leveraging the capabilities of cloud storage platforms and steganographic techniques. Throughout this exploration, we have discussed the significance of ensuring data confidentiality and integrity, especially in scenarios where sensitive information needs to be transmitted over potentially untrusted networks or stored on remote servers.</a:t>
            </a:r>
          </a:p>
          <a:p>
            <a:pPr algn="l">
              <a:lnSpc>
                <a:spcPts val="2520"/>
              </a:lnSpc>
            </a:pPr>
          </a:p>
          <a:p>
            <a:pPr algn="l">
              <a:lnSpc>
                <a:spcPts val="2520"/>
              </a:lnSpc>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837248" y="435291"/>
            <a:ext cx="14646593" cy="1250871"/>
          </a:xfrm>
          <a:prstGeom prst="rect">
            <a:avLst/>
          </a:prstGeom>
        </p:spPr>
        <p:txBody>
          <a:bodyPr anchor="t" rtlCol="false" tIns="0" lIns="0" bIns="0" rIns="0">
            <a:spAutoFit/>
          </a:bodyPr>
          <a:lstStyle/>
          <a:p>
            <a:pPr algn="l">
              <a:lnSpc>
                <a:spcPts val="8640"/>
              </a:lnSpc>
            </a:pPr>
            <a:r>
              <a:rPr lang="en-US" sz="7200">
                <a:solidFill>
                  <a:srgbClr val="4F81BD"/>
                </a:solidFill>
                <a:latin typeface="Arial Bold"/>
              </a:rPr>
              <a:t>References</a:t>
            </a:r>
          </a:p>
        </p:txBody>
      </p:sp>
      <p:sp>
        <p:nvSpPr>
          <p:cNvPr name="TextBox 23" id="23"/>
          <p:cNvSpPr txBox="true"/>
          <p:nvPr/>
        </p:nvSpPr>
        <p:spPr>
          <a:xfrm rot="0">
            <a:off x="1094329" y="2606693"/>
            <a:ext cx="13147893" cy="1387345"/>
          </a:xfrm>
          <a:prstGeom prst="rect">
            <a:avLst/>
          </a:prstGeom>
        </p:spPr>
        <p:txBody>
          <a:bodyPr anchor="t" rtlCol="false" tIns="0" lIns="0" bIns="0" rIns="0">
            <a:spAutoFit/>
          </a:bodyPr>
          <a:lstStyle/>
          <a:p>
            <a:pPr algn="l">
              <a:lnSpc>
                <a:spcPts val="2520"/>
              </a:lnSpc>
            </a:pPr>
            <a:r>
              <a:rPr lang="en-US" sz="2100">
                <a:solidFill>
                  <a:srgbClr val="0F0F0F"/>
                </a:solidFill>
                <a:latin typeface="Aria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algn="l">
              <a:lnSpc>
                <a:spcPts val="2520"/>
              </a:lnSpc>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4791782" y="3735951"/>
            <a:ext cx="6623471" cy="1814288"/>
          </a:xfrm>
          <a:prstGeom prst="rect">
            <a:avLst/>
          </a:prstGeom>
        </p:spPr>
        <p:txBody>
          <a:bodyPr anchor="t" rtlCol="false" tIns="0" lIns="0" bIns="0" rIns="0">
            <a:spAutoFit/>
          </a:bodyPr>
          <a:lstStyle/>
          <a:p>
            <a:pPr algn="l">
              <a:lnSpc>
                <a:spcPts val="8640"/>
              </a:lnSpc>
            </a:pPr>
            <a:r>
              <a:rPr lang="en-US" sz="7200">
                <a:solidFill>
                  <a:srgbClr val="002060"/>
                </a:solidFill>
                <a:latin typeface="Arial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837248" y="1029316"/>
            <a:ext cx="14646593" cy="1232393"/>
          </a:xfrm>
          <a:prstGeom prst="rect">
            <a:avLst/>
          </a:prstGeom>
        </p:spPr>
        <p:txBody>
          <a:bodyPr anchor="t" rtlCol="false" tIns="0" lIns="0" bIns="0" rIns="0">
            <a:spAutoFit/>
          </a:bodyPr>
          <a:lstStyle/>
          <a:p>
            <a:pPr algn="l">
              <a:lnSpc>
                <a:spcPts val="7650"/>
              </a:lnSpc>
            </a:pPr>
            <a:r>
              <a:rPr lang="en-US" sz="6375">
                <a:solidFill>
                  <a:srgbClr val="000000"/>
                </a:solidFill>
                <a:latin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0" t="0" r="-133333"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6"/>
            <a:stretch>
              <a:fillRect l="0" t="0" r="0" b="-248"/>
            </a:stretch>
          </a:blipFill>
        </p:spPr>
      </p:sp>
      <p:sp>
        <p:nvSpPr>
          <p:cNvPr name="TextBox 16" id="16"/>
          <p:cNvSpPr txBox="true"/>
          <p:nvPr/>
        </p:nvSpPr>
        <p:spPr>
          <a:xfrm rot="0">
            <a:off x="1109662" y="9707455"/>
            <a:ext cx="2698433" cy="290205"/>
          </a:xfrm>
          <a:prstGeom prst="rect">
            <a:avLst/>
          </a:prstGeom>
        </p:spPr>
        <p:txBody>
          <a:bodyPr anchor="t" rtlCol="false" tIns="0" lIns="0" bIns="0" rIns="0">
            <a:spAutoFit/>
          </a:bodyPr>
          <a:lstStyle/>
          <a:p>
            <a:pPr algn="l">
              <a:lnSpc>
                <a:spcPts val="1980"/>
              </a:lnSpc>
            </a:pPr>
            <a:r>
              <a:rPr lang="en-US" sz="1650">
                <a:solidFill>
                  <a:srgbClr val="2D83C3"/>
                </a:solidFill>
                <a:latin typeface="Trebuchet MS"/>
              </a:rPr>
              <a:t>3/21/2024  </a:t>
            </a:r>
            <a:r>
              <a:rPr lang="en-US" sz="1650">
                <a:solidFill>
                  <a:srgbClr val="2D83C3"/>
                </a:solidFill>
                <a:latin typeface="Trebuchet MS Bold"/>
              </a:rPr>
              <a:t>Annual Review</a:t>
            </a:r>
          </a:p>
        </p:txBody>
      </p:sp>
      <p:sp>
        <p:nvSpPr>
          <p:cNvPr name="TextBox 17" id="17"/>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2</a:t>
            </a:r>
          </a:p>
        </p:txBody>
      </p:sp>
      <p:sp>
        <p:nvSpPr>
          <p:cNvPr name="TextBox 18" id="18"/>
          <p:cNvSpPr txBox="true"/>
          <p:nvPr/>
        </p:nvSpPr>
        <p:spPr>
          <a:xfrm rot="0">
            <a:off x="356325" y="3933000"/>
            <a:ext cx="14815650" cy="1500600"/>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Bold"/>
              </a:rPr>
              <a:t>Implementation of Cloud storage steganography using python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7" id="7"/>
          <p:cNvSpPr txBox="true"/>
          <p:nvPr/>
        </p:nvSpPr>
        <p:spPr>
          <a:xfrm rot="0">
            <a:off x="1128712" y="9690956"/>
            <a:ext cx="2660333" cy="287655"/>
          </a:xfrm>
          <a:prstGeom prst="rect">
            <a:avLst/>
          </a:prstGeom>
        </p:spPr>
        <p:txBody>
          <a:bodyPr anchor="t" rtlCol="false" tIns="0" lIns="0" bIns="0" rIns="0">
            <a:spAutoFit/>
          </a:bodyPr>
          <a:lstStyle/>
          <a:p>
            <a:pPr algn="l">
              <a:lnSpc>
                <a:spcPts val="2294"/>
              </a:lnSpc>
            </a:pPr>
            <a:r>
              <a:rPr lang="en-US" sz="1650">
                <a:solidFill>
                  <a:srgbClr val="2D83C3"/>
                </a:solidFill>
                <a:latin typeface="Trebuchet MS"/>
              </a:rPr>
              <a:t>3/21/2024  </a:t>
            </a:r>
            <a:r>
              <a:rPr lang="en-US" sz="1650">
                <a:solidFill>
                  <a:srgbClr val="2D83C3"/>
                </a:solidFill>
                <a:latin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7"/>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8"/>
            <a:stretch>
              <a:fillRect l="0" t="0" r="0" b="-248"/>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9"/>
            <a:stretch>
              <a:fillRect l="0" t="0" r="-6" b="0"/>
            </a:stretch>
          </a:blipFill>
        </p:spPr>
      </p:sp>
      <p:sp>
        <p:nvSpPr>
          <p:cNvPr name="TextBox 14" id="14"/>
          <p:cNvSpPr txBox="true"/>
          <p:nvPr/>
        </p:nvSpPr>
        <p:spPr>
          <a:xfrm rot="0">
            <a:off x="837248" y="632391"/>
            <a:ext cx="14646593" cy="1629318"/>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rPr>
              <a:t>AGENDA</a:t>
            </a:r>
          </a:p>
        </p:txBody>
      </p:sp>
      <p:sp>
        <p:nvSpPr>
          <p:cNvPr name="TextBox 15" id="15"/>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3</a:t>
            </a:r>
          </a:p>
        </p:txBody>
      </p:sp>
      <p:sp>
        <p:nvSpPr>
          <p:cNvPr name="TextBox 16" id="16"/>
          <p:cNvSpPr txBox="true"/>
          <p:nvPr/>
        </p:nvSpPr>
        <p:spPr>
          <a:xfrm rot="0">
            <a:off x="3358050" y="2435288"/>
            <a:ext cx="9669000" cy="6507750"/>
          </a:xfrm>
          <a:prstGeom prst="rect">
            <a:avLst/>
          </a:prstGeom>
        </p:spPr>
        <p:txBody>
          <a:bodyPr anchor="t" rtlCol="false" tIns="0" lIns="0" bIns="0" rIns="0">
            <a:spAutoFit/>
          </a:bodyPr>
          <a:lstStyle/>
          <a:p>
            <a:pPr algn="l">
              <a:lnSpc>
                <a:spcPts val="3240"/>
              </a:lnSpc>
            </a:pPr>
          </a:p>
          <a:p>
            <a:pPr algn="l">
              <a:lnSpc>
                <a:spcPts val="3240"/>
              </a:lnSpc>
            </a:pPr>
            <a:r>
              <a:rPr lang="en-US" sz="2700">
                <a:solidFill>
                  <a:srgbClr val="000000"/>
                </a:solidFill>
                <a:latin typeface="Arial Bold"/>
              </a:rPr>
              <a:t>Problem Statement </a:t>
            </a:r>
            <a:r>
              <a:rPr lang="en-US" sz="2700">
                <a:solidFill>
                  <a:srgbClr val="000000"/>
                </a:solidFill>
                <a:latin typeface="Arial"/>
              </a:rPr>
              <a:t>(Should not include solution)</a:t>
            </a:r>
          </a:p>
          <a:p>
            <a:pPr algn="l">
              <a:lnSpc>
                <a:spcPts val="3240"/>
              </a:lnSpc>
            </a:pPr>
            <a:r>
              <a:rPr lang="en-US" sz="2700">
                <a:solidFill>
                  <a:srgbClr val="000000"/>
                </a:solidFill>
                <a:latin typeface="Arial Bold"/>
              </a:rPr>
              <a:t>Proposed System/Solution</a:t>
            </a:r>
          </a:p>
          <a:p>
            <a:pPr algn="l">
              <a:lnSpc>
                <a:spcPts val="3240"/>
              </a:lnSpc>
            </a:pPr>
            <a:r>
              <a:rPr lang="en-US" sz="2700">
                <a:solidFill>
                  <a:srgbClr val="000000"/>
                </a:solidFill>
                <a:latin typeface="Arial Bold"/>
              </a:rPr>
              <a:t>System Development Approach </a:t>
            </a:r>
            <a:r>
              <a:rPr lang="en-US" sz="2700">
                <a:solidFill>
                  <a:srgbClr val="000000"/>
                </a:solidFill>
                <a:latin typeface="Arial"/>
              </a:rPr>
              <a:t>(Technology Used) </a:t>
            </a:r>
          </a:p>
          <a:p>
            <a:pPr algn="l">
              <a:lnSpc>
                <a:spcPts val="3240"/>
              </a:lnSpc>
            </a:pPr>
            <a:r>
              <a:rPr lang="en-US" sz="2700">
                <a:solidFill>
                  <a:srgbClr val="000000"/>
                </a:solidFill>
                <a:latin typeface="Arial Bold"/>
              </a:rPr>
              <a:t>Algorithm &amp; Deployment  </a:t>
            </a:r>
          </a:p>
          <a:p>
            <a:pPr algn="l">
              <a:lnSpc>
                <a:spcPts val="3240"/>
              </a:lnSpc>
            </a:pPr>
            <a:r>
              <a:rPr lang="en-US" sz="2700">
                <a:solidFill>
                  <a:srgbClr val="000000"/>
                </a:solidFill>
                <a:latin typeface="Arial Bold"/>
              </a:rPr>
              <a:t>Result (Output Image)</a:t>
            </a:r>
          </a:p>
          <a:p>
            <a:pPr algn="l">
              <a:lnSpc>
                <a:spcPts val="3240"/>
              </a:lnSpc>
            </a:pPr>
            <a:r>
              <a:rPr lang="en-US" sz="2700">
                <a:solidFill>
                  <a:srgbClr val="000000"/>
                </a:solidFill>
                <a:latin typeface="Arial Bold"/>
              </a:rPr>
              <a:t>Conclusion</a:t>
            </a:r>
          </a:p>
          <a:p>
            <a:pPr algn="l">
              <a:lnSpc>
                <a:spcPts val="3240"/>
              </a:lnSpc>
            </a:pPr>
            <a:r>
              <a:rPr lang="en-US" sz="2700">
                <a:solidFill>
                  <a:srgbClr val="000000"/>
                </a:solidFill>
                <a:latin typeface="Arial Bold"/>
              </a:rPr>
              <a:t>Future Scope</a:t>
            </a:r>
          </a:p>
          <a:p>
            <a:pPr algn="l">
              <a:lnSpc>
                <a:spcPts val="3240"/>
              </a:lnSpc>
            </a:pPr>
            <a:r>
              <a:rPr lang="en-US" sz="2700">
                <a:solidFill>
                  <a:srgbClr val="000000"/>
                </a:solidFill>
                <a:latin typeface="Arial Bold"/>
              </a:rPr>
              <a:t>References</a:t>
            </a:r>
          </a:p>
          <a:p>
            <a:pPr algn="l">
              <a:lnSpc>
                <a:spcPts val="3240"/>
              </a:lnSpc>
            </a:pPr>
          </a:p>
          <a:p>
            <a:pPr algn="l">
              <a:lnSpc>
                <a:spcPts val="3240"/>
              </a:lnSpc>
            </a:pPr>
          </a:p>
          <a:p>
            <a:pPr algn="l">
              <a:lnSpc>
                <a:spcPts val="32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3"/>
            <a:stretch>
              <a:fillRect l="0" t="0" r="-42"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504988" y="1191415"/>
            <a:ext cx="8458200" cy="1010295"/>
          </a:xfrm>
          <a:prstGeom prst="rect">
            <a:avLst/>
          </a:prstGeom>
        </p:spPr>
        <p:txBody>
          <a:bodyPr anchor="t" rtlCol="false" tIns="0" lIns="0" bIns="0" rIns="0">
            <a:spAutoFit/>
          </a:bodyPr>
          <a:lstStyle/>
          <a:p>
            <a:pPr algn="l">
              <a:lnSpc>
                <a:spcPts val="7650"/>
              </a:lnSpc>
            </a:pPr>
            <a:r>
              <a:rPr lang="en-US" sz="6375">
                <a:solidFill>
                  <a:srgbClr val="000000"/>
                </a:solidFill>
                <a:latin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0" t="0" r="-133333" b="0"/>
            </a:stretch>
          </a:blipFill>
        </p:spPr>
      </p:sp>
      <p:sp>
        <p:nvSpPr>
          <p:cNvPr name="TextBox 31" id="31"/>
          <p:cNvSpPr txBox="true"/>
          <p:nvPr/>
        </p:nvSpPr>
        <p:spPr>
          <a:xfrm rot="0">
            <a:off x="1109662" y="9707455"/>
            <a:ext cx="2698433" cy="290205"/>
          </a:xfrm>
          <a:prstGeom prst="rect">
            <a:avLst/>
          </a:prstGeom>
        </p:spPr>
        <p:txBody>
          <a:bodyPr anchor="t" rtlCol="false" tIns="0" lIns="0" bIns="0" rIns="0">
            <a:spAutoFit/>
          </a:bodyPr>
          <a:lstStyle/>
          <a:p>
            <a:pPr algn="l">
              <a:lnSpc>
                <a:spcPts val="1980"/>
              </a:lnSpc>
            </a:pPr>
            <a:r>
              <a:rPr lang="en-US" sz="1650">
                <a:solidFill>
                  <a:srgbClr val="2D83C3"/>
                </a:solidFill>
                <a:latin typeface="Trebuchet MS"/>
              </a:rPr>
              <a:t>3/21/2024  </a:t>
            </a:r>
            <a:r>
              <a:rPr lang="en-US" sz="1650">
                <a:solidFill>
                  <a:srgbClr val="2D83C3"/>
                </a:solidFill>
                <a:latin typeface="Trebuchet MS Bold"/>
              </a:rPr>
              <a:t>Annual Review</a:t>
            </a:r>
          </a:p>
        </p:txBody>
      </p:sp>
      <p:sp>
        <p:nvSpPr>
          <p:cNvPr name="TextBox 32" id="32"/>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4</a:t>
            </a:r>
          </a:p>
        </p:txBody>
      </p:sp>
      <p:sp>
        <p:nvSpPr>
          <p:cNvPr name="TextBox 33" id="33"/>
          <p:cNvSpPr txBox="true"/>
          <p:nvPr/>
        </p:nvSpPr>
        <p:spPr>
          <a:xfrm rot="0">
            <a:off x="1951274" y="3428193"/>
            <a:ext cx="9944512" cy="4304297"/>
          </a:xfrm>
          <a:prstGeom prst="rect">
            <a:avLst/>
          </a:prstGeom>
        </p:spPr>
        <p:txBody>
          <a:bodyPr anchor="t" rtlCol="false" tIns="0" lIns="0" bIns="0" rIns="0">
            <a:spAutoFit/>
          </a:bodyPr>
          <a:lstStyle/>
          <a:p>
            <a:pPr algn="just">
              <a:lnSpc>
                <a:spcPts val="2520"/>
              </a:lnSpc>
            </a:pPr>
            <a:r>
              <a:rPr lang="en-US" sz="2100">
                <a:solidFill>
                  <a:srgbClr val="000000"/>
                </a:solidFill>
                <a:latin typeface="Arial"/>
              </a:rPr>
              <a:t>The objective of this project is to develop a secure data transmission system leveraging cloud storage services and steganography techniques. The system should enable users to hide confidential information within digital files (e.g., images, documents) and transmit them through cloud storage platforms. Additionally, the system should facilitate the extraction of hidden data from received files while maintaining data integrity and confidentiality.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3"/>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16"/>
            <a:ext cx="13606462" cy="1010295"/>
          </a:xfrm>
          <a:prstGeom prst="rect">
            <a:avLst/>
          </a:prstGeom>
        </p:spPr>
        <p:txBody>
          <a:bodyPr anchor="t" rtlCol="false" tIns="0" lIns="0" bIns="0" rIns="0">
            <a:spAutoFit/>
          </a:bodyPr>
          <a:lstStyle/>
          <a:p>
            <a:pPr algn="l">
              <a:lnSpc>
                <a:spcPts val="7650"/>
              </a:lnSpc>
            </a:pPr>
            <a:r>
              <a:rPr lang="en-US" sz="6375">
                <a:solidFill>
                  <a:srgbClr val="000000"/>
                </a:solidFill>
                <a:latin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0" t="0" r="-133333" b="0"/>
            </a:stretch>
          </a:blipFill>
        </p:spPr>
      </p:sp>
      <p:sp>
        <p:nvSpPr>
          <p:cNvPr name="TextBox 31" id="31"/>
          <p:cNvSpPr txBox="true"/>
          <p:nvPr/>
        </p:nvSpPr>
        <p:spPr>
          <a:xfrm rot="0">
            <a:off x="1109662" y="9707455"/>
            <a:ext cx="2698433" cy="290205"/>
          </a:xfrm>
          <a:prstGeom prst="rect">
            <a:avLst/>
          </a:prstGeom>
        </p:spPr>
        <p:txBody>
          <a:bodyPr anchor="t" rtlCol="false" tIns="0" lIns="0" bIns="0" rIns="0">
            <a:spAutoFit/>
          </a:bodyPr>
          <a:lstStyle/>
          <a:p>
            <a:pPr algn="l">
              <a:lnSpc>
                <a:spcPts val="1980"/>
              </a:lnSpc>
            </a:pPr>
            <a:r>
              <a:rPr lang="en-US" sz="1650">
                <a:solidFill>
                  <a:srgbClr val="2D83C3"/>
                </a:solidFill>
                <a:latin typeface="Trebuchet MS"/>
              </a:rPr>
              <a:t>3/21/2024  </a:t>
            </a:r>
            <a:r>
              <a:rPr lang="en-US" sz="1650">
                <a:solidFill>
                  <a:srgbClr val="2D83C3"/>
                </a:solidFill>
                <a:latin typeface="Trebuchet MS Bold"/>
              </a:rPr>
              <a:t>Annual Review</a:t>
            </a:r>
          </a:p>
        </p:txBody>
      </p:sp>
      <p:sp>
        <p:nvSpPr>
          <p:cNvPr name="TextBox 32" id="32"/>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5</a:t>
            </a:r>
          </a:p>
        </p:txBody>
      </p:sp>
      <p:sp>
        <p:nvSpPr>
          <p:cNvPr name="TextBox 33" id="33"/>
          <p:cNvSpPr txBox="true"/>
          <p:nvPr/>
        </p:nvSpPr>
        <p:spPr>
          <a:xfrm rot="0">
            <a:off x="1961091" y="2221306"/>
            <a:ext cx="11977808" cy="2211142"/>
          </a:xfrm>
          <a:prstGeom prst="rect">
            <a:avLst/>
          </a:prstGeom>
        </p:spPr>
        <p:txBody>
          <a:bodyPr anchor="t" rtlCol="false" tIns="0" lIns="0" bIns="0" rIns="0">
            <a:spAutoFit/>
          </a:bodyPr>
          <a:lstStyle/>
          <a:p>
            <a:pPr algn="l">
              <a:lnSpc>
                <a:spcPts val="2160"/>
              </a:lnSpc>
            </a:pPr>
            <a:r>
              <a:rPr lang="en-US" sz="1800">
                <a:solidFill>
                  <a:srgbClr val="000000"/>
                </a:solidFill>
                <a:latin typeface="Arial"/>
              </a:rPr>
              <a:t>In today's digital era, ensuring the security and privacy of sensitive data during transmission is of paramount importance. Cloud storage services offer convenient and scalable solutions for storing and sharing data. However, transmitting sensitive information through cloud storage raises concerns about data privacy and confidentiality. Traditional encryption methods provide a layer of security but may not suffice against sophisticated attacks or insider threats. Steganography offers an alternative approach to conceal sensitive data within innocuous carrier files, thereby ensuring covert communication without arousing suspicion.</a:t>
            </a:r>
          </a:p>
          <a:p>
            <a:pPr algn="l">
              <a:lnSpc>
                <a:spcPts val="2160"/>
              </a:lnSpc>
            </a:pPr>
            <a:r>
              <a:rPr lang="en-US" sz="1800">
                <a:solidFill>
                  <a:srgbClr val="000000"/>
                </a:solidFill>
                <a:latin typeface="Arial"/>
              </a:rPr>
              <a:t>Cloud Storage Integration: Implement a mechanism to interact with popular cloud storage services such as Google Drive, Dropbox, or Amazon S3. This includes authentication, file upload/download, and folder management functionalities.</a:t>
            </a:r>
          </a:p>
          <a:p>
            <a:pPr algn="l">
              <a:lnSpc>
                <a:spcPts val="2160"/>
              </a:lnSpc>
            </a:pPr>
            <a:r>
              <a:rPr lang="en-US" sz="1800">
                <a:solidFill>
                  <a:srgbClr val="000000"/>
                </a:solidFill>
                <a:latin typeface="Arial"/>
              </a:rPr>
              <a:t>Steganographic Encoding: Develop algorithms to embed confidential data within digital files using steganography techniques. Explore methods such as LSB substitution, frequency domain hiding, or spatial domain techniques to conceal information effectively.</a:t>
            </a:r>
          </a:p>
          <a:p>
            <a:pPr algn="l">
              <a:lnSpc>
                <a:spcPts val="2160"/>
              </a:lnSpc>
            </a:pPr>
            <a:r>
              <a:rPr lang="en-US" sz="1800">
                <a:solidFill>
                  <a:srgbClr val="000000"/>
                </a:solidFill>
                <a:latin typeface="Arial"/>
              </a:rPr>
              <a:t>Data Encryption (Optional): Provide an option for encrypting the hidden data before embedding it into carrier files. Use symmetric or asymmetric encryption algorithms to enhance data security.</a:t>
            </a:r>
          </a:p>
          <a:p>
            <a:pPr algn="l">
              <a:lnSpc>
                <a:spcPts val="2160"/>
              </a:lnSpc>
            </a:pPr>
            <a:r>
              <a:rPr lang="en-US" sz="1800">
                <a:solidFill>
                  <a:srgbClr val="000000"/>
                </a:solidFill>
                <a:latin typeface="Arial"/>
              </a:rPr>
              <a:t>User Interface: Design a user-friendly interface for seamless interaction with the system. Users should be able to upload files, hide messages, transmit data through cloud storage, and retrieve hidden information effortlessly.</a:t>
            </a:r>
          </a:p>
          <a:p>
            <a:pPr algn="l">
              <a:lnSpc>
                <a:spcPts val="2160"/>
              </a:lnSpc>
            </a:pPr>
            <a:r>
              <a:rPr lang="en-US" sz="1800">
                <a:solidFill>
                  <a:srgbClr val="000000"/>
                </a:solidFill>
                <a:latin typeface="Arial"/>
              </a:rPr>
              <a:t>Decoding and Extraction: Implement algorithms to extract hidden data from received files downloaded from the cloud storage service. Ensure accurate extraction of concealed information while preserving data integrity.</a:t>
            </a:r>
          </a:p>
          <a:p>
            <a:pPr algn="l">
              <a:lnSpc>
                <a:spcPts val="2160"/>
              </a:lnSpc>
            </a:pPr>
            <a:r>
              <a:rPr lang="en-US" sz="1800">
                <a:solidFill>
                  <a:srgbClr val="000000"/>
                </a:solidFill>
                <a:latin typeface="Arial"/>
              </a:rPr>
              <a:t>Security Measures: Incorporate security measures to protect against unauthorized access and detection of hidden data. This may include password authentication, encryption key management, and anti-forensic techniques to mitigate steganalysis attempts.</a:t>
            </a:r>
          </a:p>
          <a:p>
            <a:pPr algn="l">
              <a:lnSpc>
                <a:spcPts val="2160"/>
              </a:lnSpc>
            </a:pPr>
            <a:r>
              <a:rPr lang="en-US" sz="1800">
                <a:solidFill>
                  <a:srgbClr val="000000"/>
                </a:solidFill>
                <a:latin typeface="Arial"/>
              </a:rPr>
              <a:t>Performance Evaluation: Conduct performance evaluation tests to assess the efficiency and effectiveness of the system. Evaluate factors such as data transmission speed, storage overhead, and resistance against detection and attacks.</a:t>
            </a:r>
          </a:p>
          <a:p>
            <a:pPr algn="l">
              <a:lnSpc>
                <a:spcPts val="216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837248" y="1091491"/>
            <a:ext cx="14646593" cy="1170218"/>
          </a:xfrm>
          <a:prstGeom prst="rect">
            <a:avLst/>
          </a:prstGeom>
        </p:spPr>
        <p:txBody>
          <a:bodyPr anchor="t" rtlCol="false" tIns="0" lIns="0" bIns="0" rIns="0">
            <a:spAutoFit/>
          </a:bodyPr>
          <a:lstStyle/>
          <a:p>
            <a:pPr algn="l">
              <a:lnSpc>
                <a:spcPts val="5759"/>
              </a:lnSpc>
            </a:pPr>
            <a:r>
              <a:rPr lang="en-US" sz="4800">
                <a:solidFill>
                  <a:srgbClr val="000000"/>
                </a:solidFill>
                <a:latin typeface="Trebuchet MS Bold"/>
              </a:rPr>
              <a:t>WHO ARE THE END USERS?</a:t>
            </a:r>
          </a:p>
        </p:txBody>
      </p:sp>
      <p:sp>
        <p:nvSpPr>
          <p:cNvPr name="Freeform 23" id="23"/>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3"/>
            <a:stretch>
              <a:fillRect l="0" t="0" r="0" b="0"/>
            </a:stretch>
          </a:blipFill>
        </p:spPr>
      </p:sp>
      <p:sp>
        <p:nvSpPr>
          <p:cNvPr name="TextBox 24" id="24"/>
          <p:cNvSpPr txBox="true"/>
          <p:nvPr/>
        </p:nvSpPr>
        <p:spPr>
          <a:xfrm rot="0">
            <a:off x="1109662" y="9707455"/>
            <a:ext cx="2698433" cy="290205"/>
          </a:xfrm>
          <a:prstGeom prst="rect">
            <a:avLst/>
          </a:prstGeom>
        </p:spPr>
        <p:txBody>
          <a:bodyPr anchor="t" rtlCol="false" tIns="0" lIns="0" bIns="0" rIns="0">
            <a:spAutoFit/>
          </a:bodyPr>
          <a:lstStyle/>
          <a:p>
            <a:pPr algn="l">
              <a:lnSpc>
                <a:spcPts val="1980"/>
              </a:lnSpc>
            </a:pPr>
            <a:r>
              <a:rPr lang="en-US" sz="1650">
                <a:solidFill>
                  <a:srgbClr val="2D83C3"/>
                </a:solidFill>
                <a:latin typeface="Trebuchet MS"/>
              </a:rPr>
              <a:t>3/21/2024  </a:t>
            </a:r>
            <a:r>
              <a:rPr lang="en-US" sz="1650">
                <a:solidFill>
                  <a:srgbClr val="2D83C3"/>
                </a:solidFill>
                <a:latin typeface="Trebuchet MS Bold"/>
              </a:rPr>
              <a:t>Annual Review</a:t>
            </a:r>
          </a:p>
        </p:txBody>
      </p:sp>
      <p:sp>
        <p:nvSpPr>
          <p:cNvPr name="TextBox 25" id="25"/>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6</a:t>
            </a:r>
          </a:p>
        </p:txBody>
      </p:sp>
      <p:sp>
        <p:nvSpPr>
          <p:cNvPr name="TextBox 26" id="26"/>
          <p:cNvSpPr txBox="true"/>
          <p:nvPr/>
        </p:nvSpPr>
        <p:spPr>
          <a:xfrm rot="0">
            <a:off x="704738" y="1571550"/>
            <a:ext cx="13801350" cy="7066725"/>
          </a:xfrm>
          <a:prstGeom prst="rect">
            <a:avLst/>
          </a:prstGeom>
        </p:spPr>
        <p:txBody>
          <a:bodyPr anchor="t" rtlCol="false" tIns="0" lIns="0" bIns="0" rIns="0">
            <a:spAutoFit/>
          </a:bodyPr>
          <a:lstStyle/>
          <a:p>
            <a:pPr algn="l">
              <a:lnSpc>
                <a:spcPts val="3240"/>
              </a:lnSpc>
            </a:pPr>
          </a:p>
          <a:p>
            <a:pPr algn="l">
              <a:lnSpc>
                <a:spcPts val="3240"/>
              </a:lnSpc>
            </a:pPr>
            <a:r>
              <a:rPr lang="en-US" sz="2700" spc="25">
                <a:solidFill>
                  <a:srgbClr val="000000"/>
                </a:solidFill>
                <a:latin typeface="TT Rounds Condensed"/>
              </a:rPr>
              <a:t>End users of image steganography can vary widely depending on the context and purpose of its use. Here are some potential end users:</a:t>
            </a:r>
          </a:p>
          <a:p>
            <a:pPr algn="l" marL="660082" indent="-330041" lvl="1">
              <a:lnSpc>
                <a:spcPts val="3240"/>
              </a:lnSpc>
              <a:buAutoNum type="arabicPeriod" startAt="1"/>
            </a:pPr>
            <a:r>
              <a:rPr lang="en-US" sz="2700" spc="25">
                <a:solidFill>
                  <a:srgbClr val="000000"/>
                </a:solidFill>
                <a:latin typeface="TT Rounds Condensed Bold"/>
              </a:rPr>
              <a:t>Government Agencies: </a:t>
            </a:r>
            <a:r>
              <a:rPr lang="en-US" sz="2700" spc="25">
                <a:solidFill>
                  <a:srgbClr val="000000"/>
                </a:solidFill>
                <a:latin typeface="TT Rounds Condensed"/>
              </a:rPr>
              <a:t>Law enforcement, intelligence agencies, and military organizations may utilize image steganography for covert communication and information sharing, particularly when conducting surveillance or espionage operations.</a:t>
            </a:r>
          </a:p>
          <a:p>
            <a:pPr algn="l" marL="660082" indent="-330041" lvl="1">
              <a:lnSpc>
                <a:spcPts val="3240"/>
              </a:lnSpc>
              <a:buAutoNum type="arabicPeriod" startAt="1"/>
            </a:pPr>
            <a:r>
              <a:rPr lang="en-US" sz="2700" spc="25">
                <a:solidFill>
                  <a:srgbClr val="000000"/>
                </a:solidFill>
                <a:latin typeface="TT Rounds Condensed Bold"/>
              </a:rPr>
              <a:t>Journalists and Whistleblowers:</a:t>
            </a:r>
            <a:r>
              <a:rPr lang="en-US" sz="2700" spc="25">
                <a:solidFill>
                  <a:srgbClr val="000000"/>
                </a:solidFill>
                <a:latin typeface="TT Rounds Condensed"/>
              </a:rPr>
              <a:t> Individuals working in journalism or advocacy may employ image steganography to securely transmit sensitive information, such as leaked documents or confidential sources, while protecting the identity of whistleblowers and sources.</a:t>
            </a:r>
          </a:p>
          <a:p>
            <a:pPr algn="l" marL="660082" indent="-330041" lvl="1">
              <a:lnSpc>
                <a:spcPts val="3240"/>
              </a:lnSpc>
              <a:buAutoNum type="arabicPeriod" startAt="1"/>
            </a:pPr>
            <a:r>
              <a:rPr lang="en-US" sz="2700" spc="25">
                <a:solidFill>
                  <a:srgbClr val="000000"/>
                </a:solidFill>
                <a:latin typeface="TT Rounds Condensed Bold"/>
              </a:rPr>
              <a:t>Researchers and Academics:</a:t>
            </a:r>
            <a:r>
              <a:rPr lang="en-US" sz="2700" spc="25">
                <a:solidFill>
                  <a:srgbClr val="000000"/>
                </a:solidFill>
                <a:latin typeface="TT Rounds Condensed"/>
              </a:rPr>
              <a:t> Professionals in research and academia may use image steganography for experimental purposes, studying its applications in information security, cryptography, and digital forensics, or developing novel techniques and algorithms.</a:t>
            </a:r>
          </a:p>
          <a:p>
            <a:pPr algn="l" marL="660082" indent="-330041" lvl="1">
              <a:lnSpc>
                <a:spcPts val="3240"/>
              </a:lnSpc>
              <a:buAutoNum type="arabicPeriod" startAt="1"/>
            </a:pPr>
            <a:r>
              <a:rPr lang="en-US" sz="2700" spc="25">
                <a:solidFill>
                  <a:srgbClr val="000000"/>
                </a:solidFill>
                <a:latin typeface="TT Rounds Condensed Bold"/>
              </a:rPr>
              <a:t>Ethical Hackers and Penetration Testers: </a:t>
            </a:r>
            <a:r>
              <a:rPr lang="en-US" sz="2700" spc="25">
                <a:solidFill>
                  <a:srgbClr val="000000"/>
                </a:solidFill>
                <a:latin typeface="TT Rounds Condensed"/>
              </a:rPr>
              <a:t>Security professionals and ethical hackers may utilize image steganography as part of penetration testing and vulnerability assessment exercises to evaluate the effectiveness of security measures and identify potential weaknesses in systems and networks.</a:t>
            </a:r>
          </a:p>
          <a:p>
            <a:pPr algn="l" marL="660082" indent="-330041" lvl="1">
              <a:lnSpc>
                <a:spcPts val="3240"/>
              </a:lnSpc>
              <a:buAutoNum type="arabicPeriod" startAt="1"/>
            </a:pPr>
            <a:r>
              <a:rPr lang="en-US" sz="2700" spc="25">
                <a:solidFill>
                  <a:srgbClr val="000000"/>
                </a:solidFill>
                <a:latin typeface="TT Rounds Condensed Bold"/>
              </a:rPr>
              <a:t>Cybercriminals: </a:t>
            </a:r>
            <a:r>
              <a:rPr lang="en-US" sz="2700" spc="25">
                <a:solidFill>
                  <a:srgbClr val="000000"/>
                </a:solidFill>
                <a:latin typeface="TT Rounds Condensed"/>
              </a:rPr>
              <a:t>Unfortunately, malicious actors may also exploit image steganography for illicit purposes, such as concealing malware, ransomware, or other malicious payloads within innocent-looking images to evade detection by security systems and infiltrate target networks.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837248" y="435291"/>
            <a:ext cx="14646593" cy="1250871"/>
          </a:xfrm>
          <a:prstGeom prst="rect">
            <a:avLst/>
          </a:prstGeom>
        </p:spPr>
        <p:txBody>
          <a:bodyPr anchor="t" rtlCol="false" tIns="0" lIns="0" bIns="0" rIns="0">
            <a:spAutoFit/>
          </a:bodyPr>
          <a:lstStyle/>
          <a:p>
            <a:pPr algn="l">
              <a:lnSpc>
                <a:spcPts val="8640"/>
              </a:lnSpc>
            </a:pPr>
            <a:r>
              <a:rPr lang="en-US" sz="7200">
                <a:solidFill>
                  <a:srgbClr val="4F81BD"/>
                </a:solidFill>
                <a:latin typeface="Arial Bold"/>
              </a:rPr>
              <a:t>Proposed Solution</a:t>
            </a:r>
          </a:p>
        </p:txBody>
      </p:sp>
      <p:sp>
        <p:nvSpPr>
          <p:cNvPr name="TextBox 23" id="23"/>
          <p:cNvSpPr txBox="true"/>
          <p:nvPr/>
        </p:nvSpPr>
        <p:spPr>
          <a:xfrm rot="0">
            <a:off x="928688" y="2334964"/>
            <a:ext cx="17428858" cy="7564130"/>
          </a:xfrm>
          <a:prstGeom prst="rect">
            <a:avLst/>
          </a:prstGeom>
        </p:spPr>
        <p:txBody>
          <a:bodyPr anchor="t" rtlCol="false" tIns="0" lIns="0" bIns="0" rIns="0">
            <a:spAutoFit/>
          </a:bodyPr>
          <a:lstStyle/>
          <a:p>
            <a:pPr algn="l">
              <a:lnSpc>
                <a:spcPts val="2160"/>
              </a:lnSpc>
            </a:pPr>
            <a:r>
              <a:rPr lang="en-US" sz="1800">
                <a:solidFill>
                  <a:srgbClr val="000000"/>
                </a:solidFill>
                <a:latin typeface="Arial"/>
              </a:rPr>
              <a:t>Seamless Integration with Cloud Storage Providers:</a:t>
            </a:r>
          </a:p>
          <a:p>
            <a:pPr algn="l">
              <a:lnSpc>
                <a:spcPts val="2160"/>
              </a:lnSpc>
            </a:pPr>
            <a:r>
              <a:rPr lang="en-US" sz="1800">
                <a:solidFill>
                  <a:srgbClr val="000000"/>
                </a:solidFill>
                <a:latin typeface="Arial"/>
              </a:rPr>
              <a:t>CovertCloud seamlessly integrates with leading cloud storage providers such as Google Drive, Dropbox, and Microsoft OneDrive.</a:t>
            </a:r>
          </a:p>
          <a:p>
            <a:pPr algn="l">
              <a:lnSpc>
                <a:spcPts val="2160"/>
              </a:lnSpc>
            </a:pPr>
            <a:r>
              <a:rPr lang="en-US" sz="1800">
                <a:solidFill>
                  <a:srgbClr val="000000"/>
                </a:solidFill>
                <a:latin typeface="Arial"/>
              </a:rPr>
              <a:t>The solution leverages the APIs provided by these platforms to enable secure and efficient interaction with cloud storage services.</a:t>
            </a:r>
          </a:p>
          <a:p>
            <a:pPr algn="l">
              <a:lnSpc>
                <a:spcPts val="2160"/>
              </a:lnSpc>
            </a:pPr>
            <a:r>
              <a:rPr lang="en-US" sz="1800">
                <a:solidFill>
                  <a:srgbClr val="000000"/>
                </a:solidFill>
                <a:latin typeface="Arial"/>
              </a:rPr>
              <a:t>Steganographic Encoding and Decoding:</a:t>
            </a:r>
          </a:p>
          <a:p>
            <a:pPr algn="l">
              <a:lnSpc>
                <a:spcPts val="2160"/>
              </a:lnSpc>
            </a:pPr>
            <a:r>
              <a:rPr lang="en-US" sz="1800">
                <a:solidFill>
                  <a:srgbClr val="000000"/>
                </a:solidFill>
                <a:latin typeface="Arial"/>
              </a:rPr>
              <a:t>CovertCloud incorporates advanced steganographic techniques for encoding and decoding hidden messages within digital files.</a:t>
            </a:r>
          </a:p>
          <a:p>
            <a:pPr algn="l">
              <a:lnSpc>
                <a:spcPts val="2160"/>
              </a:lnSpc>
            </a:pPr>
            <a:r>
              <a:rPr lang="en-US" sz="1800">
                <a:solidFill>
                  <a:srgbClr val="000000"/>
                </a:solidFill>
                <a:latin typeface="Arial"/>
              </a:rPr>
              <a:t>Users can specify the desired level of concealment and choose from a variety of steganographic algorithms, including LSB substitution, F5 algorithm, and adaptive steganography.</a:t>
            </a:r>
          </a:p>
          <a:p>
            <a:pPr algn="l">
              <a:lnSpc>
                <a:spcPts val="2160"/>
              </a:lnSpc>
            </a:pPr>
            <a:r>
              <a:rPr lang="en-US" sz="1800">
                <a:solidFill>
                  <a:srgbClr val="000000"/>
                </a:solidFill>
                <a:latin typeface="Arial"/>
              </a:rPr>
              <a:t>Secure Data Transmission:</a:t>
            </a:r>
          </a:p>
          <a:p>
            <a:pPr algn="l">
              <a:lnSpc>
                <a:spcPts val="2160"/>
              </a:lnSpc>
            </a:pPr>
            <a:r>
              <a:rPr lang="en-US" sz="1800">
                <a:solidFill>
                  <a:srgbClr val="000000"/>
                </a:solidFill>
                <a:latin typeface="Arial"/>
              </a:rPr>
              <a:t>CovertCloud ensures the security of transmitted data by encrypting hidden messages before embedding them into carrier files.</a:t>
            </a:r>
          </a:p>
          <a:p>
            <a:pPr algn="l">
              <a:lnSpc>
                <a:spcPts val="2160"/>
              </a:lnSpc>
            </a:pPr>
            <a:r>
              <a:rPr lang="en-US" sz="1800">
                <a:solidFill>
                  <a:srgbClr val="000000"/>
                </a:solidFill>
                <a:latin typeface="Arial"/>
              </a:rPr>
              <a:t>Strong encryption algorithms, such as AES-256, are employed to protect sensitive information from unauthorized access or interception.</a:t>
            </a:r>
          </a:p>
          <a:p>
            <a:pPr algn="l">
              <a:lnSpc>
                <a:spcPts val="2160"/>
              </a:lnSpc>
            </a:pPr>
            <a:r>
              <a:rPr lang="en-US" sz="1800">
                <a:solidFill>
                  <a:srgbClr val="000000"/>
                </a:solidFill>
                <a:latin typeface="Arial"/>
              </a:rPr>
              <a:t>User-Friendly Interface:</a:t>
            </a:r>
          </a:p>
          <a:p>
            <a:pPr algn="l">
              <a:lnSpc>
                <a:spcPts val="2160"/>
              </a:lnSpc>
            </a:pPr>
            <a:r>
              <a:rPr lang="en-US" sz="1800">
                <a:solidFill>
                  <a:srgbClr val="000000"/>
                </a:solidFill>
                <a:latin typeface="Arial"/>
              </a:rPr>
              <a:t>CovertCloud features an intuitive and user-friendly interface designed to simplify the process of secure data transmission.</a:t>
            </a:r>
          </a:p>
          <a:p>
            <a:pPr algn="l">
              <a:lnSpc>
                <a:spcPts val="2160"/>
              </a:lnSpc>
            </a:pPr>
            <a:r>
              <a:rPr lang="en-US" sz="1800">
                <a:solidFill>
                  <a:srgbClr val="000000"/>
                </a:solidFill>
                <a:latin typeface="Arial"/>
              </a:rPr>
              <a:t>The interface provides options for file selection, message input, encryption settings, and interaction with cloud storage services.</a:t>
            </a:r>
          </a:p>
          <a:p>
            <a:pPr algn="l">
              <a:lnSpc>
                <a:spcPts val="2160"/>
              </a:lnSpc>
            </a:pPr>
            <a:r>
              <a:rPr lang="en-US" sz="1800">
                <a:solidFill>
                  <a:srgbClr val="000000"/>
                </a:solidFill>
                <a:latin typeface="Arial"/>
              </a:rPr>
              <a:t>Real-Time Feedback and Validation:</a:t>
            </a:r>
          </a:p>
          <a:p>
            <a:pPr algn="l">
              <a:lnSpc>
                <a:spcPts val="2160"/>
              </a:lnSpc>
            </a:pPr>
            <a:r>
              <a:rPr lang="en-US" sz="1800">
                <a:solidFill>
                  <a:srgbClr val="000000"/>
                </a:solidFill>
                <a:latin typeface="Arial"/>
              </a:rPr>
              <a:t>CovertCloud provides real-time feedback and validation to users during the encoding and decoding processes.</a:t>
            </a:r>
          </a:p>
          <a:p>
            <a:pPr algn="l">
              <a:lnSpc>
                <a:spcPts val="2160"/>
              </a:lnSpc>
            </a:pPr>
            <a:r>
              <a:rPr lang="en-US" sz="1800">
                <a:solidFill>
                  <a:srgbClr val="000000"/>
                </a:solidFill>
                <a:latin typeface="Arial"/>
              </a:rPr>
              <a:t>Users receive instant notifications regarding the success or failure of data transmission, ensuring transparency and reliability.</a:t>
            </a:r>
          </a:p>
          <a:p>
            <a:pPr algn="l">
              <a:lnSpc>
                <a:spcPts val="2160"/>
              </a:lnSpc>
            </a:pPr>
            <a:r>
              <a:rPr lang="en-US" sz="1800">
                <a:solidFill>
                  <a:srgbClr val="000000"/>
                </a:solidFill>
                <a:latin typeface="Arial"/>
              </a:rPr>
              <a:t>Multi-Platform Compatibility:</a:t>
            </a:r>
          </a:p>
          <a:p>
            <a:pPr algn="l">
              <a:lnSpc>
                <a:spcPts val="2160"/>
              </a:lnSpc>
            </a:pPr>
            <a:r>
              <a:rPr lang="en-US" sz="1800">
                <a:solidFill>
                  <a:srgbClr val="000000"/>
                </a:solidFill>
                <a:latin typeface="Arial"/>
              </a:rPr>
              <a:t>CovertCloud is compatible with multiple platforms, including desktops, laptops, and mobile devices.</a:t>
            </a:r>
          </a:p>
          <a:p>
            <a:pPr algn="l">
              <a:lnSpc>
                <a:spcPts val="2160"/>
              </a:lnSpc>
            </a:pPr>
            <a:r>
              <a:rPr lang="en-US" sz="1800">
                <a:solidFill>
                  <a:srgbClr val="000000"/>
                </a:solidFill>
                <a:latin typeface="Arial"/>
              </a:rPr>
              <a:t>Users can access the solution via web browsers or dedicated applications tailored for different operating systems.</a:t>
            </a:r>
          </a:p>
          <a:p>
            <a:pPr algn="l">
              <a:lnSpc>
                <a:spcPts val="2160"/>
              </a:lnSpc>
            </a:pPr>
            <a:r>
              <a:rPr lang="en-US" sz="1800">
                <a:solidFill>
                  <a:srgbClr val="000000"/>
                </a:solidFill>
                <a:latin typeface="Arial"/>
              </a:rPr>
              <a:t>Robust Security Measures:</a:t>
            </a:r>
          </a:p>
          <a:p>
            <a:pPr algn="l">
              <a:lnSpc>
                <a:spcPts val="2160"/>
              </a:lnSpc>
            </a:pPr>
            <a:r>
              <a:rPr lang="en-US" sz="1800">
                <a:solidFill>
                  <a:srgbClr val="000000"/>
                </a:solidFill>
                <a:latin typeface="Arial"/>
              </a:rPr>
              <a:t>CovertCloud implements robust security measures to protect against various security threats, including brute-force attacks, steganalysis, and data interception.</a:t>
            </a:r>
          </a:p>
          <a:p>
            <a:pPr algn="l">
              <a:lnSpc>
                <a:spcPts val="2160"/>
              </a:lnSpc>
            </a:pPr>
            <a:r>
              <a:rPr lang="en-US" sz="1800">
                <a:solidFill>
                  <a:srgbClr val="000000"/>
                </a:solidFill>
                <a:latin typeface="Arial"/>
              </a:rPr>
              <a:t>Continuous monitoring and updates ensure that the solution remains resilient to emerging threats and vulnerabilities.</a:t>
            </a:r>
          </a:p>
          <a:p>
            <a:pPr algn="l">
              <a:lnSpc>
                <a:spcPts val="2160"/>
              </a:lnSpc>
            </a:pPr>
            <a:r>
              <a:rPr lang="en-US" sz="1800">
                <a:solidFill>
                  <a:srgbClr val="000000"/>
                </a:solidFill>
                <a:latin typeface="Arial"/>
              </a:rPr>
              <a:t>Scalability and Performance Optimization:</a:t>
            </a:r>
          </a:p>
          <a:p>
            <a:pPr algn="l">
              <a:lnSpc>
                <a:spcPts val="2160"/>
              </a:lnSpc>
            </a:pPr>
            <a:r>
              <a:rPr lang="en-US" sz="1800">
                <a:solidFill>
                  <a:srgbClr val="000000"/>
                </a:solidFill>
                <a:latin typeface="Arial"/>
              </a:rPr>
              <a:t>CovertCloud is designed to scale seamlessly to accommodate varying user needs and workloads.</a:t>
            </a:r>
          </a:p>
          <a:p>
            <a:pPr algn="l">
              <a:lnSpc>
                <a:spcPts val="2160"/>
              </a:lnSpc>
            </a:pPr>
            <a:r>
              <a:rPr lang="en-US" sz="1800">
                <a:solidFill>
                  <a:srgbClr val="000000"/>
                </a:solidFill>
                <a:latin typeface="Arial"/>
              </a:rPr>
              <a:t>Performance optimization techniques, such as parallel processing and caching, are employed to enhance the speed and efficiency of data transmission.</a:t>
            </a:r>
          </a:p>
          <a:p>
            <a:pPr algn="l">
              <a:lnSpc>
                <a:spcPts val="2160"/>
              </a:lnSpc>
            </a:pPr>
          </a:p>
          <a:p>
            <a:pPr algn="l">
              <a:lnSpc>
                <a:spcPts val="2160"/>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837248" y="435291"/>
            <a:ext cx="14646593" cy="1250871"/>
          </a:xfrm>
          <a:prstGeom prst="rect">
            <a:avLst/>
          </a:prstGeom>
        </p:spPr>
        <p:txBody>
          <a:bodyPr anchor="t" rtlCol="false" tIns="0" lIns="0" bIns="0" rIns="0">
            <a:spAutoFit/>
          </a:bodyPr>
          <a:lstStyle/>
          <a:p>
            <a:pPr algn="l">
              <a:lnSpc>
                <a:spcPts val="8640"/>
              </a:lnSpc>
            </a:pPr>
            <a:r>
              <a:rPr lang="en-US" sz="7200">
                <a:solidFill>
                  <a:srgbClr val="4F81BD"/>
                </a:solidFill>
                <a:latin typeface="Arial Bold"/>
              </a:rPr>
              <a:t>System  Approach</a:t>
            </a:r>
          </a:p>
        </p:txBody>
      </p:sp>
      <p:sp>
        <p:nvSpPr>
          <p:cNvPr name="TextBox 23" id="23"/>
          <p:cNvSpPr txBox="true"/>
          <p:nvPr/>
        </p:nvSpPr>
        <p:spPr>
          <a:xfrm rot="0">
            <a:off x="548642" y="3013263"/>
            <a:ext cx="13533118" cy="3326339"/>
          </a:xfrm>
          <a:prstGeom prst="rect">
            <a:avLst/>
          </a:prstGeom>
        </p:spPr>
        <p:txBody>
          <a:bodyPr anchor="t" rtlCol="false" tIns="0" lIns="0" bIns="0" rIns="0">
            <a:spAutoFit/>
          </a:bodyPr>
          <a:lstStyle/>
          <a:p>
            <a:pPr algn="l">
              <a:lnSpc>
                <a:spcPts val="2520"/>
              </a:lnSpc>
            </a:pPr>
            <a:r>
              <a:rPr lang="en-US" sz="2100">
                <a:solidFill>
                  <a:srgbClr val="0F0F0F"/>
                </a:solidFill>
                <a:latin typeface="Arial Bold"/>
              </a:rPr>
              <a:t>The  Cloud storage steganography has minimal system requirements and can run on most modern computers. Here's a breakdown:</a:t>
            </a:r>
          </a:p>
          <a:p>
            <a:pPr algn="l">
              <a:lnSpc>
                <a:spcPts val="2520"/>
              </a:lnSpc>
            </a:pPr>
          </a:p>
          <a:p>
            <a:pPr algn="l">
              <a:lnSpc>
                <a:spcPts val="2520"/>
              </a:lnSpc>
            </a:pPr>
            <a:r>
              <a:rPr lang="en-US" sz="2100">
                <a:solidFill>
                  <a:srgbClr val="0F0F0F"/>
                </a:solidFill>
                <a:latin typeface="Arial Bold"/>
              </a:rPr>
              <a:t>Software:Python 3 (or compatible version) - The code is written in Python and requires a Python interpreter to be installed. Python is freely available for most operating systems.This imports the hashlib library, which provides functions for various cryptographic hash algorithms like MD5, SHA-256, etc.</a:t>
            </a:r>
          </a:p>
          <a:p>
            <a:pPr algn="l">
              <a:lnSpc>
                <a:spcPts val="2520"/>
              </a:lnSpc>
            </a:pPr>
          </a:p>
          <a:p>
            <a:pPr algn="l">
              <a:lnSpc>
                <a:spcPts val="2520"/>
              </a:lnSpc>
            </a:pPr>
            <a:r>
              <a:rPr lang="en-US" sz="2100">
                <a:solidFill>
                  <a:srgbClr val="0F0F0F"/>
                </a:solidFill>
                <a:latin typeface="Arial Bold"/>
              </a:rPr>
              <a:t>Hardware:No specific hardware requirements - This code doesn't perform computationally intensive tasks and can run on any computer capable of running Python.</a:t>
            </a:r>
          </a:p>
          <a:p>
            <a:pPr algn="l">
              <a:lnSpc>
                <a:spcPts val="2520"/>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837248" y="435291"/>
            <a:ext cx="14646593" cy="1250871"/>
          </a:xfrm>
          <a:prstGeom prst="rect">
            <a:avLst/>
          </a:prstGeom>
        </p:spPr>
        <p:txBody>
          <a:bodyPr anchor="t" rtlCol="false" tIns="0" lIns="0" bIns="0" rIns="0">
            <a:spAutoFit/>
          </a:bodyPr>
          <a:lstStyle/>
          <a:p>
            <a:pPr algn="l">
              <a:lnSpc>
                <a:spcPts val="8640"/>
              </a:lnSpc>
            </a:pPr>
            <a:r>
              <a:rPr lang="en-US" sz="7200">
                <a:solidFill>
                  <a:srgbClr val="4F81BD"/>
                </a:solidFill>
                <a:latin typeface="Arial Bold"/>
              </a:rPr>
              <a:t>Algorithm &amp; Deployment</a:t>
            </a:r>
          </a:p>
        </p:txBody>
      </p:sp>
      <p:sp>
        <p:nvSpPr>
          <p:cNvPr name="TextBox 23" id="23"/>
          <p:cNvSpPr txBox="true"/>
          <p:nvPr/>
        </p:nvSpPr>
        <p:spPr>
          <a:xfrm rot="0">
            <a:off x="928688" y="2033373"/>
            <a:ext cx="16385670" cy="7850654"/>
          </a:xfrm>
          <a:prstGeom prst="rect">
            <a:avLst/>
          </a:prstGeom>
        </p:spPr>
        <p:txBody>
          <a:bodyPr anchor="t" rtlCol="false" tIns="0" lIns="0" bIns="0" rIns="0">
            <a:spAutoFit/>
          </a:bodyPr>
          <a:lstStyle/>
          <a:p>
            <a:pPr algn="l">
              <a:lnSpc>
                <a:spcPts val="2520"/>
              </a:lnSpc>
            </a:pPr>
            <a:r>
              <a:rPr lang="en-US" sz="2100">
                <a:solidFill>
                  <a:srgbClr val="000000"/>
                </a:solidFill>
                <a:latin typeface="Arial"/>
              </a:rPr>
              <a:t>To implement cloud-based steganography, we'll need to break down the process into several steps. Below is an outline of the algorithm and development process:</a:t>
            </a:r>
          </a:p>
          <a:p>
            <a:pPr algn="l">
              <a:lnSpc>
                <a:spcPts val="2520"/>
              </a:lnSpc>
            </a:pPr>
            <a:r>
              <a:rPr lang="en-US" sz="2100">
                <a:solidFill>
                  <a:srgbClr val="000000"/>
                </a:solidFill>
                <a:latin typeface="Arial Bold"/>
              </a:rPr>
              <a:t>Authentication and Setup</a:t>
            </a:r>
            <a:r>
              <a:rPr lang="en-US" sz="2100">
                <a:solidFill>
                  <a:srgbClr val="000000"/>
                </a:solidFill>
                <a:latin typeface="Arial"/>
              </a:rPr>
              <a:t>:</a:t>
            </a:r>
          </a:p>
          <a:p>
            <a:pPr algn="l">
              <a:lnSpc>
                <a:spcPts val="2520"/>
              </a:lnSpc>
            </a:pPr>
            <a:r>
              <a:rPr lang="en-US" sz="2100">
                <a:solidFill>
                  <a:srgbClr val="000000"/>
                </a:solidFill>
                <a:latin typeface="Arial"/>
              </a:rPr>
              <a:t>Obtain necessary credentials or API keys from the chosen cloud storage provider (e.g., Google Drive, Dropbox).</a:t>
            </a:r>
          </a:p>
          <a:p>
            <a:pPr algn="l">
              <a:lnSpc>
                <a:spcPts val="2520"/>
              </a:lnSpc>
            </a:pPr>
            <a:r>
              <a:rPr lang="en-US" sz="2100">
                <a:solidFill>
                  <a:srgbClr val="000000"/>
                </a:solidFill>
                <a:latin typeface="Arial"/>
              </a:rPr>
              <a:t>Set up authentication mechanisms to access the cloud storage service programmatically.</a:t>
            </a:r>
          </a:p>
          <a:p>
            <a:pPr algn="l">
              <a:lnSpc>
                <a:spcPts val="2520"/>
              </a:lnSpc>
            </a:pPr>
            <a:r>
              <a:rPr lang="en-US" sz="2100">
                <a:solidFill>
                  <a:srgbClr val="000000"/>
                </a:solidFill>
                <a:latin typeface="Arial Bold"/>
              </a:rPr>
              <a:t>File Upload</a:t>
            </a:r>
            <a:r>
              <a:rPr lang="en-US" sz="2100">
                <a:solidFill>
                  <a:srgbClr val="000000"/>
                </a:solidFill>
                <a:latin typeface="Arial"/>
              </a:rPr>
              <a:t>:</a:t>
            </a:r>
          </a:p>
          <a:p>
            <a:pPr algn="l">
              <a:lnSpc>
                <a:spcPts val="2520"/>
              </a:lnSpc>
            </a:pPr>
            <a:r>
              <a:rPr lang="en-US" sz="2100">
                <a:solidFill>
                  <a:srgbClr val="000000"/>
                </a:solidFill>
                <a:latin typeface="Arial"/>
              </a:rPr>
              <a:t>Allow the user to select a file to be uploaded to the cloud storage.</a:t>
            </a:r>
          </a:p>
          <a:p>
            <a:pPr algn="l">
              <a:lnSpc>
                <a:spcPts val="2520"/>
              </a:lnSpc>
            </a:pPr>
            <a:r>
              <a:rPr lang="en-US" sz="2100">
                <a:solidFill>
                  <a:srgbClr val="000000"/>
                </a:solidFill>
                <a:latin typeface="Arial"/>
              </a:rPr>
              <a:t>Implement the functionality to upload the selected file to the cloud storage service using its API.</a:t>
            </a:r>
          </a:p>
          <a:p>
            <a:pPr algn="l">
              <a:lnSpc>
                <a:spcPts val="2520"/>
              </a:lnSpc>
            </a:pPr>
            <a:r>
              <a:rPr lang="en-US" sz="2100">
                <a:solidFill>
                  <a:srgbClr val="000000"/>
                </a:solidFill>
                <a:latin typeface="Arial Bold"/>
              </a:rPr>
              <a:t>Message Encoding</a:t>
            </a:r>
            <a:r>
              <a:rPr lang="en-US" sz="2100">
                <a:solidFill>
                  <a:srgbClr val="000000"/>
                </a:solidFill>
                <a:latin typeface="Arial"/>
              </a:rPr>
              <a:t>:</a:t>
            </a:r>
          </a:p>
          <a:p>
            <a:pPr algn="l">
              <a:lnSpc>
                <a:spcPts val="2520"/>
              </a:lnSpc>
            </a:pPr>
            <a:r>
              <a:rPr lang="en-US" sz="2100">
                <a:solidFill>
                  <a:srgbClr val="000000"/>
                </a:solidFill>
                <a:latin typeface="Arial"/>
              </a:rPr>
              <a:t>Enable the user to input a secret message that needs to be hidden within the uploaded file.</a:t>
            </a:r>
          </a:p>
          <a:p>
            <a:pPr algn="l">
              <a:lnSpc>
                <a:spcPts val="2520"/>
              </a:lnSpc>
            </a:pPr>
            <a:r>
              <a:rPr lang="en-US" sz="2100">
                <a:solidFill>
                  <a:srgbClr val="000000"/>
                </a:solidFill>
                <a:latin typeface="Arial"/>
              </a:rPr>
              <a:t>Implement steganographic encoding techniques (e.g., LSB substitution) to embed the secret message within the file.</a:t>
            </a:r>
          </a:p>
          <a:p>
            <a:pPr algn="l">
              <a:lnSpc>
                <a:spcPts val="2520"/>
              </a:lnSpc>
            </a:pPr>
            <a:r>
              <a:rPr lang="en-US" sz="2100">
                <a:solidFill>
                  <a:srgbClr val="000000"/>
                </a:solidFill>
                <a:latin typeface="Arial"/>
              </a:rPr>
              <a:t>Development Steps:</a:t>
            </a:r>
          </a:p>
          <a:p>
            <a:pPr algn="l">
              <a:lnSpc>
                <a:spcPts val="2520"/>
              </a:lnSpc>
            </a:pPr>
            <a:r>
              <a:rPr lang="en-US" sz="2100">
                <a:solidFill>
                  <a:srgbClr val="000000"/>
                </a:solidFill>
                <a:latin typeface="Arial Bold"/>
              </a:rPr>
              <a:t>Choose a Cloud Storage Provider</a:t>
            </a:r>
            <a:r>
              <a:rPr lang="en-US" sz="2100">
                <a:solidFill>
                  <a:srgbClr val="000000"/>
                </a:solidFill>
                <a:latin typeface="Arial"/>
              </a:rPr>
              <a:t>:</a:t>
            </a:r>
          </a:p>
          <a:p>
            <a:pPr algn="l">
              <a:lnSpc>
                <a:spcPts val="2520"/>
              </a:lnSpc>
            </a:pPr>
            <a:r>
              <a:rPr lang="en-US" sz="2100">
                <a:solidFill>
                  <a:srgbClr val="000000"/>
                </a:solidFill>
                <a:latin typeface="Arial"/>
              </a:rPr>
              <a:t>Select a cloud storage provider (e.g., Google Drive, Dropbox) based on your preferences and requirements.</a:t>
            </a:r>
          </a:p>
          <a:p>
            <a:pPr algn="l">
              <a:lnSpc>
                <a:spcPts val="2520"/>
              </a:lnSpc>
            </a:pPr>
            <a:r>
              <a:rPr lang="en-US" sz="2100">
                <a:solidFill>
                  <a:srgbClr val="000000"/>
                </a:solidFill>
                <a:latin typeface="Arial Bold"/>
              </a:rPr>
              <a:t>Set Up Development Environment</a:t>
            </a:r>
            <a:r>
              <a:rPr lang="en-US" sz="2100">
                <a:solidFill>
                  <a:srgbClr val="000000"/>
                </a:solidFill>
                <a:latin typeface="Arial"/>
              </a:rPr>
              <a:t>:</a:t>
            </a:r>
          </a:p>
          <a:p>
            <a:pPr algn="l">
              <a:lnSpc>
                <a:spcPts val="2520"/>
              </a:lnSpc>
            </a:pPr>
            <a:r>
              <a:rPr lang="en-US" sz="2100">
                <a:solidFill>
                  <a:srgbClr val="000000"/>
                </a:solidFill>
                <a:latin typeface="Arial"/>
              </a:rPr>
              <a:t>Install necessary libraries or SDKs for interacting with the chosen cloud storage provider's API.</a:t>
            </a:r>
          </a:p>
          <a:p>
            <a:pPr algn="l">
              <a:lnSpc>
                <a:spcPts val="2520"/>
              </a:lnSpc>
            </a:pPr>
            <a:r>
              <a:rPr lang="en-US" sz="2100">
                <a:solidFill>
                  <a:srgbClr val="000000"/>
                </a:solidFill>
                <a:latin typeface="Arial"/>
              </a:rPr>
              <a:t>Set up any development environments or IDEs needed for coding.</a:t>
            </a:r>
          </a:p>
          <a:p>
            <a:pPr algn="l">
              <a:lnSpc>
                <a:spcPts val="2520"/>
              </a:lnSpc>
            </a:pPr>
            <a:r>
              <a:rPr lang="en-US" sz="2100">
                <a:solidFill>
                  <a:srgbClr val="000000"/>
                </a:solidFill>
                <a:latin typeface="Arial Bold"/>
              </a:rPr>
              <a:t>Authentication and Authorization</a:t>
            </a:r>
            <a:r>
              <a:rPr lang="en-US" sz="2100">
                <a:solidFill>
                  <a:srgbClr val="000000"/>
                </a:solidFill>
                <a:latin typeface="Arial"/>
              </a:rPr>
              <a:t>:</a:t>
            </a:r>
          </a:p>
          <a:p>
            <a:pPr algn="l">
              <a:lnSpc>
                <a:spcPts val="2520"/>
              </a:lnSpc>
            </a:pPr>
            <a:r>
              <a:rPr lang="en-US" sz="2100">
                <a:solidFill>
                  <a:srgbClr val="000000"/>
                </a:solidFill>
                <a:latin typeface="Arial"/>
              </a:rPr>
              <a:t>Follow the documentation provided by the cloud storage provider to authenticate your application and obtain necessary credentials or API keys.</a:t>
            </a:r>
          </a:p>
          <a:p>
            <a:pPr algn="l">
              <a:lnSpc>
                <a:spcPts val="2520"/>
              </a:lnSpc>
            </a:pPr>
            <a:r>
              <a:rPr lang="en-US" sz="2100">
                <a:solidFill>
                  <a:srgbClr val="000000"/>
                </a:solidFill>
                <a:latin typeface="Arial Bold"/>
              </a:rPr>
              <a:t>Implement File Upload and Download</a:t>
            </a:r>
            <a:r>
              <a:rPr lang="en-US" sz="2100">
                <a:solidFill>
                  <a:srgbClr val="000000"/>
                </a:solidFill>
                <a:latin typeface="Arial"/>
              </a:rPr>
              <a:t>:</a:t>
            </a:r>
          </a:p>
          <a:p>
            <a:pPr algn="l">
              <a:lnSpc>
                <a:spcPts val="2520"/>
              </a:lnSpc>
            </a:pPr>
            <a:r>
              <a:rPr lang="en-US" sz="2100">
                <a:solidFill>
                  <a:srgbClr val="000000"/>
                </a:solidFill>
                <a:latin typeface="Arial"/>
              </a:rPr>
              <a:t>Use the provided API or SDK to implement file upload and download functionalities.</a:t>
            </a:r>
          </a:p>
          <a:p>
            <a:pPr algn="l">
              <a:lnSpc>
                <a:spcPts val="2520"/>
              </a:lnSpc>
            </a:pPr>
            <a:r>
              <a:rPr lang="en-US" sz="2100">
                <a:solidFill>
                  <a:srgbClr val="000000"/>
                </a:solidFill>
                <a:latin typeface="Arial"/>
              </a:rPr>
              <a:t>Test the functionality to ensure successful interaction with the cloud storage service.</a:t>
            </a:r>
          </a:p>
          <a:p>
            <a:pPr algn="l">
              <a:lnSpc>
                <a:spcPts val="252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DAGBWEWbyLw</dc:identifier>
  <dcterms:modified xsi:type="dcterms:W3CDTF">2011-08-01T06:04:30Z</dcterms:modified>
  <cp:revision>1</cp:revision>
  <dc:title>cloud based stegno.pptx</dc:title>
</cp:coreProperties>
</file>