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74" r:id="rId10"/>
    <p:sldId id="264" r:id="rId11"/>
    <p:sldId id="265" r:id="rId12"/>
    <p:sldId id="271" r:id="rId13"/>
    <p:sldId id="275" r:id="rId14"/>
    <p:sldId id="266"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5033" autoAdjust="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805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041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056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294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5889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638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5825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498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8343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384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2066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181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57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4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1053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extLst>
      <p:ext uri="{BB962C8B-B14F-4D97-AF65-F5344CB8AC3E}">
        <p14:creationId xmlns:p14="http://schemas.microsoft.com/office/powerpoint/2010/main" val="23217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186974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3" Type="http://schemas.openxmlformats.org/officeDocument/2006/relationships/hyperlink" Target="http://pandas.org" TargetMode="External" /><Relationship Id="rId2" Type="http://schemas.openxmlformats.org/officeDocument/2006/relationships/hyperlink" Target="http://numpy.org" TargetMode="External" /><Relationship Id="rId1" Type="http://schemas.openxmlformats.org/officeDocument/2006/relationships/slideLayout" Target="../slideLayouts/slideLayout2.xml" /><Relationship Id="rId5" Type="http://schemas.openxmlformats.org/officeDocument/2006/relationships/hyperlink" Target="http://standardhttps:/www.kaggle.com/datasets/zeeshanmulla/recommendation-system-movie/code" TargetMode="External" /><Relationship Id="rId4" Type="http://schemas.openxmlformats.org/officeDocument/2006/relationships/hyperlink" Target="http://matplotlib.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60435" y="3995595"/>
            <a:ext cx="5484270" cy="4417169"/>
          </a:xfrm>
        </p:spPr>
        <p:txBody>
          <a:bodyPr>
            <a:normAutofit/>
          </a:bodyPr>
          <a:lstStyle/>
          <a:p>
            <a:pPr algn="justLow"/>
            <a:r>
              <a:rPr lang="en-US" sz="2400" dirty="0">
                <a:solidFill>
                  <a:schemeClr val="tx1"/>
                </a:solidFill>
                <a:cs typeface="Calibri"/>
              </a:rPr>
              <a:t>Done by,</a:t>
            </a:r>
          </a:p>
          <a:p>
            <a:pPr algn="justLow"/>
            <a:r>
              <a:rPr lang="en-US" sz="2400" dirty="0">
                <a:solidFill>
                  <a:schemeClr val="tx1"/>
                </a:solidFill>
                <a:latin typeface="Calibri"/>
                <a:cs typeface="Calibri"/>
              </a:rPr>
              <a:t>P.ANANDHAN</a:t>
            </a:r>
          </a:p>
          <a:p>
            <a:pPr algn="justLow"/>
            <a:r>
              <a:rPr lang="en-US" sz="2400" dirty="0" err="1">
                <a:solidFill>
                  <a:schemeClr val="tx1"/>
                </a:solidFill>
                <a:latin typeface="Calibri"/>
                <a:cs typeface="Calibri"/>
              </a:rPr>
              <a:t>Reg</a:t>
            </a:r>
            <a:r>
              <a:rPr lang="en-US" sz="2400" dirty="0">
                <a:solidFill>
                  <a:schemeClr val="tx1"/>
                </a:solidFill>
                <a:latin typeface="Calibri"/>
                <a:cs typeface="Calibri"/>
              </a:rPr>
              <a:t> No. : 912321104002</a:t>
            </a:r>
          </a:p>
          <a:p>
            <a:pPr algn="justLow"/>
            <a:r>
              <a:rPr lang="en-US" sz="2400" dirty="0">
                <a:solidFill>
                  <a:schemeClr val="tx1"/>
                </a:solidFill>
                <a:latin typeface="Calibri"/>
                <a:cs typeface="Calibri"/>
              </a:rPr>
              <a:t>SACS MAVMM ENGINEERING COLLEGE</a:t>
            </a:r>
          </a:p>
          <a:p>
            <a:pPr algn="justLow"/>
            <a:r>
              <a:rPr lang="en-US" sz="2400" dirty="0">
                <a:solidFill>
                  <a:schemeClr val="tx1"/>
                </a:solidFill>
                <a:latin typeface="Calibri"/>
                <a:cs typeface="Calibri"/>
              </a:rPr>
              <a:t>MADURAI                            </a:t>
            </a:r>
          </a:p>
        </p:txBody>
      </p:sp>
      <p:sp>
        <p:nvSpPr>
          <p:cNvPr id="10" name="Title 9">
            <a:extLst>
              <a:ext uri="{FF2B5EF4-FFF2-40B4-BE49-F238E27FC236}">
                <a16:creationId xmlns:a16="http://schemas.microsoft.com/office/drawing/2014/main" id="{26539589-3773-DD53-6369-E0729297DC12}"/>
              </a:ext>
            </a:extLst>
          </p:cNvPr>
          <p:cNvSpPr>
            <a:spLocks noGrp="1"/>
          </p:cNvSpPr>
          <p:nvPr>
            <p:ph type="ctrTitle"/>
          </p:nvPr>
        </p:nvSpPr>
        <p:spPr>
          <a:xfrm>
            <a:off x="709349" y="442592"/>
            <a:ext cx="9655743" cy="1971197"/>
          </a:xfrm>
        </p:spPr>
        <p:txBody>
          <a:bodyPr/>
          <a:lstStyle/>
          <a:p>
            <a:r>
              <a:rPr lang="en-GB" sz="4000" dirty="0">
                <a:solidFill>
                  <a:schemeClr val="tx1"/>
                </a:solidFill>
                <a:latin typeface="Arial Rounded MT Bold" panose="020F0704030504030204" pitchFamily="34" charset="0"/>
                <a:cs typeface="Arial Black" panose="020B0604020202020204" pitchFamily="34" charset="0"/>
              </a:rPr>
              <a:t>MOVIE RECOMMENDATION SYSTEM</a:t>
            </a:r>
            <a:r>
              <a:rPr lang="en-GB" sz="4000" dirty="0">
                <a:solidFill>
                  <a:schemeClr val="tx1"/>
                </a:solidFill>
                <a:latin typeface="Arial Black" panose="020B0604020202020204" pitchFamily="34" charset="0"/>
                <a:cs typeface="Arial Black" panose="020B0604020202020204" pitchFamily="34" charset="0"/>
              </a:rPr>
              <a:t> </a:t>
            </a:r>
            <a:endParaRPr lang="en-US" sz="4000" dirty="0">
              <a:solidFill>
                <a:schemeClr val="tx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DFD086-78A7-964E-F04C-B7AD31CB30CE}"/>
              </a:ext>
            </a:extLst>
          </p:cNvPr>
          <p:cNvSpPr txBox="1">
            <a:spLocks/>
          </p:cNvSpPr>
          <p:nvPr/>
        </p:nvSpPr>
        <p:spPr>
          <a:xfrm>
            <a:off x="408214" y="367259"/>
            <a:ext cx="8040047" cy="8737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pPr>
            <a:r>
              <a:rPr lang="en-US" b="1" dirty="0">
                <a:solidFill>
                  <a:schemeClr val="tx1"/>
                </a:solidFill>
                <a:latin typeface="Times New Roman" panose="02020603050405020304" pitchFamily="18" charset="0"/>
                <a:cs typeface="Times New Roman" panose="02020603050405020304" pitchFamily="18" charset="0"/>
              </a:rPr>
              <a:t>Algorithm and deployment (</a:t>
            </a:r>
            <a:r>
              <a:rPr lang="en-US" b="1" dirty="0" err="1">
                <a:solidFill>
                  <a:schemeClr val="tx1"/>
                </a:solidFill>
                <a:latin typeface="Times New Roman" panose="02020603050405020304" pitchFamily="18" charset="0"/>
                <a:cs typeface="Times New Roman" panose="02020603050405020304" pitchFamily="18" charset="0"/>
              </a:rPr>
              <a:t>contd</a:t>
            </a:r>
            <a:r>
              <a:rPr lang="en-US" b="1" dirty="0">
                <a:solidFill>
                  <a:schemeClr val="tx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A1D5A14-9B4B-B80B-FD41-0D5EE3E24C74}"/>
              </a:ext>
            </a:extLst>
          </p:cNvPr>
          <p:cNvSpPr>
            <a:spLocks noGrp="1"/>
          </p:cNvSpPr>
          <p:nvPr>
            <p:ph idx="1"/>
          </p:nvPr>
        </p:nvSpPr>
        <p:spPr>
          <a:xfrm>
            <a:off x="542852" y="1240970"/>
            <a:ext cx="9272039" cy="5617030"/>
          </a:xfrm>
        </p:spPr>
        <p:txBody>
          <a:bodyPr>
            <a:noAutofit/>
          </a:bodyPr>
          <a:lstStyle/>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DEPLOYMENT:</a:t>
            </a:r>
          </a:p>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Deploying a recommendation system involves several steps to ensure its functionality, scalability, and reliability. Here's a high-level overview of the deployment process for a recommendation system:</a:t>
            </a:r>
          </a:p>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1. Preparation and Testing:</a:t>
            </a:r>
          </a:p>
          <a:p>
            <a:pPr algn="justLow"/>
            <a:r>
              <a:rPr lang="en-US" dirty="0">
                <a:solidFill>
                  <a:schemeClr val="tx1"/>
                </a:solidFill>
                <a:latin typeface="Times New Roman" panose="02020603050405020304" pitchFamily="18" charset="0"/>
                <a:cs typeface="Times New Roman" panose="02020603050405020304" pitchFamily="18" charset="0"/>
              </a:rPr>
              <a:t>   - Ensure that your recommendation model is trained and validated on relevant data.</a:t>
            </a:r>
          </a:p>
          <a:p>
            <a:pPr algn="justLow"/>
            <a:r>
              <a:rPr lang="en-US" dirty="0">
                <a:solidFill>
                  <a:schemeClr val="tx1"/>
                </a:solidFill>
                <a:latin typeface="Times New Roman" panose="02020603050405020304" pitchFamily="18" charset="0"/>
                <a:cs typeface="Times New Roman" panose="02020603050405020304" pitchFamily="18" charset="0"/>
              </a:rPr>
              <a:t>   - Test the model thoroughly to ensure its accuracy, performance, and efficiency.</a:t>
            </a:r>
          </a:p>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2. Selecting Deployment Infrastructure:</a:t>
            </a:r>
          </a:p>
          <a:p>
            <a:pPr algn="justLow"/>
            <a:r>
              <a:rPr lang="en-US" dirty="0">
                <a:solidFill>
                  <a:schemeClr val="tx1"/>
                </a:solidFill>
                <a:latin typeface="Times New Roman" panose="02020603050405020304" pitchFamily="18" charset="0"/>
                <a:cs typeface="Times New Roman" panose="02020603050405020304" pitchFamily="18" charset="0"/>
              </a:rPr>
              <a:t>   - Choose an appropriate deployment environment based on factors like scalability, availability, and cost. Options include cloud platforms like AWS, Azure, or Google Cloud, or on-premises solutions.</a:t>
            </a:r>
          </a:p>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3. Setting up Infrastructure:</a:t>
            </a:r>
          </a:p>
          <a:p>
            <a:pPr algn="justLow"/>
            <a:r>
              <a:rPr lang="en-US" dirty="0">
                <a:solidFill>
                  <a:schemeClr val="tx1"/>
                </a:solidFill>
                <a:latin typeface="Times New Roman" panose="02020603050405020304" pitchFamily="18" charset="0"/>
                <a:cs typeface="Times New Roman" panose="02020603050405020304" pitchFamily="18" charset="0"/>
              </a:rPr>
              <a:t>   - Provision necessary infrastructure components such as servers, databases, and networking resources.</a:t>
            </a:r>
          </a:p>
          <a:p>
            <a:pPr algn="justLow"/>
            <a:r>
              <a:rPr lang="en-US" dirty="0">
                <a:solidFill>
                  <a:schemeClr val="tx1"/>
                </a:solidFill>
                <a:latin typeface="Times New Roman" panose="02020603050405020304" pitchFamily="18" charset="0"/>
                <a:cs typeface="Times New Roman" panose="02020603050405020304" pitchFamily="18" charset="0"/>
              </a:rPr>
              <a:t>   - Configure the environment to handle expected load and traffic spikes.</a:t>
            </a:r>
          </a:p>
          <a:p>
            <a:pPr algn="justLow"/>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21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6E9C-B815-0EDA-85B9-EFC721C66E1E}"/>
              </a:ext>
            </a:extLst>
          </p:cNvPr>
          <p:cNvSpPr>
            <a:spLocks noGrp="1"/>
          </p:cNvSpPr>
          <p:nvPr>
            <p:ph type="title"/>
          </p:nvPr>
        </p:nvSpPr>
        <p:spPr>
          <a:xfrm>
            <a:off x="354969" y="339012"/>
            <a:ext cx="7542935" cy="566057"/>
          </a:xfrm>
        </p:spPr>
        <p:txBody>
          <a:bodyPr>
            <a:noAutofit/>
          </a:bodyPr>
          <a:lstStyle/>
          <a:p>
            <a:pPr>
              <a:spcBef>
                <a:spcPts val="1000"/>
              </a:spcBef>
            </a:pPr>
            <a:r>
              <a:rPr lang="en-US" b="1" dirty="0">
                <a:solidFill>
                  <a:schemeClr val="tx1"/>
                </a:solidFill>
                <a:latin typeface="Times New Roman" panose="02020603050405020304" pitchFamily="18" charset="0"/>
                <a:cs typeface="Times New Roman" panose="02020603050405020304" pitchFamily="18" charset="0"/>
              </a:rPr>
              <a:t>Algorithm and deployment(</a:t>
            </a:r>
            <a:r>
              <a:rPr lang="en-US" b="1" dirty="0" err="1">
                <a:solidFill>
                  <a:schemeClr val="tx1"/>
                </a:solidFill>
                <a:latin typeface="Times New Roman" panose="02020603050405020304" pitchFamily="18" charset="0"/>
                <a:cs typeface="Times New Roman" panose="02020603050405020304" pitchFamily="18" charset="0"/>
              </a:rPr>
              <a:t>Contd</a:t>
            </a:r>
            <a:r>
              <a:rPr lang="en-US" b="1"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9" name="Content Placeholder 8">
            <a:extLst>
              <a:ext uri="{FF2B5EF4-FFF2-40B4-BE49-F238E27FC236}">
                <a16:creationId xmlns:a16="http://schemas.microsoft.com/office/drawing/2014/main" id="{E1FFFC1A-6399-6C69-465C-E641B3CEEC14}"/>
              </a:ext>
            </a:extLst>
          </p:cNvPr>
          <p:cNvSpPr>
            <a:spLocks noGrp="1"/>
          </p:cNvSpPr>
          <p:nvPr>
            <p:ph idx="1"/>
          </p:nvPr>
        </p:nvSpPr>
        <p:spPr>
          <a:xfrm>
            <a:off x="553001" y="1153547"/>
            <a:ext cx="8818180" cy="5544146"/>
          </a:xfrm>
        </p:spPr>
        <p:txBody>
          <a:bodyPr>
            <a:normAutofit fontScale="25000" lnSpcReduction="20000"/>
          </a:bodyPr>
          <a:lstStyle/>
          <a:p>
            <a:endParaRPr lang="en-US" sz="3400" dirty="0"/>
          </a:p>
          <a:p>
            <a:pPr marL="0" indent="0" algn="just">
              <a:buNone/>
            </a:pPr>
            <a:r>
              <a:rPr lang="en-US" sz="7200" b="1" dirty="0">
                <a:solidFill>
                  <a:schemeClr val="tx1"/>
                </a:solidFill>
                <a:latin typeface="Times New Roman" panose="02020603050405020304" pitchFamily="18" charset="0"/>
                <a:cs typeface="Times New Roman" panose="02020603050405020304" pitchFamily="18" charset="0"/>
              </a:rPr>
              <a:t>4. Model Deployment:</a:t>
            </a:r>
          </a:p>
          <a:p>
            <a:pPr algn="just"/>
            <a:r>
              <a:rPr lang="en-US" sz="7200" dirty="0">
                <a:solidFill>
                  <a:schemeClr val="tx1"/>
                </a:solidFill>
                <a:latin typeface="Times New Roman" panose="02020603050405020304" pitchFamily="18" charset="0"/>
                <a:cs typeface="Times New Roman" panose="02020603050405020304" pitchFamily="18" charset="0"/>
              </a:rPr>
              <a:t>   - Deploy the recommendation model to the chosen infrastructure. This might involve setting up API endpoints for serving predictions or integrating the model into your application directly.</a:t>
            </a:r>
          </a:p>
          <a:p>
            <a:pPr algn="just"/>
            <a:r>
              <a:rPr lang="en-US" sz="7200" dirty="0">
                <a:solidFill>
                  <a:schemeClr val="tx1"/>
                </a:solidFill>
                <a:latin typeface="Times New Roman" panose="02020603050405020304" pitchFamily="18" charset="0"/>
                <a:cs typeface="Times New Roman" panose="02020603050405020304" pitchFamily="18" charset="0"/>
              </a:rPr>
              <a:t>   - Ensure that the deployed model is scalable and can handle concurrent requests efficiently.</a:t>
            </a:r>
          </a:p>
          <a:p>
            <a:pPr marL="0" indent="0" algn="just">
              <a:buNone/>
            </a:pPr>
            <a:r>
              <a:rPr lang="en-US" sz="7200" b="1" dirty="0">
                <a:solidFill>
                  <a:schemeClr val="tx1"/>
                </a:solidFill>
                <a:latin typeface="Times New Roman" panose="02020603050405020304" pitchFamily="18" charset="0"/>
                <a:cs typeface="Times New Roman" panose="02020603050405020304" pitchFamily="18" charset="0"/>
              </a:rPr>
              <a:t>5. Data Pipeline Deployment</a:t>
            </a:r>
            <a:r>
              <a:rPr lang="en-US" sz="7200" dirty="0">
                <a:solidFill>
                  <a:schemeClr val="tx1"/>
                </a:solidFill>
                <a:latin typeface="Times New Roman" panose="02020603050405020304" pitchFamily="18" charset="0"/>
                <a:cs typeface="Times New Roman" panose="02020603050405020304" pitchFamily="18" charset="0"/>
              </a:rPr>
              <a:t>:</a:t>
            </a:r>
          </a:p>
          <a:p>
            <a:pPr algn="just"/>
            <a:r>
              <a:rPr lang="en-US" sz="7200" dirty="0">
                <a:solidFill>
                  <a:schemeClr val="tx1"/>
                </a:solidFill>
                <a:latin typeface="Times New Roman" panose="02020603050405020304" pitchFamily="18" charset="0"/>
                <a:cs typeface="Times New Roman" panose="02020603050405020304" pitchFamily="18" charset="0"/>
              </a:rPr>
              <a:t>   - Set up data pipelines to continuously feed new data into the recommendation system.</a:t>
            </a:r>
          </a:p>
          <a:p>
            <a:pPr algn="just"/>
            <a:r>
              <a:rPr lang="en-US" sz="7200" dirty="0">
                <a:solidFill>
                  <a:schemeClr val="tx1"/>
                </a:solidFill>
                <a:latin typeface="Times New Roman" panose="02020603050405020304" pitchFamily="18" charset="0"/>
                <a:cs typeface="Times New Roman" panose="02020603050405020304" pitchFamily="18" charset="0"/>
              </a:rPr>
              <a:t>   - Implement mechanisms for data preprocessing, feature extraction, and model updates as needed.</a:t>
            </a:r>
          </a:p>
          <a:p>
            <a:pPr marL="0" indent="0" algn="just">
              <a:buNone/>
            </a:pPr>
            <a:r>
              <a:rPr lang="en-US" sz="7200" b="1" dirty="0">
                <a:solidFill>
                  <a:schemeClr val="tx1"/>
                </a:solidFill>
                <a:latin typeface="Times New Roman" panose="02020603050405020304" pitchFamily="18" charset="0"/>
                <a:cs typeface="Times New Roman" panose="02020603050405020304" pitchFamily="18" charset="0"/>
              </a:rPr>
              <a:t>6. Monitoring and Logging:</a:t>
            </a:r>
          </a:p>
          <a:p>
            <a:pPr algn="just"/>
            <a:r>
              <a:rPr lang="en-US" sz="7200" dirty="0">
                <a:solidFill>
                  <a:schemeClr val="tx1"/>
                </a:solidFill>
                <a:latin typeface="Times New Roman" panose="02020603050405020304" pitchFamily="18" charset="0"/>
                <a:cs typeface="Times New Roman" panose="02020603050405020304" pitchFamily="18" charset="0"/>
              </a:rPr>
              <a:t>   - Implement monitoring tools to track the performance and health of your recommendation system in real-time.</a:t>
            </a:r>
          </a:p>
          <a:p>
            <a:pPr algn="just"/>
            <a:r>
              <a:rPr lang="en-US" sz="7200" dirty="0">
                <a:solidFill>
                  <a:schemeClr val="tx1"/>
                </a:solidFill>
                <a:latin typeface="Times New Roman" panose="02020603050405020304" pitchFamily="18" charset="0"/>
                <a:cs typeface="Times New Roman" panose="02020603050405020304" pitchFamily="18" charset="0"/>
              </a:rPr>
              <a:t>   - Set up logging to record relevant information such as errors, user interactions, and system metrics.</a:t>
            </a:r>
          </a:p>
          <a:p>
            <a:pPr marL="0" indent="0" algn="just">
              <a:buNone/>
            </a:pPr>
            <a:r>
              <a:rPr lang="en-US" sz="7200" dirty="0">
                <a:solidFill>
                  <a:schemeClr val="tx1"/>
                </a:solidFill>
                <a:latin typeface="Times New Roman" panose="02020603050405020304" pitchFamily="18" charset="0"/>
                <a:cs typeface="Times New Roman" panose="02020603050405020304" pitchFamily="18" charset="0"/>
              </a:rPr>
              <a:t>              By following these steps, you can effectively deploy a recommendation system that meets the needs of your users while ensuring reliability, scalability, and security.</a:t>
            </a:r>
            <a:endParaRPr lang="en-IN" sz="7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66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556953-CB05-AA1C-E265-7EEAD902966E}"/>
              </a:ext>
            </a:extLst>
          </p:cNvPr>
          <p:cNvSpPr>
            <a:spLocks noGrp="1"/>
          </p:cNvSpPr>
          <p:nvPr>
            <p:ph type="title"/>
          </p:nvPr>
        </p:nvSpPr>
        <p:spPr>
          <a:xfrm>
            <a:off x="1963688" y="-3224064"/>
            <a:ext cx="8588203" cy="3022600"/>
          </a:xfrm>
        </p:spPr>
        <p:txBody>
          <a:bodyPr>
            <a:normAutofit/>
          </a:bodyPr>
          <a:lstStyle/>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E3221193-E299-8B46-7313-B0C0FF4BEB74}"/>
              </a:ext>
            </a:extLst>
          </p:cNvPr>
          <p:cNvSpPr>
            <a:spLocks noGrp="1"/>
          </p:cNvSpPr>
          <p:nvPr>
            <p:ph type="body" sz="quarter" idx="13"/>
          </p:nvPr>
        </p:nvSpPr>
        <p:spPr>
          <a:xfrm>
            <a:off x="419573" y="559514"/>
            <a:ext cx="8596669" cy="514248"/>
          </a:xfrm>
        </p:spPr>
        <p:txBody>
          <a:bodyPr/>
          <a:lstStyle/>
          <a:p>
            <a:r>
              <a:rPr lang="en-US" sz="3600" b="1" dirty="0">
                <a:solidFill>
                  <a:schemeClr val="tx1"/>
                </a:solidFill>
                <a:latin typeface="Times New Roman" panose="02020603050405020304" pitchFamily="18" charset="0"/>
                <a:cs typeface="Times New Roman" panose="02020603050405020304" pitchFamily="18" charset="0"/>
              </a:rPr>
              <a:t>Result</a:t>
            </a:r>
          </a:p>
        </p:txBody>
      </p:sp>
      <p:sp>
        <p:nvSpPr>
          <p:cNvPr id="4" name="Text Placeholder 3">
            <a:extLst>
              <a:ext uri="{FF2B5EF4-FFF2-40B4-BE49-F238E27FC236}">
                <a16:creationId xmlns:a16="http://schemas.microsoft.com/office/drawing/2014/main" id="{D80F4DD2-830F-5449-71EC-AAF7C1765FC2}"/>
              </a:ext>
            </a:extLst>
          </p:cNvPr>
          <p:cNvSpPr>
            <a:spLocks noGrp="1"/>
          </p:cNvSpPr>
          <p:nvPr>
            <p:ph type="body" idx="1"/>
          </p:nvPr>
        </p:nvSpPr>
        <p:spPr>
          <a:xfrm>
            <a:off x="3925301" y="6298486"/>
            <a:ext cx="8596668" cy="756957"/>
          </a:xfrm>
        </p:spPr>
        <p:txBody>
          <a:bodyPr>
            <a:normAutofit/>
          </a:bodyPr>
          <a:lstStyle/>
          <a:p>
            <a:r>
              <a:rPr lang="en-US" sz="2800" b="1" dirty="0">
                <a:solidFill>
                  <a:schemeClr val="tx1"/>
                </a:solidFill>
              </a:rPr>
              <a:t>Fig. : Distributed Graph</a:t>
            </a:r>
          </a:p>
        </p:txBody>
      </p:sp>
      <p:pic>
        <p:nvPicPr>
          <p:cNvPr id="16" name="Picture 15">
            <a:extLst>
              <a:ext uri="{FF2B5EF4-FFF2-40B4-BE49-F238E27FC236}">
                <a16:creationId xmlns:a16="http://schemas.microsoft.com/office/drawing/2014/main" id="{04509C59-1839-59E1-C867-26D9A2FB0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69" y="1322240"/>
            <a:ext cx="4611631" cy="4467767"/>
          </a:xfrm>
          <a:prstGeom prst="rect">
            <a:avLst/>
          </a:prstGeom>
        </p:spPr>
      </p:pic>
      <p:pic>
        <p:nvPicPr>
          <p:cNvPr id="17" name="Picture 16">
            <a:extLst>
              <a:ext uri="{FF2B5EF4-FFF2-40B4-BE49-F238E27FC236}">
                <a16:creationId xmlns:a16="http://schemas.microsoft.com/office/drawing/2014/main" id="{15C9FFA7-93DD-0614-F724-3A3E15592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2240"/>
            <a:ext cx="4611631" cy="4588801"/>
          </a:xfrm>
          <a:prstGeom prst="rect">
            <a:avLst/>
          </a:prstGeom>
        </p:spPr>
      </p:pic>
    </p:spTree>
    <p:extLst>
      <p:ext uri="{BB962C8B-B14F-4D97-AF65-F5344CB8AC3E}">
        <p14:creationId xmlns:p14="http://schemas.microsoft.com/office/powerpoint/2010/main" val="251887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DB13-E31B-0CA3-922D-50E477808EE8}"/>
              </a:ext>
            </a:extLst>
          </p:cNvPr>
          <p:cNvSpPr>
            <a:spLocks noGrp="1"/>
          </p:cNvSpPr>
          <p:nvPr>
            <p:ph type="title"/>
          </p:nvPr>
        </p:nvSpPr>
        <p:spPr>
          <a:xfrm>
            <a:off x="685799" y="-4721087"/>
            <a:ext cx="8588203" cy="905171"/>
          </a:xfrm>
        </p:spPr>
        <p:txBody>
          <a:bodyPr/>
          <a:lstStyle/>
          <a:p>
            <a:endParaRPr lang="en-US" dirty="0"/>
          </a:p>
        </p:txBody>
      </p:sp>
      <p:sp>
        <p:nvSpPr>
          <p:cNvPr id="3" name="Text Placeholder 2">
            <a:extLst>
              <a:ext uri="{FF2B5EF4-FFF2-40B4-BE49-F238E27FC236}">
                <a16:creationId xmlns:a16="http://schemas.microsoft.com/office/drawing/2014/main" id="{618225F5-8D41-10FF-5285-E8279A80AE00}"/>
              </a:ext>
            </a:extLst>
          </p:cNvPr>
          <p:cNvSpPr>
            <a:spLocks noGrp="1"/>
          </p:cNvSpPr>
          <p:nvPr>
            <p:ph type="body" sz="quarter" idx="13"/>
          </p:nvPr>
        </p:nvSpPr>
        <p:spPr>
          <a:xfrm>
            <a:off x="677332" y="-3815917"/>
            <a:ext cx="8596669" cy="1615109"/>
          </a:xfrm>
        </p:spPr>
        <p:txBody>
          <a:bodyPr/>
          <a:lstStyle/>
          <a:p>
            <a:endParaRPr lang="en-US"/>
          </a:p>
        </p:txBody>
      </p:sp>
      <p:sp>
        <p:nvSpPr>
          <p:cNvPr id="4" name="Text Placeholder 3">
            <a:extLst>
              <a:ext uri="{FF2B5EF4-FFF2-40B4-BE49-F238E27FC236}">
                <a16:creationId xmlns:a16="http://schemas.microsoft.com/office/drawing/2014/main" id="{C95DE8F6-381E-E48B-ECF1-4CAC4673791A}"/>
              </a:ext>
            </a:extLst>
          </p:cNvPr>
          <p:cNvSpPr>
            <a:spLocks noGrp="1"/>
          </p:cNvSpPr>
          <p:nvPr>
            <p:ph type="body" idx="1"/>
          </p:nvPr>
        </p:nvSpPr>
        <p:spPr>
          <a:xfrm>
            <a:off x="4088180" y="6227456"/>
            <a:ext cx="8596668" cy="2639166"/>
          </a:xfrm>
        </p:spPr>
        <p:txBody>
          <a:bodyPr>
            <a:normAutofit/>
          </a:bodyPr>
          <a:lstStyle/>
          <a:p>
            <a:r>
              <a:rPr lang="en-US" sz="2400" b="1" dirty="0">
                <a:solidFill>
                  <a:schemeClr val="tx1"/>
                </a:solidFill>
              </a:rPr>
              <a:t>Fig. : Scatter plot </a:t>
            </a:r>
          </a:p>
        </p:txBody>
      </p:sp>
      <p:pic>
        <p:nvPicPr>
          <p:cNvPr id="5" name="Picture 4">
            <a:extLst>
              <a:ext uri="{FF2B5EF4-FFF2-40B4-BE49-F238E27FC236}">
                <a16:creationId xmlns:a16="http://schemas.microsoft.com/office/drawing/2014/main" id="{1E238886-DA52-C928-99ED-2F654AC00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556" y="719666"/>
            <a:ext cx="5533958" cy="5418667"/>
          </a:xfrm>
          <a:prstGeom prst="rect">
            <a:avLst/>
          </a:prstGeom>
        </p:spPr>
      </p:pic>
    </p:spTree>
    <p:extLst>
      <p:ext uri="{BB962C8B-B14F-4D97-AF65-F5344CB8AC3E}">
        <p14:creationId xmlns:p14="http://schemas.microsoft.com/office/powerpoint/2010/main" val="296258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7A59-4398-01E8-3114-FE6A4C8BA235}"/>
              </a:ext>
            </a:extLst>
          </p:cNvPr>
          <p:cNvSpPr>
            <a:spLocks noGrp="1"/>
          </p:cNvSpPr>
          <p:nvPr>
            <p:ph type="title"/>
          </p:nvPr>
        </p:nvSpPr>
        <p:spPr>
          <a:xfrm>
            <a:off x="677334" y="609600"/>
            <a:ext cx="7807099" cy="523220"/>
          </a:xfrm>
        </p:spPr>
        <p:txBody>
          <a:bodyPr>
            <a:normAutofit/>
          </a:bodyPr>
          <a:lstStyle/>
          <a:p>
            <a:r>
              <a:rPr lang="en-US" sz="800" dirty="0"/>
              <a:t>.</a:t>
            </a:r>
          </a:p>
        </p:txBody>
      </p:sp>
      <p:sp>
        <p:nvSpPr>
          <p:cNvPr id="4" name="TextBox 3">
            <a:extLst>
              <a:ext uri="{FF2B5EF4-FFF2-40B4-BE49-F238E27FC236}">
                <a16:creationId xmlns:a16="http://schemas.microsoft.com/office/drawing/2014/main" id="{ECFA044D-6675-1DDD-B569-701227D311E0}"/>
              </a:ext>
            </a:extLst>
          </p:cNvPr>
          <p:cNvSpPr txBox="1"/>
          <p:nvPr/>
        </p:nvSpPr>
        <p:spPr>
          <a:xfrm>
            <a:off x="533453" y="612367"/>
            <a:ext cx="728522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 </a:t>
            </a:r>
            <a:endParaRPr lang="en-IN" sz="36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AE43AC0-AC25-A62C-1A1A-1CE5F819B3D9}"/>
              </a:ext>
            </a:extLst>
          </p:cNvPr>
          <p:cNvSpPr>
            <a:spLocks noGrp="1"/>
          </p:cNvSpPr>
          <p:nvPr>
            <p:ph idx="1"/>
          </p:nvPr>
        </p:nvSpPr>
        <p:spPr>
          <a:xfrm>
            <a:off x="925813" y="1488613"/>
            <a:ext cx="8596668" cy="3880773"/>
          </a:xfrm>
        </p:spPr>
        <p:txBody>
          <a:bodyPr/>
          <a:lstStyle/>
          <a:p>
            <a:r>
              <a:rPr lang="en-US" dirty="0">
                <a:hlinkClick r:id="rId2"/>
              </a:rPr>
              <a:t>http://numpy.org</a:t>
            </a:r>
            <a:endParaRPr lang="en-US" dirty="0"/>
          </a:p>
          <a:p>
            <a:r>
              <a:rPr lang="en-US" dirty="0">
                <a:hlinkClick r:id="rId3"/>
              </a:rPr>
              <a:t>http://pandas.org</a:t>
            </a:r>
            <a:endParaRPr lang="en-US" dirty="0"/>
          </a:p>
          <a:p>
            <a:r>
              <a:rPr lang="en-US" dirty="0">
                <a:hlinkClick r:id="rId4"/>
              </a:rPr>
              <a:t>http://matplotlib.org</a:t>
            </a:r>
            <a:endParaRPr lang="en-US" dirty="0"/>
          </a:p>
          <a:p>
            <a:r>
              <a:rPr lang="en-US" dirty="0">
                <a:solidFill>
                  <a:srgbClr val="3FCDE7"/>
                </a:solidFill>
                <a:hlinkClick r:id="rId5">
                  <a:extLst>
                    <a:ext uri="{A12FA001-AC4F-418D-AE19-62706E023703}">
                      <ahyp:hlinkClr xmlns:ahyp="http://schemas.microsoft.com/office/drawing/2018/hyperlinkcolor" val="tx"/>
                    </a:ext>
                  </a:extLst>
                </a:hlinkClick>
              </a:rPr>
              <a:t>http://standardScaler.org</a:t>
            </a:r>
          </a:p>
          <a:p>
            <a:r>
              <a:rPr lang="en-US" dirty="0">
                <a:solidFill>
                  <a:srgbClr val="3FCDE7"/>
                </a:solidFill>
                <a:hlinkClick r:id="rId5">
                  <a:extLst>
                    <a:ext uri="{A12FA001-AC4F-418D-AE19-62706E023703}">
                      <ahyp:hlinkClr xmlns:ahyp="http://schemas.microsoft.com/office/drawing/2018/hyperlinkcolor" val="tx"/>
                    </a:ext>
                  </a:extLst>
                </a:hlinkClick>
              </a:rPr>
              <a:t>http:// goggle </a:t>
            </a:r>
            <a:r>
              <a:rPr lang="en-US" dirty="0" err="1">
                <a:solidFill>
                  <a:srgbClr val="3FCDE7"/>
                </a:solidFill>
                <a:hlinkClick r:id="rId5">
                  <a:extLst>
                    <a:ext uri="{A12FA001-AC4F-418D-AE19-62706E023703}">
                      <ahyp:hlinkClr xmlns:ahyp="http://schemas.microsoft.com/office/drawing/2018/hyperlinkcolor" val="tx"/>
                    </a:ext>
                  </a:extLst>
                </a:hlinkClick>
              </a:rPr>
              <a:t>colab.in</a:t>
            </a:r>
            <a:endParaRPr lang="en-US" dirty="0">
              <a:solidFill>
                <a:srgbClr val="3FCDE7"/>
              </a:solidFill>
              <a:hlinkClick r:id="rId5">
                <a:extLst>
                  <a:ext uri="{A12FA001-AC4F-418D-AE19-62706E023703}">
                    <ahyp:hlinkClr xmlns:ahyp="http://schemas.microsoft.com/office/drawing/2018/hyperlinkcolor" val="tx"/>
                  </a:ext>
                </a:extLst>
              </a:hlinkClick>
            </a:endParaRPr>
          </a:p>
          <a:p>
            <a:pPr marL="0" indent="0">
              <a:buNone/>
            </a:pPr>
            <a:r>
              <a:rPr lang="en-US" dirty="0">
                <a:solidFill>
                  <a:schemeClr val="tx1"/>
                </a:solidFill>
                <a:hlinkClick r:id="rId5">
                  <a:extLst>
                    <a:ext uri="{A12FA001-AC4F-418D-AE19-62706E023703}">
                      <ahyp:hlinkClr xmlns:ahyp="http://schemas.microsoft.com/office/drawing/2018/hyperlinkcolor" val="tx"/>
                    </a:ext>
                  </a:extLst>
                </a:hlinkClick>
              </a:rPr>
              <a:t>Dataset link:</a:t>
            </a:r>
          </a:p>
          <a:p>
            <a:r>
              <a:rPr lang="en-US" dirty="0">
                <a:solidFill>
                  <a:srgbClr val="3FCDE7"/>
                </a:solidFill>
                <a:hlinkClick r:id="rId5">
                  <a:extLst>
                    <a:ext uri="{A12FA001-AC4F-418D-AE19-62706E023703}">
                      <ahyp:hlinkClr xmlns:ahyp="http://schemas.microsoft.com/office/drawing/2018/hyperlinkcolor" val="tx"/>
                    </a:ext>
                  </a:extLst>
                </a:hlinkClick>
              </a:rPr>
              <a:t>https://www.kaggle.com/datasets/zeeshanmulla/recommendation-system-movie/code</a:t>
            </a:r>
            <a:endParaRPr lang="en-US" dirty="0"/>
          </a:p>
          <a:p>
            <a:endParaRPr lang="en-US" dirty="0"/>
          </a:p>
        </p:txBody>
      </p:sp>
    </p:spTree>
    <p:extLst>
      <p:ext uri="{BB962C8B-B14F-4D97-AF65-F5344CB8AC3E}">
        <p14:creationId xmlns:p14="http://schemas.microsoft.com/office/powerpoint/2010/main" val="16405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05153-C04D-6938-ADFC-085280723DB1}"/>
              </a:ext>
            </a:extLst>
          </p:cNvPr>
          <p:cNvSpPr>
            <a:spLocks noGrp="1"/>
          </p:cNvSpPr>
          <p:nvPr>
            <p:ph idx="1"/>
          </p:nvPr>
        </p:nvSpPr>
        <p:spPr>
          <a:xfrm>
            <a:off x="524799" y="1128542"/>
            <a:ext cx="8596668" cy="3880773"/>
          </a:xfrm>
        </p:spPr>
        <p:txBody>
          <a:bodyPr/>
          <a:lstStyle/>
          <a:p>
            <a:pPr marL="0" indent="0" algn="justLow">
              <a:buNone/>
            </a:pPr>
            <a:r>
              <a:rPr lang="en-US" dirty="0"/>
              <a:t>               A movie recommendation system serves as a valuable tool for users seeking personalized suggestions based on their preferences and viewing history. By leveraging advanced algorithms such as collaborative filtering, content-based filtering, or hybrid approaches, these systems can analyze vast amounts of data to generate accurate and relevant </a:t>
            </a:r>
            <a:r>
              <a:rPr lang="en-US" dirty="0" err="1"/>
              <a:t>recommendations.Additionally</a:t>
            </a:r>
            <a:r>
              <a:rPr lang="en-US" dirty="0"/>
              <a:t>, incorporating features like user ratings, genre preferences, and contextual information enhances the system’s effectiveness. Ultimately, a well-designed movie recommendation system not only enhances user experience but also drives user engagement and satisfaction, contributing to the success of streaming platforms and online movie services.</a:t>
            </a:r>
            <a:endParaRPr lang="en-IN" dirty="0"/>
          </a:p>
        </p:txBody>
      </p:sp>
      <p:sp>
        <p:nvSpPr>
          <p:cNvPr id="5" name="Title 4">
            <a:extLst>
              <a:ext uri="{FF2B5EF4-FFF2-40B4-BE49-F238E27FC236}">
                <a16:creationId xmlns:a16="http://schemas.microsoft.com/office/drawing/2014/main" id="{440979B3-0909-ED3C-316F-35045867AF62}"/>
              </a:ext>
            </a:extLst>
          </p:cNvPr>
          <p:cNvSpPr>
            <a:spLocks noGrp="1"/>
          </p:cNvSpPr>
          <p:nvPr>
            <p:ph type="title"/>
          </p:nvPr>
        </p:nvSpPr>
        <p:spPr>
          <a:xfrm>
            <a:off x="192143" y="301690"/>
            <a:ext cx="7346992" cy="706016"/>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89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AB2F-CF68-9E61-0E25-11859FA528DD}"/>
              </a:ext>
            </a:extLst>
          </p:cNvPr>
          <p:cNvSpPr>
            <a:spLocks noGrp="1"/>
          </p:cNvSpPr>
          <p:nvPr>
            <p:ph type="ctrTitle"/>
          </p:nvPr>
        </p:nvSpPr>
        <p:spPr>
          <a:xfrm>
            <a:off x="-1223093" y="1718324"/>
            <a:ext cx="8741550" cy="2009765"/>
          </a:xfrm>
        </p:spPr>
        <p:txBody>
          <a:bodyPr/>
          <a:lstStyle/>
          <a:p>
            <a:r>
              <a:rPr lang="en-US" dirty="0">
                <a:solidFill>
                  <a:schemeClr val="tx1"/>
                </a:solidFill>
              </a:rPr>
              <a:t>Thank you!..</a:t>
            </a:r>
          </a:p>
        </p:txBody>
      </p:sp>
      <p:sp>
        <p:nvSpPr>
          <p:cNvPr id="3" name="Subtitle 2">
            <a:extLst>
              <a:ext uri="{FF2B5EF4-FFF2-40B4-BE49-F238E27FC236}">
                <a16:creationId xmlns:a16="http://schemas.microsoft.com/office/drawing/2014/main" id="{1F644BE8-5EF2-6645-3F60-0B51A1E32490}"/>
              </a:ext>
            </a:extLst>
          </p:cNvPr>
          <p:cNvSpPr>
            <a:spLocks noGrp="1"/>
          </p:cNvSpPr>
          <p:nvPr>
            <p:ph type="subTitle" idx="1"/>
          </p:nvPr>
        </p:nvSpPr>
        <p:spPr>
          <a:xfrm>
            <a:off x="2212532" y="-5142863"/>
            <a:ext cx="7766936" cy="1096899"/>
          </a:xfrm>
        </p:spPr>
        <p:txBody>
          <a:bodyPr/>
          <a:lstStyle/>
          <a:p>
            <a:endParaRPr lang="en-US"/>
          </a:p>
        </p:txBody>
      </p:sp>
    </p:spTree>
    <p:extLst>
      <p:ext uri="{BB962C8B-B14F-4D97-AF65-F5344CB8AC3E}">
        <p14:creationId xmlns:p14="http://schemas.microsoft.com/office/powerpoint/2010/main" val="276700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3B8D-0B58-F019-6A82-B3D3B1D07A55}"/>
              </a:ext>
            </a:extLst>
          </p:cNvPr>
          <p:cNvSpPr>
            <a:spLocks noGrp="1"/>
          </p:cNvSpPr>
          <p:nvPr>
            <p:ph type="title"/>
          </p:nvPr>
        </p:nvSpPr>
        <p:spPr>
          <a:xfrm>
            <a:off x="344946" y="548112"/>
            <a:ext cx="7996621" cy="804827"/>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Project overview</a:t>
            </a:r>
            <a:r>
              <a:rPr lang="en-GB" b="1" dirty="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BA33DB-C04E-0C6D-4251-9CE60C299FEC}"/>
              </a:ext>
            </a:extLst>
          </p:cNvPr>
          <p:cNvSpPr>
            <a:spLocks noGrp="1"/>
          </p:cNvSpPr>
          <p:nvPr>
            <p:ph idx="1"/>
          </p:nvPr>
        </p:nvSpPr>
        <p:spPr>
          <a:xfrm>
            <a:off x="692189" y="1650606"/>
            <a:ext cx="9125835" cy="3934242"/>
          </a:xfrm>
        </p:spPr>
        <p:txBody>
          <a:bodyPr vert="horz" lIns="91440" tIns="45720" rIns="91440" bIns="45720" rtlCol="0" anchor="t">
            <a:normAutofit/>
          </a:bodyPr>
          <a:lstStyle/>
          <a:p>
            <a:r>
              <a:rPr lang="en-US" sz="2400" dirty="0">
                <a:solidFill>
                  <a:srgbClr val="000000"/>
                </a:solidFill>
                <a:ea typeface="+mn-lt"/>
                <a:cs typeface="+mn-lt"/>
              </a:rPr>
              <a:t>Problem statement</a:t>
            </a:r>
            <a:endParaRPr lang="en-US" dirty="0"/>
          </a:p>
          <a:p>
            <a:r>
              <a:rPr lang="en-US" sz="2400" dirty="0">
                <a:solidFill>
                  <a:srgbClr val="000000"/>
                </a:solidFill>
                <a:ea typeface="+mn-lt"/>
                <a:cs typeface="+mn-lt"/>
              </a:rPr>
              <a:t>Proposed system/solution</a:t>
            </a:r>
            <a:endParaRPr lang="en-US" dirty="0"/>
          </a:p>
          <a:p>
            <a:r>
              <a:rPr lang="en-US" sz="2400" dirty="0">
                <a:solidFill>
                  <a:srgbClr val="000000"/>
                </a:solidFill>
                <a:ea typeface="+mn-lt"/>
                <a:cs typeface="+mn-lt"/>
              </a:rPr>
              <a:t>System development approach</a:t>
            </a:r>
            <a:endParaRPr lang="en-US" dirty="0"/>
          </a:p>
          <a:p>
            <a:r>
              <a:rPr lang="en-US" sz="2400" dirty="0">
                <a:solidFill>
                  <a:srgbClr val="000000"/>
                </a:solidFill>
                <a:ea typeface="+mn-lt"/>
                <a:cs typeface="+mn-lt"/>
              </a:rPr>
              <a:t>Algorithm and deployment</a:t>
            </a:r>
            <a:endParaRPr lang="en-US" dirty="0"/>
          </a:p>
          <a:p>
            <a:r>
              <a:rPr lang="en-US" sz="2400" dirty="0">
                <a:solidFill>
                  <a:srgbClr val="000000"/>
                </a:solidFill>
                <a:ea typeface="+mn-lt"/>
                <a:cs typeface="+mn-lt"/>
              </a:rPr>
              <a:t>Result</a:t>
            </a:r>
          </a:p>
          <a:p>
            <a:r>
              <a:rPr lang="en-US" sz="2400" dirty="0">
                <a:solidFill>
                  <a:srgbClr val="000000"/>
                </a:solidFill>
                <a:ea typeface="+mn-lt"/>
                <a:cs typeface="+mn-lt"/>
              </a:rPr>
              <a:t>conclusion</a:t>
            </a:r>
            <a:endParaRPr lang="en-US" dirty="0"/>
          </a:p>
          <a:p>
            <a:endParaRPr lang="en-US" dirty="0"/>
          </a:p>
        </p:txBody>
      </p:sp>
    </p:spTree>
    <p:extLst>
      <p:ext uri="{BB962C8B-B14F-4D97-AF65-F5344CB8AC3E}">
        <p14:creationId xmlns:p14="http://schemas.microsoft.com/office/powerpoint/2010/main" val="220420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499C-8920-6CDA-6952-735E960DDEFF}"/>
              </a:ext>
            </a:extLst>
          </p:cNvPr>
          <p:cNvSpPr>
            <a:spLocks noGrp="1"/>
          </p:cNvSpPr>
          <p:nvPr>
            <p:ph type="title"/>
          </p:nvPr>
        </p:nvSpPr>
        <p:spPr>
          <a:xfrm>
            <a:off x="552237" y="562361"/>
            <a:ext cx="8596668" cy="544423"/>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Problem statement </a:t>
            </a:r>
          </a:p>
        </p:txBody>
      </p:sp>
      <p:sp>
        <p:nvSpPr>
          <p:cNvPr id="4" name="Content Placeholder 3">
            <a:extLst>
              <a:ext uri="{FF2B5EF4-FFF2-40B4-BE49-F238E27FC236}">
                <a16:creationId xmlns:a16="http://schemas.microsoft.com/office/drawing/2014/main" id="{236FEE3E-CAD6-20C8-F9E3-343E46BB9BF1}"/>
              </a:ext>
            </a:extLst>
          </p:cNvPr>
          <p:cNvSpPr>
            <a:spLocks noGrp="1"/>
          </p:cNvSpPr>
          <p:nvPr>
            <p:ph idx="1"/>
          </p:nvPr>
        </p:nvSpPr>
        <p:spPr>
          <a:xfrm>
            <a:off x="891646" y="1488613"/>
            <a:ext cx="8596668" cy="3880773"/>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                   Design and implement a movie recommendation system that provides personalized movie recommendations to users based on their preferences, historical movie ratings, and viewing habits. The system should utilize machine learning algorithms to analyze user data and recommend movies that are likely to be enjoyed by the user. The goal is to enhance user experience by offering relevant and engaging movie suggestions, thereby increasing user satisfaction and retention on the </a:t>
            </a:r>
            <a:r>
              <a:rPr lang="en-US" dirty="0" err="1">
                <a:solidFill>
                  <a:schemeClr val="tx1"/>
                </a:solidFill>
                <a:latin typeface="Times New Roman" panose="02020603050405020304" pitchFamily="18" charset="0"/>
                <a:cs typeface="Times New Roman" panose="02020603050405020304" pitchFamily="18" charset="0"/>
              </a:rPr>
              <a:t>platform.</a:t>
            </a:r>
            <a:r>
              <a:rPr lang="en-US" b="0" i="0" dirty="0" err="1">
                <a:solidFill>
                  <a:schemeClr val="tx1"/>
                </a:solidFill>
                <a:effectLst/>
                <a:latin typeface="Times New Roman" panose="02020603050405020304" pitchFamily="18" charset="0"/>
                <a:cs typeface="Times New Roman" panose="02020603050405020304" pitchFamily="18" charset="0"/>
              </a:rPr>
              <a:t>In</a:t>
            </a:r>
            <a:r>
              <a:rPr lang="en-US" b="0" i="0" dirty="0">
                <a:solidFill>
                  <a:schemeClr val="tx1"/>
                </a:solidFill>
                <a:effectLst/>
                <a:latin typeface="Times New Roman" panose="02020603050405020304" pitchFamily="18" charset="0"/>
                <a:cs typeface="Times New Roman" panose="02020603050405020304" pitchFamily="18" charset="0"/>
              </a:rPr>
              <a:t> today's digital era, the demand for personalized experiences is growing rapidly across various domains, including social media, e-commerce, and </a:t>
            </a:r>
            <a:r>
              <a:rPr lang="en-US" b="0" i="0" dirty="0" err="1">
                <a:solidFill>
                  <a:schemeClr val="tx1"/>
                </a:solidFill>
                <a:effectLst/>
                <a:latin typeface="Times New Roman" panose="02020603050405020304" pitchFamily="18" charset="0"/>
                <a:cs typeface="Times New Roman" panose="02020603050405020304" pitchFamily="18" charset="0"/>
              </a:rPr>
              <a:t>entertainment.The</a:t>
            </a:r>
            <a:r>
              <a:rPr lang="en-US" b="0" i="0" dirty="0">
                <a:solidFill>
                  <a:schemeClr val="tx1"/>
                </a:solidFill>
                <a:effectLst/>
                <a:latin typeface="Times New Roman" panose="02020603050405020304" pitchFamily="18" charset="0"/>
                <a:cs typeface="Times New Roman" panose="02020603050405020304" pitchFamily="18" charset="0"/>
              </a:rPr>
              <a:t> aim of this project is to develop a face recommendation system that can intelligently suggest relevant faces to users based on their preferences, interests, and social connections.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4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43C29B-1DC5-A9D1-6CB0-C630A8D8977C}"/>
              </a:ext>
            </a:extLst>
          </p:cNvPr>
          <p:cNvSpPr>
            <a:spLocks noGrp="1"/>
          </p:cNvSpPr>
          <p:nvPr>
            <p:ph type="title"/>
          </p:nvPr>
        </p:nvSpPr>
        <p:spPr>
          <a:xfrm>
            <a:off x="360093" y="329681"/>
            <a:ext cx="8596668" cy="547397"/>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Proposed System/Solution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FD59-0487-6832-F2AF-D847929C36E7}"/>
              </a:ext>
            </a:extLst>
          </p:cNvPr>
          <p:cNvSpPr>
            <a:spLocks noGrp="1"/>
          </p:cNvSpPr>
          <p:nvPr>
            <p:ph idx="1"/>
          </p:nvPr>
        </p:nvSpPr>
        <p:spPr>
          <a:xfrm>
            <a:off x="677332" y="1019954"/>
            <a:ext cx="9754292" cy="5175573"/>
          </a:xfrm>
        </p:spPr>
        <p:txBody>
          <a:bodyPr>
            <a:noAutofit/>
          </a:bodyPr>
          <a:lstStyle/>
          <a:p>
            <a:pPr algn="justLow"/>
            <a:r>
              <a:rPr lang="en-US" dirty="0">
                <a:solidFill>
                  <a:schemeClr val="tx1"/>
                </a:solidFill>
                <a:latin typeface="Times New Roman" panose="02020603050405020304" pitchFamily="18" charset="0"/>
                <a:cs typeface="Times New Roman" panose="02020603050405020304" pitchFamily="18" charset="0"/>
              </a:rPr>
              <a:t>1</a:t>
            </a:r>
            <a:r>
              <a:rPr lang="en-US" b="1" dirty="0">
                <a:solidFill>
                  <a:schemeClr val="tx1"/>
                </a:solidFill>
                <a:latin typeface="Times New Roman" panose="02020603050405020304" pitchFamily="18" charset="0"/>
                <a:cs typeface="Times New Roman" panose="02020603050405020304" pitchFamily="18" charset="0"/>
              </a:rPr>
              <a:t>. Data Collection and Preprocessing: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Gather a comprehensive dataset including movie details (title, genre, release year, etc.) and user interactions (ratings, reviews, watch history).   - Preprocess the data to handle missing values, normalize ratings, and extract relevant features like genres, actors, directors, etc.</a:t>
            </a:r>
            <a:endParaRPr lang="en-GB" dirty="0">
              <a:solidFill>
                <a:schemeClr val="tx1"/>
              </a:solidFill>
              <a:latin typeface="Times New Roman" panose="02020603050405020304" pitchFamily="18" charset="0"/>
              <a:cs typeface="Times New Roman" panose="02020603050405020304" pitchFamily="18" charset="0"/>
            </a:endParaRPr>
          </a:p>
          <a:p>
            <a:pPr algn="justLow"/>
            <a:r>
              <a:rPr lang="en-US" b="1" dirty="0">
                <a:solidFill>
                  <a:schemeClr val="tx1"/>
                </a:solidFill>
                <a:latin typeface="Times New Roman" panose="02020603050405020304" pitchFamily="18" charset="0"/>
                <a:cs typeface="Times New Roman" panose="02020603050405020304" pitchFamily="18" charset="0"/>
              </a:rPr>
              <a:t>2. Exploratory Data Analysis (EDA): </a:t>
            </a:r>
            <a:r>
              <a:rPr lang="en-US" dirty="0">
                <a:solidFill>
                  <a:schemeClr val="tx1"/>
                </a:solidFill>
                <a:latin typeface="Times New Roman" panose="02020603050405020304" pitchFamily="18" charset="0"/>
                <a:cs typeface="Times New Roman" panose="02020603050405020304" pitchFamily="18" charset="0"/>
              </a:rPr>
              <a:t>- Conduct EDA to gain insights into user preferences, popular genres, highly-rated movies, and other patterns within the dataset.   - Use visualization techniques to understand data distributions, correlations, and user behavior trends.</a:t>
            </a:r>
            <a:endParaRPr lang="en-GB" dirty="0">
              <a:solidFill>
                <a:schemeClr val="tx1"/>
              </a:solidFill>
              <a:latin typeface="Times New Roman" panose="02020603050405020304" pitchFamily="18" charset="0"/>
              <a:cs typeface="Times New Roman" panose="02020603050405020304" pitchFamily="18" charset="0"/>
            </a:endParaRPr>
          </a:p>
          <a:p>
            <a:pPr algn="justLow"/>
            <a:r>
              <a:rPr lang="en-US" b="1" dirty="0">
                <a:solidFill>
                  <a:schemeClr val="tx1"/>
                </a:solidFill>
                <a:latin typeface="Times New Roman" panose="02020603050405020304" pitchFamily="18" charset="0"/>
                <a:cs typeface="Times New Roman" panose="02020603050405020304" pitchFamily="18" charset="0"/>
              </a:rPr>
              <a:t>3. Algorithm </a:t>
            </a:r>
            <a:r>
              <a:rPr lang="en-GB" b="1" dirty="0">
                <a:solidFill>
                  <a:schemeClr val="tx1"/>
                </a:solidFill>
                <a:latin typeface="Times New Roman" panose="02020603050405020304" pitchFamily="18" charset="0"/>
                <a:cs typeface="Times New Roman" panose="02020603050405020304" pitchFamily="18" charset="0"/>
              </a:rPr>
              <a:t>Selection:</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Implement collaborative filtering techniques such as user-based, item-based, or matrix factorization methods to generate recommendations. </a:t>
            </a:r>
          </a:p>
          <a:p>
            <a:pPr algn="justLow"/>
            <a:r>
              <a:rPr lang="en-US" dirty="0">
                <a:solidFill>
                  <a:schemeClr val="tx1"/>
                </a:solidFill>
                <a:latin typeface="Times New Roman" panose="02020603050405020304" pitchFamily="18" charset="0"/>
                <a:cs typeface="Times New Roman" panose="02020603050405020304" pitchFamily="18" charset="0"/>
              </a:rPr>
              <a:t>  - Explore content-based filtering to recommend movies based on similarities in features like genres, actors, directors, and plot summaries.   - Consider hybrid approaches combining collaborative and content-based filtering for improved recommendation accuracy.</a:t>
            </a:r>
            <a:endParaRPr lang="en-GB" dirty="0">
              <a:solidFill>
                <a:schemeClr val="tx1"/>
              </a:solidFill>
              <a:latin typeface="Times New Roman" panose="02020603050405020304" pitchFamily="18" charset="0"/>
              <a:cs typeface="Times New Roman" panose="02020603050405020304" pitchFamily="18" charset="0"/>
            </a:endParaRPr>
          </a:p>
          <a:p>
            <a:pPr algn="justLow"/>
            <a:r>
              <a:rPr lang="en-US" b="1" dirty="0">
                <a:solidFill>
                  <a:schemeClr val="tx1"/>
                </a:solidFill>
                <a:latin typeface="Times New Roman" panose="02020603050405020304" pitchFamily="18" charset="0"/>
                <a:cs typeface="Times New Roman" panose="02020603050405020304" pitchFamily="18" charset="0"/>
              </a:rPr>
              <a:t>4. Model Training and Evaluation</a:t>
            </a:r>
            <a:r>
              <a:rPr lang="en-US" dirty="0">
                <a:solidFill>
                  <a:schemeClr val="tx1"/>
                </a:solidFill>
                <a:latin typeface="Times New Roman" panose="02020603050405020304" pitchFamily="18" charset="0"/>
                <a:cs typeface="Times New Roman" panose="02020603050405020304" pitchFamily="18" charset="0"/>
              </a:rPr>
              <a:t>:- Split the dataset into training and testing sets for model training and evaluation purposes.   - Train recommendation models using appropriate algorithms and </a:t>
            </a:r>
            <a:r>
              <a:rPr lang="en-US" dirty="0" err="1">
                <a:solidFill>
                  <a:schemeClr val="tx1"/>
                </a:solidFill>
                <a:latin typeface="Times New Roman" panose="02020603050405020304" pitchFamily="18" charset="0"/>
                <a:cs typeface="Times New Roman" panose="02020603050405020304" pitchFamily="18" charset="0"/>
              </a:rPr>
              <a:t>hyperparameter</a:t>
            </a:r>
            <a:r>
              <a:rPr lang="en-US" dirty="0">
                <a:solidFill>
                  <a:schemeClr val="tx1"/>
                </a:solidFill>
                <a:latin typeface="Times New Roman" panose="02020603050405020304" pitchFamily="18" charset="0"/>
                <a:cs typeface="Times New Roman" panose="02020603050405020304" pitchFamily="18" charset="0"/>
              </a:rPr>
              <a:t> tuning techniques.   </a:t>
            </a:r>
          </a:p>
          <a:p>
            <a:pPr algn="justLow"/>
            <a:r>
              <a:rPr lang="en-US" dirty="0">
                <a:solidFill>
                  <a:schemeClr val="tx1"/>
                </a:solidFill>
                <a:latin typeface="Times New Roman" panose="02020603050405020304" pitchFamily="18" charset="0"/>
                <a:cs typeface="Times New Roman" panose="02020603050405020304" pitchFamily="18" charset="0"/>
              </a:rPr>
              <a:t>- Evaluate model performance using metrics like Mean Absolute Error (MAE), Root Mean Squared Error (RMSE), precision, recall, and F1-score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740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6A4A31-E849-A204-409B-895ACD6EF1F6}"/>
              </a:ext>
            </a:extLst>
          </p:cNvPr>
          <p:cNvSpPr txBox="1"/>
          <p:nvPr/>
        </p:nvSpPr>
        <p:spPr>
          <a:xfrm>
            <a:off x="360444" y="249282"/>
            <a:ext cx="938659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Proposed system/solution(</a:t>
            </a:r>
            <a:r>
              <a:rPr lang="en-US" sz="3600" b="1" dirty="0" err="1">
                <a:latin typeface="Times New Roman" panose="02020603050405020304" pitchFamily="18" charset="0"/>
                <a:cs typeface="Times New Roman" panose="02020603050405020304" pitchFamily="18" charset="0"/>
              </a:rPr>
              <a:t>Contd</a:t>
            </a:r>
            <a:r>
              <a:rPr lang="en-US" sz="3600" b="1" dirty="0">
                <a:latin typeface="Times New Roman" panose="02020603050405020304" pitchFamily="18" charset="0"/>
                <a:cs typeface="Times New Roman" panose="02020603050405020304" pitchFamily="18" charset="0"/>
              </a:rPr>
              <a:t>…)</a:t>
            </a:r>
            <a:endParaRPr lang="en-IN" sz="3600" b="1" dirty="0"/>
          </a:p>
        </p:txBody>
      </p:sp>
      <p:sp>
        <p:nvSpPr>
          <p:cNvPr id="2" name="TextBox 1">
            <a:extLst>
              <a:ext uri="{FF2B5EF4-FFF2-40B4-BE49-F238E27FC236}">
                <a16:creationId xmlns:a16="http://schemas.microsoft.com/office/drawing/2014/main" id="{129BE5D8-8E94-4F16-EA47-CB13ABB7D2F1}"/>
              </a:ext>
            </a:extLst>
          </p:cNvPr>
          <p:cNvSpPr txBox="1"/>
          <p:nvPr/>
        </p:nvSpPr>
        <p:spPr>
          <a:xfrm>
            <a:off x="879605" y="1305341"/>
            <a:ext cx="7959121" cy="5016758"/>
          </a:xfrm>
          <a:prstGeom prst="rect">
            <a:avLst/>
          </a:prstGeom>
          <a:noFill/>
        </p:spPr>
        <p:txBody>
          <a:bodyPr wrap="square" rtlCol="0">
            <a:spAutoFit/>
          </a:bodyPr>
          <a:lstStyle/>
          <a:p>
            <a:pPr algn="justLow"/>
            <a:r>
              <a:rPr lang="en-US" sz="2000" b="1" dirty="0">
                <a:latin typeface="Times New Roman" panose="02020603050405020304" pitchFamily="18" charset="0"/>
                <a:cs typeface="Times New Roman" panose="02020603050405020304" pitchFamily="18" charset="0"/>
              </a:rPr>
              <a:t>5. User Interface Development:   </a:t>
            </a:r>
            <a:r>
              <a:rPr lang="en-US" sz="2000" dirty="0">
                <a:latin typeface="Times New Roman" panose="02020603050405020304" pitchFamily="18" charset="0"/>
                <a:cs typeface="Times New Roman" panose="02020603050405020304" pitchFamily="18" charset="0"/>
              </a:rPr>
              <a:t>- Develop a user-friendly interface accessible via web or mobile platforms where users can input their preferences, view recommended movies, and provide feedback.   - Incorporate features like search functionality, filtering options (by genre, release year, ratings), and personalized recommendation lists for each user.</a:t>
            </a:r>
            <a:endParaRPr lang="en-GB" sz="2000" dirty="0">
              <a:latin typeface="Times New Roman" panose="02020603050405020304" pitchFamily="18" charset="0"/>
              <a:cs typeface="Times New Roman" panose="02020603050405020304" pitchFamily="18" charset="0"/>
            </a:endParaRPr>
          </a:p>
          <a:p>
            <a:pPr algn="justLow"/>
            <a:endParaRPr lang="en-GB" sz="2000" dirty="0">
              <a:latin typeface="Times New Roman" panose="02020603050405020304" pitchFamily="18" charset="0"/>
              <a:cs typeface="Times New Roman" panose="02020603050405020304" pitchFamily="18" charset="0"/>
            </a:endParaRPr>
          </a:p>
          <a:p>
            <a:pPr algn="justLow"/>
            <a:r>
              <a:rPr lang="en-US" sz="2000" b="1" dirty="0">
                <a:latin typeface="Times New Roman" panose="02020603050405020304" pitchFamily="18" charset="0"/>
                <a:cs typeface="Times New Roman" panose="02020603050405020304" pitchFamily="18" charset="0"/>
              </a:rPr>
              <a:t>6. Real-time Updates and Feedback Loop:</a:t>
            </a:r>
            <a:r>
              <a:rPr lang="en-US" sz="2000" dirty="0">
                <a:latin typeface="Times New Roman" panose="02020603050405020304" pitchFamily="18" charset="0"/>
                <a:cs typeface="Times New Roman" panose="02020603050405020304" pitchFamily="18" charset="0"/>
              </a:rPr>
              <a:t>   - Implement a feedback loop to collect user interactions, ratings, and feedback on recommended movies.   - Utilize this data to continuously update and improve the recommendation models, adapting to evolving user preferences and trends.</a:t>
            </a:r>
            <a:endParaRPr lang="en-GB" sz="2000" dirty="0">
              <a:latin typeface="Times New Roman" panose="02020603050405020304" pitchFamily="18" charset="0"/>
              <a:cs typeface="Times New Roman" panose="02020603050405020304" pitchFamily="18" charset="0"/>
            </a:endParaRPr>
          </a:p>
          <a:p>
            <a:pPr algn="justLow"/>
            <a:endParaRPr lang="en-GB" sz="2000" dirty="0">
              <a:latin typeface="Times New Roman" panose="02020603050405020304" pitchFamily="18" charset="0"/>
              <a:cs typeface="Times New Roman" panose="02020603050405020304" pitchFamily="18" charset="0"/>
            </a:endParaRPr>
          </a:p>
          <a:p>
            <a:pPr algn="justLow"/>
            <a:r>
              <a:rPr lang="en-US" sz="2000" b="1" dirty="0">
                <a:latin typeface="Times New Roman" panose="02020603050405020304" pitchFamily="18" charset="0"/>
                <a:cs typeface="Times New Roman" panose="02020603050405020304" pitchFamily="18" charset="0"/>
              </a:rPr>
              <a:t>7. Scalability and Performance: </a:t>
            </a:r>
            <a:r>
              <a:rPr lang="en-US" sz="2000" dirty="0">
                <a:latin typeface="Times New Roman" panose="02020603050405020304" pitchFamily="18" charset="0"/>
                <a:cs typeface="Times New Roman" panose="02020603050405020304" pitchFamily="18" charset="0"/>
              </a:rPr>
              <a:t>- Design the system architecture to handle scalability, ensuring efficient processing of large datasets and concurrent user requests.   - Utilize caching mechanisms, distributed computing frameworks (e.g., Apache Spark), and cloud infrastructure for improved performance and scalability.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32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4DE4-EDA4-3F43-C1BE-F68414BF84C9}"/>
              </a:ext>
            </a:extLst>
          </p:cNvPr>
          <p:cNvSpPr>
            <a:spLocks noGrp="1"/>
          </p:cNvSpPr>
          <p:nvPr>
            <p:ph type="title"/>
          </p:nvPr>
        </p:nvSpPr>
        <p:spPr>
          <a:xfrm>
            <a:off x="0" y="320057"/>
            <a:ext cx="8596668" cy="660400"/>
          </a:xfrm>
        </p:spPr>
        <p:txBody>
          <a:bodyPr>
            <a:normAutofit/>
          </a:bodyPr>
          <a:lstStyle/>
          <a:p>
            <a:pPr>
              <a:spcBef>
                <a:spcPts val="1000"/>
              </a:spcBef>
            </a:pPr>
            <a:r>
              <a:rPr lang="en-US" b="1" dirty="0">
                <a:solidFill>
                  <a:srgbClr val="000000"/>
                </a:solidFill>
                <a:latin typeface="Times New Roman" panose="02020603050405020304" pitchFamily="18" charset="0"/>
                <a:cs typeface="Times New Roman" panose="02020603050405020304" pitchFamily="18" charset="0"/>
              </a:rPr>
              <a:t>System development approach</a:t>
            </a:r>
            <a:endParaRPr lang="en-US" b="1" dirty="0"/>
          </a:p>
        </p:txBody>
      </p:sp>
      <p:sp>
        <p:nvSpPr>
          <p:cNvPr id="3" name="TextBox 2">
            <a:extLst>
              <a:ext uri="{FF2B5EF4-FFF2-40B4-BE49-F238E27FC236}">
                <a16:creationId xmlns:a16="http://schemas.microsoft.com/office/drawing/2014/main" id="{ADE6732B-88DF-E507-8F61-B7976235EB23}"/>
              </a:ext>
            </a:extLst>
          </p:cNvPr>
          <p:cNvSpPr txBox="1"/>
          <p:nvPr/>
        </p:nvSpPr>
        <p:spPr>
          <a:xfrm>
            <a:off x="483102" y="1129430"/>
            <a:ext cx="9189802" cy="5078313"/>
          </a:xfrm>
          <a:prstGeom prst="rect">
            <a:avLst/>
          </a:prstGeom>
          <a:noFill/>
        </p:spPr>
        <p:txBody>
          <a:bodyPr wrap="square" rtlCol="0" anchor="b">
            <a:spAutoFit/>
          </a:bodyPr>
          <a:lstStyle/>
          <a:p>
            <a:pPr marL="342900" indent="-342900" algn="just">
              <a:buAutoNum type="arabicPeriod"/>
            </a:pPr>
            <a:r>
              <a:rPr lang="en-US" b="1" dirty="0">
                <a:latin typeface="Times New Roman" panose="02020603050405020304" pitchFamily="18" charset="0"/>
                <a:cs typeface="Times New Roman" panose="02020603050405020304" pitchFamily="18" charset="0"/>
              </a:rPr>
              <a:t>Requirement Gathering and Analysis:</a:t>
            </a:r>
            <a:r>
              <a:rPr lang="en-US" dirty="0">
                <a:latin typeface="Times New Roman" panose="02020603050405020304" pitchFamily="18" charset="0"/>
                <a:cs typeface="Times New Roman" panose="02020603050405020304" pitchFamily="18" charset="0"/>
              </a:rPr>
              <a:t>- Define the objectives and goals of the movie recommendation system.- Gather requirements by conducting stakeholder interviews, surveys, and analyzing user preferences and expectations.</a:t>
            </a:r>
            <a:endParaRPr lang="en-GB" dirty="0">
              <a:latin typeface="Times New Roman" panose="02020603050405020304" pitchFamily="18" charset="0"/>
              <a:cs typeface="Times New Roman" panose="02020603050405020304" pitchFamily="18" charset="0"/>
            </a:endParaRPr>
          </a:p>
          <a:p>
            <a:pPr marL="342900" indent="-342900" algn="just">
              <a:buAutoNum type="arabicPeriod"/>
            </a:pPr>
            <a:endParaRPr lang="en-GB"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Data Collection and Preparation: </a:t>
            </a:r>
            <a:r>
              <a:rPr lang="en-US" dirty="0">
                <a:latin typeface="Times New Roman" panose="02020603050405020304" pitchFamily="18" charset="0"/>
                <a:cs typeface="Times New Roman" panose="02020603050405020304" pitchFamily="18" charset="0"/>
              </a:rPr>
              <a:t>- Collect a diverse dataset containing movie metadata (title, genre, cast, release year) and user interactions (ratings, reviews, watch history).   - Preprocess the data by handling missing values, encoding categorical variables, and normalizing ratings.</a:t>
            </a:r>
            <a:endParaRPr lang="en-GB" dirty="0">
              <a:latin typeface="Times New Roman" panose="02020603050405020304" pitchFamily="18" charset="0"/>
              <a:cs typeface="Times New Roman" panose="02020603050405020304" pitchFamily="18" charset="0"/>
            </a:endParaRPr>
          </a:p>
          <a:p>
            <a:pPr marL="342900" indent="-342900" algn="just">
              <a:buAutoNum type="arabicPeriod"/>
            </a:pPr>
            <a:endParaRPr lang="en-GB"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Exploratory Data Analysis </a:t>
            </a:r>
            <a:r>
              <a:rPr lang="en-US" dirty="0">
                <a:latin typeface="Times New Roman" panose="02020603050405020304" pitchFamily="18" charset="0"/>
                <a:cs typeface="Times New Roman" panose="02020603050405020304" pitchFamily="18" charset="0"/>
              </a:rPr>
              <a:t>(EDA):- Perform EDA to understand data distributions, correlations, and user behavior patterns.   - Use visualization techniques to identify popular genres, highly-rated movies, and user preferences.</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342900" indent="-342900" algn="just">
              <a:buAutoNum type="arabicPeriod" startAt="4"/>
            </a:pPr>
            <a:r>
              <a:rPr lang="en-US" b="1" dirty="0">
                <a:latin typeface="Times New Roman" panose="02020603050405020304" pitchFamily="18" charset="0"/>
                <a:cs typeface="Times New Roman" panose="02020603050405020304" pitchFamily="18" charset="0"/>
              </a:rPr>
              <a:t>Model Selection and Development:- </a:t>
            </a:r>
            <a:r>
              <a:rPr lang="en-US" dirty="0">
                <a:latin typeface="Times New Roman" panose="02020603050405020304" pitchFamily="18" charset="0"/>
                <a:cs typeface="Times New Roman" panose="02020603050405020304" pitchFamily="18" charset="0"/>
              </a:rPr>
              <a:t>Select appropriate recommendation algorithms based on the       dataset characteristics and requirements (e.g., collaborative filtering, content-based filtering, hybrid approaches).   -</a:t>
            </a:r>
          </a:p>
          <a:p>
            <a:pPr marL="342900" indent="-342900" algn="just">
              <a:buAutoNum type="arabicPeriod" startAt="4"/>
            </a:pPr>
            <a:r>
              <a:rPr lang="en-US" dirty="0">
                <a:latin typeface="Times New Roman" panose="02020603050405020304" pitchFamily="18" charset="0"/>
                <a:cs typeface="Times New Roman" panose="02020603050405020304" pitchFamily="18" charset="0"/>
              </a:rPr>
              <a:t> Develop and train recommendation models using machine learning libraries (e.g.,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and techniques such as matrix factorization or deep learning.</a:t>
            </a:r>
          </a:p>
        </p:txBody>
      </p:sp>
    </p:spTree>
    <p:extLst>
      <p:ext uri="{BB962C8B-B14F-4D97-AF65-F5344CB8AC3E}">
        <p14:creationId xmlns:p14="http://schemas.microsoft.com/office/powerpoint/2010/main" val="308752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7DCD-F32B-8C0F-F2CF-27FE0F26DCD0}"/>
              </a:ext>
            </a:extLst>
          </p:cNvPr>
          <p:cNvSpPr>
            <a:spLocks noGrp="1"/>
          </p:cNvSpPr>
          <p:nvPr>
            <p:ph type="title"/>
          </p:nvPr>
        </p:nvSpPr>
        <p:spPr>
          <a:xfrm>
            <a:off x="218490" y="71066"/>
            <a:ext cx="8596668" cy="544423"/>
          </a:xfrm>
        </p:spPr>
        <p:txBody>
          <a:bodyPr>
            <a:normAutofit/>
          </a:bodyPr>
          <a:lstStyle/>
          <a:p>
            <a:r>
              <a:rPr lang="en-US" sz="600" dirty="0"/>
              <a:t>.</a:t>
            </a:r>
          </a:p>
        </p:txBody>
      </p:sp>
      <p:sp>
        <p:nvSpPr>
          <p:cNvPr id="3" name="TextBox 2">
            <a:extLst>
              <a:ext uri="{FF2B5EF4-FFF2-40B4-BE49-F238E27FC236}">
                <a16:creationId xmlns:a16="http://schemas.microsoft.com/office/drawing/2014/main" id="{7ADD2478-8D84-7800-59B0-3B2C7121425D}"/>
              </a:ext>
            </a:extLst>
          </p:cNvPr>
          <p:cNvSpPr txBox="1"/>
          <p:nvPr/>
        </p:nvSpPr>
        <p:spPr>
          <a:xfrm>
            <a:off x="173527" y="695606"/>
            <a:ext cx="901337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System development approach(</a:t>
            </a:r>
            <a:r>
              <a:rPr lang="en-US" sz="3600" b="1" dirty="0" err="1">
                <a:latin typeface="Times New Roman" panose="02020603050405020304" pitchFamily="18" charset="0"/>
                <a:cs typeface="Times New Roman" panose="02020603050405020304" pitchFamily="18" charset="0"/>
              </a:rPr>
              <a:t>Contd</a:t>
            </a:r>
            <a:r>
              <a:rPr lang="en-US" sz="3600" b="1" dirty="0">
                <a:latin typeface="Times New Roman" panose="02020603050405020304" pitchFamily="18" charset="0"/>
                <a:cs typeface="Times New Roman" panose="02020603050405020304" pitchFamily="18" charset="0"/>
              </a:rPr>
              <a:t>…)</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B63551-DC37-4FE3-0197-02B959E4B67F}"/>
              </a:ext>
            </a:extLst>
          </p:cNvPr>
          <p:cNvSpPr txBox="1"/>
          <p:nvPr/>
        </p:nvSpPr>
        <p:spPr>
          <a:xfrm>
            <a:off x="622702" y="1591911"/>
            <a:ext cx="9768152"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 Evaluation and Validation:   </a:t>
            </a:r>
            <a:r>
              <a:rPr lang="en-US" dirty="0">
                <a:latin typeface="Times New Roman" panose="02020603050405020304" pitchFamily="18" charset="0"/>
                <a:cs typeface="Times New Roman" panose="02020603050405020304" pitchFamily="18" charset="0"/>
              </a:rPr>
              <a:t>- Split the dataset into training and testing sets to evaluate model performance.   - Use evaluation metrics like Mean Absolute Error (MAE), Root Mean Squared Error (RMSE), precision, recall, and F1-score to assess recommendation accuracy.</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 User Interface Design and Development:   </a:t>
            </a:r>
            <a:r>
              <a:rPr lang="en-US" dirty="0">
                <a:latin typeface="Times New Roman" panose="02020603050405020304" pitchFamily="18" charset="0"/>
                <a:cs typeface="Times New Roman" panose="02020603050405020304" pitchFamily="18" charset="0"/>
              </a:rPr>
              <a:t>- Design an intuitive and user-friendly interface for the recommendation system (web or mobile app).   - Include features like search functionality, personalized recommendation lists, user feedback mechanisms, and social sharing options.</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7. Integration and Testing:- </a:t>
            </a:r>
            <a:r>
              <a:rPr lang="en-US" dirty="0">
                <a:latin typeface="Times New Roman" panose="02020603050405020304" pitchFamily="18" charset="0"/>
                <a:cs typeface="Times New Roman" panose="02020603050405020304" pitchFamily="18" charset="0"/>
              </a:rPr>
              <a:t>Integrate recommendation models with the user interface and backend services.   - Conduct thorough testing including unit testing, integration testing, and user acceptance testing to ensure system functionality, performance, and usability.</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following this systematic approach, the movie recommendation system can be effectively developed, validated, and deployed to deliver personalized and engaging movie suggestions to users, ultimately enhancing their overall experience and satisfaction.</a:t>
            </a:r>
          </a:p>
        </p:txBody>
      </p:sp>
    </p:spTree>
    <p:extLst>
      <p:ext uri="{BB962C8B-B14F-4D97-AF65-F5344CB8AC3E}">
        <p14:creationId xmlns:p14="http://schemas.microsoft.com/office/powerpoint/2010/main" val="186065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76BFE-EA26-AA45-8D0D-1C6D8974141B}"/>
              </a:ext>
            </a:extLst>
          </p:cNvPr>
          <p:cNvSpPr>
            <a:spLocks noGrp="1"/>
          </p:cNvSpPr>
          <p:nvPr>
            <p:ph idx="1"/>
          </p:nvPr>
        </p:nvSpPr>
        <p:spPr>
          <a:xfrm>
            <a:off x="141988" y="1394522"/>
            <a:ext cx="9832639" cy="5048163"/>
          </a:xfrm>
        </p:spPr>
        <p:txBody>
          <a:bodyPr>
            <a:normAutofit fontScale="25000" lnSpcReduction="20000"/>
          </a:bodyPr>
          <a:lstStyle/>
          <a:p>
            <a:pPr algn="just"/>
            <a:r>
              <a:rPr lang="en-US" sz="7200" b="0" i="0" dirty="0">
                <a:solidFill>
                  <a:srgbClr val="231F20"/>
                </a:solidFill>
                <a:effectLst/>
                <a:latin typeface="Times New Roman" panose="02020603050405020304" pitchFamily="18" charset="0"/>
                <a:cs typeface="Times New Roman" panose="02020603050405020304" pitchFamily="18" charset="0"/>
              </a:rPr>
              <a:t>As the online streaming industry expands, the movie recommender system is becoming increasingly important to individual users &amp; production companies alike. </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systems are employed with the intention of enhancing a user's movie watching experience by providing them with the most suitable options</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Filtration strategies for recommendation systems can be broadly classified into two types: content-based filtering &amp; collaborative filtering.</a:t>
            </a:r>
          </a:p>
          <a:p>
            <a:pPr marL="0" indent="0" algn="just">
              <a:buNone/>
            </a:pPr>
            <a:r>
              <a:rPr lang="en-US" sz="7200" b="1" i="0" dirty="0">
                <a:solidFill>
                  <a:srgbClr val="231F20"/>
                </a:solidFill>
                <a:effectLst/>
                <a:latin typeface="Times New Roman" panose="02020603050405020304" pitchFamily="18" charset="0"/>
                <a:cs typeface="Times New Roman" panose="02020603050405020304" pitchFamily="18" charset="0"/>
              </a:rPr>
              <a:t>1. Content-Based Filtering</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Content-based filtering utilizes the attributes &amp; metadata of a movie to generate recommendations that share similar properties.</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For instance, the analysis of the genre, director, actors, &amp; plot of a movie recommendation system dataset would be leveraged for suggesting movies of the same genre, with similar actors or themes.</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The primary advantage of content-based filtering is that it can produce reliable recommendations, even with the absence of user data</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However, the quality of content-based filtering can be affected if a movie's metadata is incorrectly labeled, misleading or limited in scope.</a:t>
            </a:r>
          </a:p>
          <a:p>
            <a:pPr algn="just"/>
            <a:endParaRPr lang="en-US" sz="7200" b="0" i="0" dirty="0">
              <a:solidFill>
                <a:srgbClr val="231F20"/>
              </a:solidFill>
              <a:effectLst/>
              <a:latin typeface="Times New Roman" panose="02020603050405020304" pitchFamily="18" charset="0"/>
              <a:cs typeface="Times New Roman" panose="02020603050405020304" pitchFamily="18" charset="0"/>
            </a:endParaRPr>
          </a:p>
          <a:p>
            <a:endParaRPr lang="en-US" dirty="0"/>
          </a:p>
        </p:txBody>
      </p:sp>
      <p:sp>
        <p:nvSpPr>
          <p:cNvPr id="7" name="Title 6">
            <a:extLst>
              <a:ext uri="{FF2B5EF4-FFF2-40B4-BE49-F238E27FC236}">
                <a16:creationId xmlns:a16="http://schemas.microsoft.com/office/drawing/2014/main" id="{49D3D501-9D38-28AC-AAB6-19F99A90D086}"/>
              </a:ext>
            </a:extLst>
          </p:cNvPr>
          <p:cNvSpPr>
            <a:spLocks noGrp="1"/>
          </p:cNvSpPr>
          <p:nvPr>
            <p:ph type="title"/>
          </p:nvPr>
        </p:nvSpPr>
        <p:spPr>
          <a:xfrm>
            <a:off x="141988" y="415315"/>
            <a:ext cx="8177417" cy="818085"/>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Algorithm and deployment:</a:t>
            </a:r>
          </a:p>
        </p:txBody>
      </p:sp>
    </p:spTree>
    <p:extLst>
      <p:ext uri="{BB962C8B-B14F-4D97-AF65-F5344CB8AC3E}">
        <p14:creationId xmlns:p14="http://schemas.microsoft.com/office/powerpoint/2010/main" val="425575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6703-7BA3-096D-9E18-1E165D928A29}"/>
              </a:ext>
            </a:extLst>
          </p:cNvPr>
          <p:cNvSpPr>
            <a:spLocks noGrp="1"/>
          </p:cNvSpPr>
          <p:nvPr>
            <p:ph type="title"/>
          </p:nvPr>
        </p:nvSpPr>
        <p:spPr>
          <a:xfrm>
            <a:off x="304616" y="432115"/>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Algorithm and deployment (</a:t>
            </a:r>
            <a:r>
              <a:rPr lang="en-US" b="1" dirty="0" err="1">
                <a:solidFill>
                  <a:schemeClr val="tx1"/>
                </a:solidFill>
                <a:latin typeface="Times New Roman" panose="02020603050405020304" pitchFamily="18" charset="0"/>
                <a:cs typeface="Times New Roman" panose="02020603050405020304" pitchFamily="18" charset="0"/>
              </a:rPr>
              <a:t>contd</a:t>
            </a:r>
            <a:r>
              <a:rPr lang="en-US" b="1" dirty="0">
                <a:solidFill>
                  <a:schemeClr val="tx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8AB9FEE-1347-A217-50ED-A7ADC84B1022}"/>
              </a:ext>
            </a:extLst>
          </p:cNvPr>
          <p:cNvSpPr>
            <a:spLocks noGrp="1"/>
          </p:cNvSpPr>
          <p:nvPr>
            <p:ph idx="1"/>
          </p:nvPr>
        </p:nvSpPr>
        <p:spPr>
          <a:xfrm>
            <a:off x="677334" y="1752915"/>
            <a:ext cx="7433706" cy="4288447"/>
          </a:xfrm>
        </p:spPr>
        <p:txBody>
          <a:bodyPr>
            <a:noAutofit/>
          </a:bodyPr>
          <a:lstStyle/>
          <a:p>
            <a:pPr marL="0" indent="0" algn="justLow">
              <a:buNone/>
            </a:pPr>
            <a:r>
              <a:rPr lang="en-US" dirty="0"/>
              <a:t>2. Collaborative Filtering
               Collaborative filtering, on the other hand, depends on the patterns of interaction between users &amp; their preferences.</a:t>
            </a:r>
          </a:p>
          <a:p>
            <a:pPr algn="justLow"/>
            <a:r>
              <a:rPr lang="en-US" dirty="0"/>
              <a:t> The movie recommendation system dataset is used in this strategy to analyze the history of a user’s preferences &amp; suggest movies that other users with similar interests enjoy.
The significant merit of collaborative filtering is that it can eliminate the effects of limited metadata &amp; low audience size. </a:t>
            </a:r>
          </a:p>
          <a:p>
            <a:pPr algn="justLow"/>
            <a:r>
              <a:rPr lang="en-US" dirty="0"/>
              <a:t>But a considerable challenge of collaborative filtering is to overcome new user (cold start) &amp; sparsity problems that arise from a lack of user ratings.</a:t>
            </a:r>
          </a:p>
        </p:txBody>
      </p:sp>
    </p:spTree>
    <p:extLst>
      <p:ext uri="{BB962C8B-B14F-4D97-AF65-F5344CB8AC3E}">
        <p14:creationId xmlns:p14="http://schemas.microsoft.com/office/powerpoint/2010/main" val="4134605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1616</Words>
  <Application>Microsoft Office PowerPoint</Application>
  <PresentationFormat>Widescreen</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MOVIE RECOMMENDATION SYSTEM </vt:lpstr>
      <vt:lpstr>Project overview:</vt:lpstr>
      <vt:lpstr>Problem statement </vt:lpstr>
      <vt:lpstr>Proposed System/Solution </vt:lpstr>
      <vt:lpstr>PowerPoint Presentation</vt:lpstr>
      <vt:lpstr>System development approach</vt:lpstr>
      <vt:lpstr>.</vt:lpstr>
      <vt:lpstr>Algorithm and deployment:</vt:lpstr>
      <vt:lpstr>Algorithm and deployment (contd…)</vt:lpstr>
      <vt:lpstr>PowerPoint Presentation</vt:lpstr>
      <vt:lpstr>Algorithm and deployment(Contd…) </vt:lpstr>
      <vt:lpstr>PowerPoint Presentation</vt:lpstr>
      <vt:lpstr>PowerPoint Presentation</vt:lpstr>
      <vt:lpst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dc:creator>
  <cp:lastModifiedBy>mv770082@gmail.com</cp:lastModifiedBy>
  <cp:revision>267</cp:revision>
  <dcterms:created xsi:type="dcterms:W3CDTF">2024-03-31T07:04:25Z</dcterms:created>
  <dcterms:modified xsi:type="dcterms:W3CDTF">2024-04-05T09:08:22Z</dcterms:modified>
</cp:coreProperties>
</file>