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5" r:id="rId5"/>
    <p:sldId id="277" r:id="rId6"/>
    <p:sldId id="267" r:id="rId7"/>
    <p:sldId id="272" r:id="rId8"/>
    <p:sldId id="278"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36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90949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5287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27261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15416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6785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677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22302"/>
            <a:ext cx="14630400" cy="8229600"/>
          </a:xfrm>
          <a:prstGeom prst="rect">
            <a:avLst/>
          </a:prstGeom>
          <a:solidFill>
            <a:srgbClr val="271C4E"/>
          </a:solidFill>
          <a:ln/>
        </p:spPr>
      </p:sp>
      <p:pic>
        <p:nvPicPr>
          <p:cNvPr id="4" name="Image 0"/>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144000" y="22302"/>
            <a:ext cx="5486400" cy="8229600"/>
          </a:xfrm>
          <a:prstGeom prst="rect">
            <a:avLst/>
          </a:prstGeom>
        </p:spPr>
      </p:pic>
      <p:sp>
        <p:nvSpPr>
          <p:cNvPr id="5" name="Text 2"/>
          <p:cNvSpPr/>
          <p:nvPr/>
        </p:nvSpPr>
        <p:spPr>
          <a:xfrm>
            <a:off x="299799" y="2127170"/>
            <a:ext cx="9072801" cy="1666399"/>
          </a:xfrm>
          <a:prstGeom prst="rect">
            <a:avLst/>
          </a:prstGeom>
          <a:noFill/>
          <a:ln/>
        </p:spPr>
        <p:txBody>
          <a:bodyPr wrap="square" rtlCol="0" anchor="t"/>
          <a:lstStyle/>
          <a:p>
            <a:pPr marL="0" indent="0" algn="ctr">
              <a:lnSpc>
                <a:spcPts val="6561"/>
              </a:lnSpc>
              <a:buNone/>
            </a:pPr>
            <a:r>
              <a:rPr lang="en-US" sz="6000" dirty="0">
                <a:solidFill>
                  <a:schemeClr val="accent5">
                    <a:lumMod val="40000"/>
                    <a:lumOff val="60000"/>
                  </a:schemeClr>
                </a:solidFill>
                <a:latin typeface="Times New Roman" panose="02020603050405020304" pitchFamily="18" charset="0"/>
                <a:ea typeface="Kanit" pitchFamily="34" charset="-122"/>
                <a:cs typeface="Times New Roman" panose="02020603050405020304" pitchFamily="18" charset="0"/>
              </a:rPr>
              <a:t>AI-Powered Tutoring Platform</a:t>
            </a:r>
            <a:endParaRPr lang="en-US" sz="60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6" name="Text 3"/>
          <p:cNvSpPr/>
          <p:nvPr/>
        </p:nvSpPr>
        <p:spPr>
          <a:xfrm>
            <a:off x="833199" y="4439841"/>
            <a:ext cx="7477601" cy="710803"/>
          </a:xfrm>
          <a:prstGeom prst="rect">
            <a:avLst/>
          </a:prstGeom>
          <a:noFill/>
          <a:ln/>
        </p:spPr>
        <p:txBody>
          <a:bodyPr wrap="square" rtlCol="0" anchor="t"/>
          <a:lstStyle/>
          <a:p>
            <a:pPr marL="0" indent="0">
              <a:lnSpc>
                <a:spcPts val="2799"/>
              </a:lnSpc>
              <a:buNone/>
            </a:pPr>
            <a:endParaRPr lang="en-US" sz="1750" dirty="0"/>
          </a:p>
        </p:txBody>
      </p:sp>
      <p:sp>
        <p:nvSpPr>
          <p:cNvPr id="9" name="Text 5"/>
          <p:cNvSpPr/>
          <p:nvPr/>
        </p:nvSpPr>
        <p:spPr>
          <a:xfrm>
            <a:off x="5860535" y="4436032"/>
            <a:ext cx="2703602" cy="1256722"/>
          </a:xfrm>
          <a:prstGeom prst="rect">
            <a:avLst/>
          </a:prstGeom>
          <a:noFill/>
          <a:ln/>
        </p:spPr>
        <p:txBody>
          <a:bodyPr wrap="none" rtlCol="0" anchor="t"/>
          <a:lstStyle/>
          <a:p>
            <a:pPr marL="0" indent="0" algn="l">
              <a:lnSpc>
                <a:spcPts val="3062"/>
              </a:lnSpc>
              <a:buNone/>
            </a:pPr>
            <a:r>
              <a:rPr lang="en-US" sz="2800" b="1" dirty="0">
                <a:solidFill>
                  <a:schemeClr val="accent6">
                    <a:lumMod val="20000"/>
                    <a:lumOff val="80000"/>
                  </a:schemeClr>
                </a:solidFill>
                <a:latin typeface="Times New Roman" panose="02020603050405020304" pitchFamily="18" charset="0"/>
                <a:ea typeface="Martel Sans" pitchFamily="34" charset="-122"/>
                <a:cs typeface="Times New Roman" panose="02020603050405020304" pitchFamily="18" charset="0"/>
              </a:rPr>
              <a:t>by</a:t>
            </a:r>
            <a:r>
              <a:rPr lang="en-US" sz="3600" b="1" dirty="0">
                <a:solidFill>
                  <a:schemeClr val="accent6">
                    <a:lumMod val="20000"/>
                    <a:lumOff val="80000"/>
                  </a:schemeClr>
                </a:solidFill>
                <a:latin typeface="Times New Roman" panose="02020603050405020304" pitchFamily="18" charset="0"/>
                <a:ea typeface="Martel Sans" pitchFamily="34" charset="-122"/>
                <a:cs typeface="Times New Roman" panose="02020603050405020304" pitchFamily="18" charset="0"/>
              </a:rPr>
              <a:t> Tech Masters</a:t>
            </a:r>
          </a:p>
          <a:p>
            <a:pPr marL="0" indent="0" algn="l">
              <a:lnSpc>
                <a:spcPts val="3062"/>
              </a:lnSpc>
              <a:buNone/>
            </a:pPr>
            <a:r>
              <a:rPr lang="en-US" sz="2187" b="1" dirty="0">
                <a:solidFill>
                  <a:srgbClr val="D9E1FF"/>
                </a:solidFill>
                <a:latin typeface="Times New Roman" panose="02020603050405020304" pitchFamily="18" charset="0"/>
                <a:ea typeface="Martel Sans" pitchFamily="34" charset="-122"/>
                <a:cs typeface="Times New Roman" panose="02020603050405020304" pitchFamily="18" charset="0"/>
              </a:rPr>
              <a:t>Anandha Prakash S</a:t>
            </a:r>
          </a:p>
          <a:p>
            <a:pPr marL="0" indent="0" algn="l">
              <a:lnSpc>
                <a:spcPts val="3062"/>
              </a:lnSpc>
              <a:buNone/>
            </a:pPr>
            <a:r>
              <a:rPr lang="en-US" sz="2187" b="1" dirty="0">
                <a:solidFill>
                  <a:srgbClr val="D9E1FF"/>
                </a:solidFill>
                <a:latin typeface="Times New Roman" panose="02020603050405020304" pitchFamily="18" charset="0"/>
                <a:ea typeface="Martel Sans" pitchFamily="34" charset="-122"/>
                <a:cs typeface="Times New Roman" panose="02020603050405020304" pitchFamily="18" charset="0"/>
              </a:rPr>
              <a:t>Saran Raj S</a:t>
            </a:r>
          </a:p>
          <a:p>
            <a:pPr marL="0" indent="0" algn="r">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p:cNvPicPr>
            <a:picLocks noChangeAspect="1"/>
          </p:cNvPicPr>
          <p:nvPr/>
        </p:nvPicPr>
        <p:blipFill>
          <a:blip r:embed="rId3"/>
          <a:srcRect/>
          <a:stretch/>
        </p:blipFill>
        <p:spPr>
          <a:xfrm>
            <a:off x="10972800" y="-1"/>
            <a:ext cx="3657600" cy="8229599"/>
          </a:xfrm>
          <a:prstGeom prst="rect">
            <a:avLst/>
          </a:prstGeom>
        </p:spPr>
      </p:pic>
      <p:sp>
        <p:nvSpPr>
          <p:cNvPr id="5" name="Text 2"/>
          <p:cNvSpPr/>
          <p:nvPr/>
        </p:nvSpPr>
        <p:spPr>
          <a:xfrm>
            <a:off x="83114" y="587536"/>
            <a:ext cx="5554980" cy="694373"/>
          </a:xfrm>
          <a:prstGeom prst="rect">
            <a:avLst/>
          </a:prstGeom>
          <a:noFill/>
          <a:ln/>
        </p:spPr>
        <p:txBody>
          <a:bodyPr wrap="none" rtlCol="0" anchor="t"/>
          <a:lstStyle/>
          <a:p>
            <a:pPr marL="0" indent="0" algn="ctr">
              <a:lnSpc>
                <a:spcPts val="5468"/>
              </a:lnSpc>
              <a:buNone/>
            </a:pPr>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Table of Contents</a:t>
            </a:r>
            <a:endParaRPr lang="en-US" sz="4800" dirty="0">
              <a:solidFill>
                <a:srgbClr val="FFFF00"/>
              </a:solidFill>
              <a:latin typeface="Times New Roman" panose="02020603050405020304" pitchFamily="18" charset="0"/>
              <a:cs typeface="Times New Roman" panose="02020603050405020304" pitchFamily="18" charset="0"/>
            </a:endParaRPr>
          </a:p>
        </p:txBody>
      </p:sp>
      <p:sp>
        <p:nvSpPr>
          <p:cNvPr id="9" name="Text 6"/>
          <p:cNvSpPr/>
          <p:nvPr/>
        </p:nvSpPr>
        <p:spPr>
          <a:xfrm>
            <a:off x="1113294" y="4203740"/>
            <a:ext cx="106323" cy="416481"/>
          </a:xfrm>
          <a:prstGeom prst="rect">
            <a:avLst/>
          </a:prstGeom>
          <a:noFill/>
          <a:ln/>
        </p:spPr>
        <p:txBody>
          <a:bodyPr wrap="none" rtlCol="0" anchor="t"/>
          <a:lstStyle/>
          <a:p>
            <a:pPr marL="0" indent="0" algn="ctr">
              <a:lnSpc>
                <a:spcPts val="3281"/>
              </a:lnSpc>
              <a:buNone/>
            </a:pPr>
            <a:endParaRPr lang="en-US" sz="262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6" name="TextBox 5">
            <a:extLst>
              <a:ext uri="{FF2B5EF4-FFF2-40B4-BE49-F238E27FC236}">
                <a16:creationId xmlns:a16="http://schemas.microsoft.com/office/drawing/2014/main" id="{FC9DE7B2-839F-12F0-D198-98DA03F87A25}"/>
              </a:ext>
            </a:extLst>
          </p:cNvPr>
          <p:cNvSpPr txBox="1"/>
          <p:nvPr/>
        </p:nvSpPr>
        <p:spPr>
          <a:xfrm>
            <a:off x="490654" y="1527717"/>
            <a:ext cx="10303726" cy="5355312"/>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IN" sz="3600" dirty="0">
                <a:solidFill>
                  <a:schemeClr val="bg1"/>
                </a:solidFill>
                <a:latin typeface="Times New Roman" panose="02020603050405020304" pitchFamily="18" charset="0"/>
                <a:cs typeface="Times New Roman" panose="02020603050405020304" pitchFamily="18" charset="0"/>
              </a:rPr>
              <a:t>Purpose</a:t>
            </a:r>
          </a:p>
          <a:p>
            <a:pPr marL="571500" indent="-571500">
              <a:lnSpc>
                <a:spcPct val="150000"/>
              </a:lnSpc>
              <a:buFont typeface="Wingdings" panose="05000000000000000000" pitchFamily="2" charset="2"/>
              <a:buChar char="v"/>
            </a:pPr>
            <a:r>
              <a:rPr lang="en-IN" sz="3600" dirty="0">
                <a:solidFill>
                  <a:schemeClr val="bg1"/>
                </a:solidFill>
                <a:latin typeface="Times New Roman" panose="02020603050405020304" pitchFamily="18" charset="0"/>
                <a:cs typeface="Times New Roman" panose="02020603050405020304" pitchFamily="18" charset="0"/>
              </a:rPr>
              <a:t>Target Audience</a:t>
            </a:r>
          </a:p>
          <a:p>
            <a:pPr marL="571500" indent="-571500">
              <a:lnSpc>
                <a:spcPct val="150000"/>
              </a:lnSpc>
              <a:buFont typeface="Wingdings" panose="05000000000000000000" pitchFamily="2" charset="2"/>
              <a:buChar char="v"/>
            </a:pPr>
            <a:r>
              <a:rPr lang="en-IN" sz="3600" dirty="0">
                <a:solidFill>
                  <a:schemeClr val="bg1"/>
                </a:solidFill>
                <a:latin typeface="Times New Roman" panose="02020603050405020304" pitchFamily="18" charset="0"/>
                <a:cs typeface="Times New Roman" panose="02020603050405020304" pitchFamily="18" charset="0"/>
              </a:rPr>
              <a:t>Tools</a:t>
            </a:r>
          </a:p>
          <a:p>
            <a:pPr marL="571500" indent="-571500">
              <a:lnSpc>
                <a:spcPct val="150000"/>
              </a:lnSpc>
              <a:buFont typeface="Wingdings" panose="05000000000000000000" pitchFamily="2" charset="2"/>
              <a:buChar char="v"/>
            </a:pPr>
            <a:r>
              <a:rPr lang="en-IN" sz="3600" dirty="0">
                <a:solidFill>
                  <a:schemeClr val="bg1"/>
                </a:solidFill>
                <a:latin typeface="Times New Roman" panose="02020603050405020304" pitchFamily="18" charset="0"/>
                <a:cs typeface="Times New Roman" panose="02020603050405020304" pitchFamily="18" charset="0"/>
              </a:rPr>
              <a:t>User friendly portal </a:t>
            </a:r>
          </a:p>
          <a:p>
            <a:pPr marL="571500" indent="-571500">
              <a:lnSpc>
                <a:spcPct val="150000"/>
              </a:lnSpc>
              <a:buFont typeface="Wingdings" panose="05000000000000000000" pitchFamily="2" charset="2"/>
              <a:buChar char="v"/>
            </a:pPr>
            <a:r>
              <a:rPr lang="en-IN" sz="3600" dirty="0">
                <a:solidFill>
                  <a:schemeClr val="bg1"/>
                </a:solidFill>
                <a:latin typeface="Times New Roman" panose="02020603050405020304" pitchFamily="18" charset="0"/>
                <a:cs typeface="Times New Roman" panose="02020603050405020304" pitchFamily="18" charset="0"/>
              </a:rPr>
              <a:t>Merits and Demerits</a:t>
            </a:r>
          </a:p>
          <a:p>
            <a:pPr>
              <a:lnSpc>
                <a:spcPct val="150000"/>
              </a:lnSpc>
            </a:pPr>
            <a:endParaRPr lang="en-IN" sz="36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txBody>
          <a:bodyPr/>
          <a:lstStyle/>
          <a:p>
            <a:endParaRPr lang="en-IN" dirty="0"/>
          </a:p>
        </p:txBody>
      </p:sp>
      <p:pic>
        <p:nvPicPr>
          <p:cNvPr id="4" name="Image 0"/>
          <p:cNvPicPr>
            <a:picLocks noChangeAspect="1"/>
          </p:cNvPicPr>
          <p:nvPr/>
        </p:nvPicPr>
        <p:blipFill>
          <a:blip r:embed="rId3"/>
          <a:srcRect/>
          <a:stretch/>
        </p:blipFill>
        <p:spPr>
          <a:xfrm>
            <a:off x="10972800" y="0"/>
            <a:ext cx="3657600" cy="8229600"/>
          </a:xfrm>
          <a:prstGeom prst="rect">
            <a:avLst/>
          </a:prstGeom>
        </p:spPr>
      </p:pic>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12" name="TextBox 11">
            <a:extLst>
              <a:ext uri="{FF2B5EF4-FFF2-40B4-BE49-F238E27FC236}">
                <a16:creationId xmlns:a16="http://schemas.microsoft.com/office/drawing/2014/main" id="{AE96E106-8CB1-42B9-AB40-26F967648929}"/>
              </a:ext>
            </a:extLst>
          </p:cNvPr>
          <p:cNvSpPr txBox="1"/>
          <p:nvPr/>
        </p:nvSpPr>
        <p:spPr>
          <a:xfrm>
            <a:off x="682906" y="787078"/>
            <a:ext cx="9456695" cy="1107996"/>
          </a:xfrm>
          <a:prstGeom prst="rect">
            <a:avLst/>
          </a:prstGeom>
          <a:noFill/>
        </p:spPr>
        <p:txBody>
          <a:bodyPr wrap="square" rtlCol="0">
            <a:spAutoFit/>
          </a:bodyPr>
          <a:lstStyle/>
          <a:p>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Purpose</a:t>
            </a:r>
            <a:endParaRPr lang="en-US" sz="4800" dirty="0">
              <a:solidFill>
                <a:srgbClr val="FFFF00"/>
              </a:solidFill>
              <a:latin typeface="Times New Roman" panose="02020603050405020304" pitchFamily="18" charset="0"/>
              <a:cs typeface="Times New Roman" panose="02020603050405020304" pitchFamily="18" charset="0"/>
            </a:endParaRPr>
          </a:p>
          <a:p>
            <a:endParaRPr lang="en-IN" dirty="0">
              <a:latin typeface="Kanit"/>
            </a:endParaRPr>
          </a:p>
        </p:txBody>
      </p:sp>
      <p:sp>
        <p:nvSpPr>
          <p:cNvPr id="13" name="TextBox 12">
            <a:extLst>
              <a:ext uri="{FF2B5EF4-FFF2-40B4-BE49-F238E27FC236}">
                <a16:creationId xmlns:a16="http://schemas.microsoft.com/office/drawing/2014/main" id="{1F4687A4-0085-1689-60D6-FB3A361AF597}"/>
              </a:ext>
            </a:extLst>
          </p:cNvPr>
          <p:cNvSpPr txBox="1"/>
          <p:nvPr/>
        </p:nvSpPr>
        <p:spPr>
          <a:xfrm>
            <a:off x="445713" y="1895074"/>
            <a:ext cx="9931079" cy="3970318"/>
          </a:xfrm>
          <a:prstGeom prst="rect">
            <a:avLst/>
          </a:prstGeom>
          <a:noFill/>
        </p:spPr>
        <p:txBody>
          <a:bodyPr wrap="square" rtlCol="0">
            <a:spAutoFit/>
          </a:bodyPr>
          <a:lstStyle/>
          <a:p>
            <a:pPr marL="342900" indent="-342900" algn="just">
              <a:buFont typeface="Courier New" panose="02070309020205020404" pitchFamily="49" charset="0"/>
              <a:buChar char="o"/>
            </a:pPr>
            <a:r>
              <a:rPr lang="en-US" b="0" i="0" dirty="0">
                <a:solidFill>
                  <a:srgbClr val="ECECEC"/>
                </a:solidFill>
                <a:effectLst/>
                <a:latin typeface="Times New Roman" panose="02020603050405020304" pitchFamily="18" charset="0"/>
                <a:cs typeface="Times New Roman" panose="02020603050405020304" pitchFamily="18" charset="0"/>
              </a:rPr>
              <a:t>The virtual study group platform prototype aims to address the deficiencies of traditional classroom models and remote learning environments by providing easily accessible channels for personalized support, collaboration, and interactive learning experiences. </a:t>
            </a:r>
          </a:p>
          <a:p>
            <a:pPr marL="342900" indent="-342900" algn="just">
              <a:buFont typeface="Courier New" panose="02070309020205020404" pitchFamily="49" charset="0"/>
              <a:buChar char="o"/>
            </a:pPr>
            <a:endParaRPr lang="en-US" b="0" i="0" dirty="0">
              <a:solidFill>
                <a:srgbClr val="ECECEC"/>
              </a:solidFill>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solidFill>
                  <a:srgbClr val="ECECEC"/>
                </a:solidFill>
                <a:effectLst/>
                <a:latin typeface="Times New Roman" panose="02020603050405020304" pitchFamily="18" charset="0"/>
                <a:cs typeface="Times New Roman" panose="02020603050405020304" pitchFamily="18" charset="0"/>
              </a:rPr>
              <a:t>Through the integration of AI-powered virtual assistants, students will receive quick guidance and help tailored to their individual learning needs. The platform will facilitate collaboration among students, enabling them to form study groups, engage in real-time communication, and work together on debates, problem-solving, and idea discovery. </a:t>
            </a:r>
          </a:p>
          <a:p>
            <a:pPr marL="342900" indent="-342900" algn="just">
              <a:buFont typeface="Courier New" panose="02070309020205020404" pitchFamily="49" charset="0"/>
              <a:buChar char="o"/>
            </a:pPr>
            <a:endParaRPr lang="en-US" b="0" i="0" dirty="0">
              <a:solidFill>
                <a:srgbClr val="ECECEC"/>
              </a:solidFill>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solidFill>
                  <a:srgbClr val="ECECEC"/>
                </a:solidFill>
                <a:effectLst/>
                <a:latin typeface="Times New Roman" panose="02020603050405020304" pitchFamily="18" charset="0"/>
                <a:cs typeface="Times New Roman" panose="02020603050405020304" pitchFamily="18" charset="0"/>
              </a:rPr>
              <a:t>By enhancing student engagement, comprehension, and academic success, the prototype seeks to improve the overall learning experience. Through beta testing and usability testing, user feedback will be collected to refine the platform's functionality, design, and user experience, laying the foundation for future expansion and development, including the incorporation of additional features and advanced AI algorithms.</a:t>
            </a:r>
            <a:endParaRPr lang="en-IN" dirty="0">
              <a:solidFill>
                <a:schemeClr val="bg1"/>
              </a:solidFill>
              <a:latin typeface="Times New Roman" panose="02020603050405020304" pitchFamily="18" charset="0"/>
              <a:ea typeface="Kanit"/>
              <a:cs typeface="Times New Roman" panose="02020603050405020304" pitchFamily="18" charset="0"/>
            </a:endParaRPr>
          </a:p>
        </p:txBody>
      </p:sp>
    </p:spTree>
    <p:extLst>
      <p:ext uri="{BB962C8B-B14F-4D97-AF65-F5344CB8AC3E}">
        <p14:creationId xmlns:p14="http://schemas.microsoft.com/office/powerpoint/2010/main" val="359310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599"/>
          </a:xfrm>
          <a:prstGeom prst="rect">
            <a:avLst/>
          </a:prstGeom>
          <a:solidFill>
            <a:srgbClr val="100C35"/>
          </a:solidFill>
          <a:ln/>
        </p:spPr>
        <p:txBody>
          <a:bodyPr/>
          <a:lstStyle/>
          <a:p>
            <a:endParaRPr lang="en-IN" dirty="0"/>
          </a:p>
        </p:txBody>
      </p:sp>
      <p:pic>
        <p:nvPicPr>
          <p:cNvPr id="4" name="Image 0"/>
          <p:cNvPicPr>
            <a:picLocks noChangeAspect="1"/>
          </p:cNvPicPr>
          <p:nvPr/>
        </p:nvPicPr>
        <p:blipFill>
          <a:blip r:embed="rId3"/>
          <a:srcRect/>
          <a:stretch/>
        </p:blipFill>
        <p:spPr>
          <a:xfrm>
            <a:off x="10972800" y="0"/>
            <a:ext cx="3657600" cy="8229598"/>
          </a:xfrm>
          <a:prstGeom prst="rect">
            <a:avLst/>
          </a:prstGeom>
        </p:spPr>
      </p:pic>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12" name="TextBox 11">
            <a:extLst>
              <a:ext uri="{FF2B5EF4-FFF2-40B4-BE49-F238E27FC236}">
                <a16:creationId xmlns:a16="http://schemas.microsoft.com/office/drawing/2014/main" id="{AE96E106-8CB1-42B9-AB40-26F967648929}"/>
              </a:ext>
            </a:extLst>
          </p:cNvPr>
          <p:cNvSpPr txBox="1"/>
          <p:nvPr/>
        </p:nvSpPr>
        <p:spPr>
          <a:xfrm>
            <a:off x="682906" y="787078"/>
            <a:ext cx="9456695" cy="830997"/>
          </a:xfrm>
          <a:prstGeom prst="rect">
            <a:avLst/>
          </a:prstGeom>
          <a:noFill/>
        </p:spPr>
        <p:txBody>
          <a:bodyPr wrap="square" rtlCol="0">
            <a:spAutoFit/>
          </a:bodyPr>
          <a:lstStyle/>
          <a:p>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Identify Target Audience:</a:t>
            </a:r>
            <a:endParaRPr lang="en-IN" dirty="0">
              <a:latin typeface="Kanit"/>
            </a:endParaRPr>
          </a:p>
        </p:txBody>
      </p:sp>
      <p:sp>
        <p:nvSpPr>
          <p:cNvPr id="13" name="TextBox 12">
            <a:extLst>
              <a:ext uri="{FF2B5EF4-FFF2-40B4-BE49-F238E27FC236}">
                <a16:creationId xmlns:a16="http://schemas.microsoft.com/office/drawing/2014/main" id="{1F4687A4-0085-1689-60D6-FB3A361AF597}"/>
              </a:ext>
            </a:extLst>
          </p:cNvPr>
          <p:cNvSpPr txBox="1"/>
          <p:nvPr/>
        </p:nvSpPr>
        <p:spPr>
          <a:xfrm>
            <a:off x="682906" y="1895074"/>
            <a:ext cx="9931079"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virtual study group platform prototype targets a broad audience spanning students from primary school to higher education, educators, tutors, and educational institutions. Students, representing the primary user group, encompass individuals with diverse backgrounds, learning preferences, and academic goals. </a:t>
            </a: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They seek personalized support, collaborative learning opportunities, and interactive study experiences to enhance their comprehension and academic success. Educators, including teachers and tutors, are another key user segment, aiming to facilitate effective collaboration, communication, and support mechanisms for their students. </a:t>
            </a: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Educational institutions, such as schools and universities, also form part of the target audience, seeking innovative technology solutions to improve teaching and learning outcomes, promote student engagement, and foster academic excellence. To cater to this varied audience, the prototype will feature intuitive user interfaces, personalized features, and robust communication tools. </a:t>
            </a:r>
          </a:p>
          <a:p>
            <a:pPr marL="285750" indent="-285750"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Additionally, the prototype will be designed to accommodate the needs of educational institutions, with features for scalability, customization, and integration with existing educational systems. Regular feedback from users will inform iterative improvements to ensure that the prototype effectively meets the diverse needs and preferences of its target audience.</a:t>
            </a:r>
            <a:endParaRPr lang="en-US" dirty="0">
              <a:solidFill>
                <a:schemeClr val="bg1"/>
              </a:solidFill>
              <a:latin typeface="Times New Roman" panose="02020603050405020304" pitchFamily="18" charset="0"/>
              <a:ea typeface="Kanit"/>
              <a:cs typeface="Times New Roman" panose="02020603050405020304" pitchFamily="18" charset="0"/>
            </a:endParaRPr>
          </a:p>
        </p:txBody>
      </p:sp>
    </p:spTree>
    <p:extLst>
      <p:ext uri="{BB962C8B-B14F-4D97-AF65-F5344CB8AC3E}">
        <p14:creationId xmlns:p14="http://schemas.microsoft.com/office/powerpoint/2010/main" val="9676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11151"/>
            <a:ext cx="14630400" cy="8229599"/>
          </a:xfrm>
          <a:prstGeom prst="rect">
            <a:avLst/>
          </a:prstGeom>
          <a:solidFill>
            <a:srgbClr val="100C35"/>
          </a:solidFill>
          <a:ln/>
        </p:spPr>
        <p:txBody>
          <a:bodyPr/>
          <a:lstStyle/>
          <a:p>
            <a:endParaRPr lang="en-IN" dirty="0"/>
          </a:p>
        </p:txBody>
      </p:sp>
      <p:pic>
        <p:nvPicPr>
          <p:cNvPr id="4" name="Image 0"/>
          <p:cNvPicPr>
            <a:picLocks noChangeAspect="1"/>
          </p:cNvPicPr>
          <p:nvPr/>
        </p:nvPicPr>
        <p:blipFill>
          <a:blip r:embed="rId3"/>
          <a:srcRect/>
          <a:stretch/>
        </p:blipFill>
        <p:spPr>
          <a:xfrm>
            <a:off x="10972800" y="11151"/>
            <a:ext cx="3657600" cy="8229599"/>
          </a:xfrm>
          <a:prstGeom prst="rect">
            <a:avLst/>
          </a:prstGeom>
        </p:spPr>
      </p:pic>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12" name="TextBox 11">
            <a:extLst>
              <a:ext uri="{FF2B5EF4-FFF2-40B4-BE49-F238E27FC236}">
                <a16:creationId xmlns:a16="http://schemas.microsoft.com/office/drawing/2014/main" id="{AE96E106-8CB1-42B9-AB40-26F967648929}"/>
              </a:ext>
            </a:extLst>
          </p:cNvPr>
          <p:cNvSpPr txBox="1"/>
          <p:nvPr/>
        </p:nvSpPr>
        <p:spPr>
          <a:xfrm>
            <a:off x="682906" y="787078"/>
            <a:ext cx="9456695" cy="1107996"/>
          </a:xfrm>
          <a:prstGeom prst="rect">
            <a:avLst/>
          </a:prstGeom>
          <a:noFill/>
        </p:spPr>
        <p:txBody>
          <a:bodyPr wrap="square" rtlCol="0">
            <a:spAutoFit/>
          </a:bodyPr>
          <a:lstStyle/>
          <a:p>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Tools</a:t>
            </a:r>
            <a:endParaRPr lang="en-US" sz="4800" dirty="0">
              <a:solidFill>
                <a:srgbClr val="FFFF00"/>
              </a:solidFill>
              <a:latin typeface="Times New Roman" panose="02020603050405020304" pitchFamily="18" charset="0"/>
              <a:cs typeface="Times New Roman" panose="02020603050405020304" pitchFamily="18" charset="0"/>
            </a:endParaRPr>
          </a:p>
          <a:p>
            <a:endParaRPr lang="en-IN" dirty="0">
              <a:latin typeface="Kanit"/>
            </a:endParaRPr>
          </a:p>
        </p:txBody>
      </p:sp>
      <p:sp>
        <p:nvSpPr>
          <p:cNvPr id="13" name="TextBox 12">
            <a:extLst>
              <a:ext uri="{FF2B5EF4-FFF2-40B4-BE49-F238E27FC236}">
                <a16:creationId xmlns:a16="http://schemas.microsoft.com/office/drawing/2014/main" id="{1F4687A4-0085-1689-60D6-FB3A361AF597}"/>
              </a:ext>
            </a:extLst>
          </p:cNvPr>
          <p:cNvSpPr txBox="1"/>
          <p:nvPr/>
        </p:nvSpPr>
        <p:spPr>
          <a:xfrm>
            <a:off x="682906" y="1895074"/>
            <a:ext cx="9931079" cy="3139321"/>
          </a:xfrm>
          <a:prstGeom prst="rect">
            <a:avLst/>
          </a:prstGeom>
          <a:noFill/>
        </p:spPr>
        <p:txBody>
          <a:bodyPr wrap="square" rtlCol="0">
            <a:spAutoFit/>
          </a:bodyPr>
          <a:lstStyle/>
          <a:p>
            <a:pPr marL="342900" indent="-34290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prototyping the virtual study group platform, a combination of HTML, CSS, and JavaScript will be utilized to create the front-end interface, ensuring visual appeal and interactivity. Bootstrap will be employed to streamline the development process and ensure responsiveness across different devices. </a:t>
            </a:r>
          </a:p>
          <a:p>
            <a:pPr marL="342900" indent="-342900" algn="just">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WebSocket technology will facilitate real-time communication among study group members, enhancing collaboration. TensorFlow will be integrated to implement AI features, such as the AI-powered virtual assistant, for personalized support and intelligent interaction. </a:t>
            </a:r>
          </a:p>
          <a:p>
            <a:pPr marL="342900" indent="-342900" algn="just">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PHP and MySQL will serve as the back-end technologies, handling user authentication, data storage, and database management efficiently. This comprehensive toolset will enable the creation of a functional prototype that aligns with the platform's objectives and desired outcomes.</a:t>
            </a:r>
            <a:endParaRPr lang="en-US" sz="2000" dirty="0">
              <a:solidFill>
                <a:schemeClr val="bg1"/>
              </a:solidFill>
              <a:latin typeface="Times New Roman" panose="02020603050405020304" pitchFamily="18" charset="0"/>
              <a:ea typeface="Kanit"/>
              <a:cs typeface="Times New Roman" panose="02020603050405020304" pitchFamily="18" charset="0"/>
            </a:endParaRPr>
          </a:p>
        </p:txBody>
      </p:sp>
    </p:spTree>
    <p:extLst>
      <p:ext uri="{BB962C8B-B14F-4D97-AF65-F5344CB8AC3E}">
        <p14:creationId xmlns:p14="http://schemas.microsoft.com/office/powerpoint/2010/main" val="409460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599"/>
          </a:xfrm>
          <a:prstGeom prst="rect">
            <a:avLst/>
          </a:prstGeom>
          <a:solidFill>
            <a:srgbClr val="100C35"/>
          </a:solidFill>
          <a:ln/>
        </p:spPr>
        <p:txBody>
          <a:bodyPr/>
          <a:lstStyle/>
          <a:p>
            <a:endParaRPr lang="en-IN" dirty="0"/>
          </a:p>
        </p:txBody>
      </p:sp>
      <p:pic>
        <p:nvPicPr>
          <p:cNvPr id="4" name="Image 0"/>
          <p:cNvPicPr>
            <a:picLocks noChangeAspect="1"/>
          </p:cNvPicPr>
          <p:nvPr/>
        </p:nvPicPr>
        <p:blipFill>
          <a:blip r:embed="rId3"/>
          <a:srcRect/>
          <a:stretch/>
        </p:blipFill>
        <p:spPr>
          <a:xfrm>
            <a:off x="10972800" y="0"/>
            <a:ext cx="3657600" cy="8229598"/>
          </a:xfrm>
          <a:prstGeom prst="rect">
            <a:avLst/>
          </a:prstGeom>
        </p:spPr>
      </p:pic>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12" name="TextBox 11">
            <a:extLst>
              <a:ext uri="{FF2B5EF4-FFF2-40B4-BE49-F238E27FC236}">
                <a16:creationId xmlns:a16="http://schemas.microsoft.com/office/drawing/2014/main" id="{AE96E106-8CB1-42B9-AB40-26F967648929}"/>
              </a:ext>
            </a:extLst>
          </p:cNvPr>
          <p:cNvSpPr txBox="1"/>
          <p:nvPr/>
        </p:nvSpPr>
        <p:spPr>
          <a:xfrm>
            <a:off x="582545" y="787078"/>
            <a:ext cx="9456695" cy="830997"/>
          </a:xfrm>
          <a:prstGeom prst="rect">
            <a:avLst/>
          </a:prstGeom>
          <a:noFill/>
        </p:spPr>
        <p:txBody>
          <a:bodyPr wrap="square" rtlCol="0">
            <a:spAutoFit/>
          </a:bodyPr>
          <a:lstStyle/>
          <a:p>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User friendly portal</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F4687A4-0085-1689-60D6-FB3A361AF597}"/>
              </a:ext>
            </a:extLst>
          </p:cNvPr>
          <p:cNvSpPr txBox="1"/>
          <p:nvPr/>
        </p:nvSpPr>
        <p:spPr>
          <a:xfrm>
            <a:off x="682906" y="1895074"/>
            <a:ext cx="9931079"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To ensure a positive user experience, the prototype will prioritize usability, accessibility, and overall ease of navigation. User-centric design principles will guide the development process, with a focus on creating intuitive interfaces that cater to the diverse needs and preferences of the target audience. </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prototype will feature clear and straightforward navigation paths, enabling users to access key features such as study group formation, real-time communication, and personalized support effortlessly. Attention will be paid to accessibility standards, ensuring that the platform is inclusive and accessible to users with diverse abilities.</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Additionally, the prototype will undergo rigorous testing to identify and address any usability issues or barriers to accessibility. User feedback will be solicited and incorporated into the design process to refine the prototype and optimize the user experience. </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Interactive elements, such as chatbots and virtual assistants powered by TensorFlow, will be designed to enhance user engagement and provide seamless support and guidance. Overall, the prototype will aim to deliver a user-friendly and intuitive platform that enhances collaboration, learning, and overall satisfaction for its diverse user base across all levels of education.</a:t>
            </a:r>
          </a:p>
        </p:txBody>
      </p:sp>
    </p:spTree>
    <p:extLst>
      <p:ext uri="{BB962C8B-B14F-4D97-AF65-F5344CB8AC3E}">
        <p14:creationId xmlns:p14="http://schemas.microsoft.com/office/powerpoint/2010/main" val="110334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599"/>
          </a:xfrm>
          <a:prstGeom prst="rect">
            <a:avLst/>
          </a:prstGeom>
          <a:solidFill>
            <a:srgbClr val="100C35"/>
          </a:solidFill>
          <a:ln/>
        </p:spPr>
        <p:txBody>
          <a:bodyPr/>
          <a:lstStyle/>
          <a:p>
            <a:endParaRPr lang="en-IN" dirty="0"/>
          </a:p>
        </p:txBody>
      </p:sp>
      <p:pic>
        <p:nvPicPr>
          <p:cNvPr id="4" name="Image 0"/>
          <p:cNvPicPr>
            <a:picLocks noChangeAspect="1"/>
          </p:cNvPicPr>
          <p:nvPr/>
        </p:nvPicPr>
        <p:blipFill>
          <a:blip r:embed="rId3"/>
          <a:srcRect/>
          <a:stretch/>
        </p:blipFill>
        <p:spPr>
          <a:xfrm>
            <a:off x="10972800" y="-1"/>
            <a:ext cx="3657600" cy="8229601"/>
          </a:xfrm>
          <a:prstGeom prst="rect">
            <a:avLst/>
          </a:prstGeom>
        </p:spPr>
      </p:pic>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sp>
        <p:nvSpPr>
          <p:cNvPr id="12" name="TextBox 11">
            <a:extLst>
              <a:ext uri="{FF2B5EF4-FFF2-40B4-BE49-F238E27FC236}">
                <a16:creationId xmlns:a16="http://schemas.microsoft.com/office/drawing/2014/main" id="{AE96E106-8CB1-42B9-AB40-26F967648929}"/>
              </a:ext>
            </a:extLst>
          </p:cNvPr>
          <p:cNvSpPr txBox="1"/>
          <p:nvPr/>
        </p:nvSpPr>
        <p:spPr>
          <a:xfrm>
            <a:off x="682906" y="787078"/>
            <a:ext cx="9456695" cy="830997"/>
          </a:xfrm>
          <a:prstGeom prst="rect">
            <a:avLst/>
          </a:prstGeom>
          <a:noFill/>
        </p:spPr>
        <p:txBody>
          <a:bodyPr wrap="square" rtlCol="0">
            <a:spAutoFit/>
          </a:bodyPr>
          <a:lstStyle/>
          <a:p>
            <a:r>
              <a:rPr lang="en-US" sz="4800" dirty="0">
                <a:solidFill>
                  <a:srgbClr val="FFFF00"/>
                </a:solidFill>
                <a:latin typeface="Times New Roman" panose="02020603050405020304" pitchFamily="18" charset="0"/>
                <a:ea typeface="Kanit" pitchFamily="34" charset="-122"/>
                <a:cs typeface="Times New Roman" panose="02020603050405020304" pitchFamily="18" charset="0"/>
              </a:rPr>
              <a:t>Merits and Demerits</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F4687A4-0085-1689-60D6-FB3A361AF597}"/>
              </a:ext>
            </a:extLst>
          </p:cNvPr>
          <p:cNvSpPr txBox="1"/>
          <p:nvPr/>
        </p:nvSpPr>
        <p:spPr>
          <a:xfrm>
            <a:off x="682906" y="1895074"/>
            <a:ext cx="9931079" cy="507831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Transparency about the capabilities and limitations of the prototype is crucial for managing stakeholders' expectations effectively. It's essential to communicate clearly what the prototype can accomplish at its current stage of development and what it cannot. </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This includes outlining any features or functionalities that are still in progress or planned for future iterations. By setting realistic expectations, stakeholders can understand the scope and potential of the prototype while also recognizing areas for future enhancement.</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Additionally, managing stakeholders' expectations regarding the scope of future development is important for maintaining alignment and avoiding misunderstandings. It's important to clarify that while the prototype serves as a valuable proof of concept, further development and refinement will be necessary to fully realize its potential. </a:t>
            </a:r>
          </a:p>
          <a:p>
            <a:pPr marL="285750"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This includes addressing any identified limitations, incorporating additional features or enhancements based on user feedback, and ensuring scalability and sustainability over time. By fostering open communication and transparency throughout the development process, stakeholders can have confidence in the prototype's trajectory and the team's commitment to delivering a successful solution.</a:t>
            </a:r>
          </a:p>
          <a:p>
            <a:endParaRPr lang="en-US" dirty="0">
              <a:solidFill>
                <a:schemeClr val="bg1"/>
              </a:solidFill>
              <a:ea typeface="Kanit"/>
            </a:endParaRPr>
          </a:p>
        </p:txBody>
      </p:sp>
    </p:spTree>
    <p:extLst>
      <p:ext uri="{BB962C8B-B14F-4D97-AF65-F5344CB8AC3E}">
        <p14:creationId xmlns:p14="http://schemas.microsoft.com/office/powerpoint/2010/main" val="300816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599"/>
          </a:xfrm>
          <a:prstGeom prst="rect">
            <a:avLst/>
          </a:prstGeom>
          <a:solidFill>
            <a:srgbClr val="100C35"/>
          </a:solidFill>
          <a:ln/>
        </p:spPr>
        <p:txBody>
          <a:bodyPr/>
          <a:lstStyle/>
          <a:p>
            <a:endParaRPr lang="en-IN" dirty="0"/>
          </a:p>
        </p:txBody>
      </p:sp>
      <p:sp>
        <p:nvSpPr>
          <p:cNvPr id="5" name="Text 2"/>
          <p:cNvSpPr/>
          <p:nvPr/>
        </p:nvSpPr>
        <p:spPr>
          <a:xfrm>
            <a:off x="833199" y="2960846"/>
            <a:ext cx="5554980" cy="694373"/>
          </a:xfrm>
          <a:prstGeom prst="rect">
            <a:avLst/>
          </a:prstGeom>
          <a:noFill/>
          <a:ln/>
        </p:spPr>
        <p:txBody>
          <a:bodyPr wrap="none" rtlCol="0" anchor="t"/>
          <a:lstStyle/>
          <a:p>
            <a:pPr marL="0" indent="0">
              <a:lnSpc>
                <a:spcPts val="5468"/>
              </a:lnSpc>
              <a:buNone/>
            </a:pPr>
            <a:endParaRPr lang="en-US" sz="4374" dirty="0"/>
          </a:p>
        </p:txBody>
      </p:sp>
      <p:sp>
        <p:nvSpPr>
          <p:cNvPr id="10" name="Text 7"/>
          <p:cNvSpPr/>
          <p:nvPr/>
        </p:nvSpPr>
        <p:spPr>
          <a:xfrm>
            <a:off x="2388513" y="421064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8"/>
          <p:cNvSpPr/>
          <p:nvPr/>
        </p:nvSpPr>
        <p:spPr>
          <a:xfrm>
            <a:off x="2388513" y="4691063"/>
            <a:ext cx="7751088" cy="355402"/>
          </a:xfrm>
          <a:prstGeom prst="rect">
            <a:avLst/>
          </a:prstGeom>
          <a:noFill/>
          <a:ln/>
        </p:spPr>
        <p:txBody>
          <a:bodyPr wrap="none" rtlCol="0" anchor="t"/>
          <a:lstStyle/>
          <a:p>
            <a:pPr marL="0" indent="0" algn="l">
              <a:lnSpc>
                <a:spcPts val="2799"/>
              </a:lnSpc>
              <a:buNone/>
            </a:pPr>
            <a:endParaRPr lang="en-US" sz="1750" dirty="0"/>
          </a:p>
        </p:txBody>
      </p:sp>
      <p:pic>
        <p:nvPicPr>
          <p:cNvPr id="7" name="Picture 6">
            <a:extLst>
              <a:ext uri="{FF2B5EF4-FFF2-40B4-BE49-F238E27FC236}">
                <a16:creationId xmlns:a16="http://schemas.microsoft.com/office/drawing/2014/main" id="{6599AE89-02B7-2798-58F6-CB7638FA703E}"/>
              </a:ext>
            </a:extLst>
          </p:cNvPr>
          <p:cNvPicPr>
            <a:picLocks noChangeAspect="1"/>
          </p:cNvPicPr>
          <p:nvPr/>
        </p:nvPicPr>
        <p:blipFill>
          <a:blip r:embed="rId3"/>
          <a:stretch>
            <a:fillRect/>
          </a:stretch>
        </p:blipFill>
        <p:spPr>
          <a:xfrm>
            <a:off x="3235271" y="685799"/>
            <a:ext cx="8352263" cy="6858000"/>
          </a:xfrm>
          <a:prstGeom prst="rect">
            <a:avLst/>
          </a:prstGeom>
        </p:spPr>
      </p:pic>
    </p:spTree>
    <p:extLst>
      <p:ext uri="{BB962C8B-B14F-4D97-AF65-F5344CB8AC3E}">
        <p14:creationId xmlns:p14="http://schemas.microsoft.com/office/powerpoint/2010/main" val="46799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925</Words>
  <Application>Microsoft Office PowerPoint</Application>
  <PresentationFormat>Custom</PresentationFormat>
  <Paragraphs>54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Courier New</vt:lpstr>
      <vt:lpstr>Kanit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anandha prakash</cp:lastModifiedBy>
  <cp:revision>11</cp:revision>
  <dcterms:created xsi:type="dcterms:W3CDTF">2024-03-13T04:35:05Z</dcterms:created>
  <dcterms:modified xsi:type="dcterms:W3CDTF">2024-03-20T11:32:15Z</dcterms:modified>
</cp:coreProperties>
</file>