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Poppins" charset="0"/>
      <p:regular r:id="rId13"/>
      <p:bold r:id="rId14"/>
      <p:italic r:id="rId15"/>
      <p:boldItalic r:id="rId16"/>
    </p:embeddedFont>
    <p:embeddedFont>
      <p:font typeface="Bodoni MT Black" pitchFamily="18" charset="0"/>
      <p:bold r:id="rId17"/>
      <p:boldItalic r:id="rId18"/>
    </p:embeddedFont>
    <p:embeddedFont>
      <p:font typeface="Inter Black" charset="0"/>
      <p:bold r:id="rId19"/>
    </p:embeddedFont>
    <p:embeddedFont>
      <p:font typeface="Wingdings 2" pitchFamily="18" charset="2"/>
      <p:regular r:id="rId20"/>
    </p:embeddedFont>
    <p:embeddedFont>
      <p:font typeface="Perpetua" pitchFamily="18" charset="0"/>
      <p:regular r:id="rId21"/>
      <p:bold r:id="rId22"/>
      <p:italic r:id="rId23"/>
      <p:boldItalic r:id="rId24"/>
    </p:embeddedFont>
    <p:embeddedFont>
      <p:font typeface="Franklin Gothic Book" pitchFamily="34"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4660"/>
  </p:normalViewPr>
  <p:slideViewPr>
    <p:cSldViewPr snapToGrid="0">
      <p:cViewPr varScale="1">
        <p:scale>
          <a:sx n="91" d="100"/>
          <a:sy n="91" d="100"/>
        </p:scale>
        <p:origin x="-798"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71586504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71586504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71424754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71424754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71424754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71424754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171424754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171424754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71424754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71424754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171424754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171424754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71424754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71424754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71424754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71424754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71424754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71424754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7C9B81F-C347-4BEF-BFDF-29C42F48304A}" type="datetimeFigureOut">
              <a:rPr lang="en-US" smtClean="0"/>
              <a:pPr/>
              <a:t>3/8/2023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3/8/2023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3/8/2023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3/8/2023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3/8/2023</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kumimoji="0"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3/8/2023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7C9B81F-C347-4BEF-BFDF-29C42F48304A}" type="datetimeFigureOut">
              <a:rPr lang="en-US" smtClean="0"/>
              <a:pPr/>
              <a:t>3/8/2023</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3/8/2023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3/8/2023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3/8/2023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3/8/2023</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kumimoji="0" lang="en-US"/>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47C9B81F-C347-4BEF-BFDF-29C42F48304A}" type="datetimeFigureOut">
              <a:rPr lang="en-US" smtClean="0"/>
              <a:pPr/>
              <a:t>3/8/2023</a:t>
            </a:fld>
            <a:endParaRPr lang="en-US" dirty="0">
              <a:solidFill>
                <a:schemeClr val="tx2">
                  <a:shade val="90000"/>
                </a:schemeClr>
              </a:solidFill>
            </a:endParaRPr>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pPr algn="l" eaLnBrk="1" latinLnBrk="0" hangingPunct="1"/>
            <a:endParaRPr kumimoji="0" lang="en-US" dirty="0">
              <a:solidFill>
                <a:schemeClr val="tx2">
                  <a:shade val="90000"/>
                </a:schemeClr>
              </a:solidFill>
            </a:endParaRPr>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anandhaprakaksh@karunya.edu.i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github.com/Anandhaprakashs03/ai-hackathon" TargetMode="External"/><Relationship Id="rId4" Type="http://schemas.openxmlformats.org/officeDocument/2006/relationships/hyperlink" Target="mailto:thanushm@karunya.edu.i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5"/>
          </a:xfrm>
          <a:prstGeom prst="rect">
            <a:avLst/>
          </a:prstGeom>
          <a:noFill/>
          <a:ln>
            <a:noFill/>
          </a:ln>
        </p:spPr>
      </p:pic>
      <p:sp>
        <p:nvSpPr>
          <p:cNvPr id="55" name="Google Shape;55;p13"/>
          <p:cNvSpPr txBox="1"/>
          <p:nvPr/>
        </p:nvSpPr>
        <p:spPr>
          <a:xfrm>
            <a:off x="327775" y="3232600"/>
            <a:ext cx="4244100"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solidFill>
                  <a:schemeClr val="lt1"/>
                </a:solidFill>
                <a:latin typeface="Poppins"/>
                <a:ea typeface="Poppins"/>
                <a:cs typeface="Poppins"/>
                <a:sym typeface="Poppins"/>
              </a:rPr>
              <a:t>S. Anandha prakash</a:t>
            </a:r>
          </a:p>
          <a:p>
            <a:pPr marL="0" lvl="0" indent="0" algn="l" rtl="0">
              <a:spcBef>
                <a:spcPts val="0"/>
              </a:spcBef>
              <a:spcAft>
                <a:spcPts val="0"/>
              </a:spcAft>
              <a:buNone/>
            </a:pPr>
            <a:r>
              <a:rPr lang="en" sz="1600" dirty="0" smtClean="0">
                <a:solidFill>
                  <a:schemeClr val="lt1"/>
                </a:solidFill>
                <a:latin typeface="Poppins"/>
                <a:ea typeface="Poppins"/>
                <a:cs typeface="Poppins"/>
                <a:sym typeface="Poppins"/>
              </a:rPr>
              <a:t>M.Thanush</a:t>
            </a:r>
            <a:endParaRPr sz="1600">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Google Shape;111;p22"/>
          <p:cNvSpPr txBox="1"/>
          <p:nvPr/>
        </p:nvSpPr>
        <p:spPr>
          <a:xfrm>
            <a:off x="1079550" y="2500500"/>
            <a:ext cx="6984900" cy="939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pPr>
            <a:endParaRPr sz="1600"/>
          </a:p>
        </p:txBody>
      </p:sp>
      <p:sp>
        <p:nvSpPr>
          <p:cNvPr id="112" name="Google Shape;112;p22"/>
          <p:cNvSpPr txBox="1"/>
          <p:nvPr/>
        </p:nvSpPr>
        <p:spPr>
          <a:xfrm>
            <a:off x="713250" y="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b="1" dirty="0">
                <a:solidFill>
                  <a:schemeClr val="dk1"/>
                </a:solidFill>
                <a:latin typeface="Times New Roman" pitchFamily="18" charset="0"/>
                <a:ea typeface="Inter Black"/>
                <a:cs typeface="Times New Roman" pitchFamily="18" charset="0"/>
                <a:sym typeface="Inter Black"/>
              </a:rPr>
              <a:t>INSIGHTS GAINED AND REFERENCES USED</a:t>
            </a:r>
            <a:endParaRPr sz="3400" b="1">
              <a:latin typeface="Times New Roman" pitchFamily="18" charset="0"/>
              <a:ea typeface="Inter Black"/>
              <a:cs typeface="Times New Roman" pitchFamily="18" charset="0"/>
              <a:sym typeface="Inter Black"/>
            </a:endParaRPr>
          </a:p>
        </p:txBody>
      </p:sp>
      <p:sp>
        <p:nvSpPr>
          <p:cNvPr id="4" name="TextBox 3"/>
          <p:cNvSpPr txBox="1"/>
          <p:nvPr/>
        </p:nvSpPr>
        <p:spPr>
          <a:xfrm>
            <a:off x="472966" y="1250730"/>
            <a:ext cx="7987862" cy="3662541"/>
          </a:xfrm>
          <a:prstGeom prst="rect">
            <a:avLst/>
          </a:prstGeom>
          <a:noFill/>
        </p:spPr>
        <p:txBody>
          <a:bodyPr wrap="square" rtlCol="0">
            <a:spAutoFit/>
          </a:bodyPr>
          <a:lstStyle/>
          <a:p>
            <a:r>
              <a:rPr lang="en-US" sz="1700" b="1" dirty="0" smtClean="0">
                <a:latin typeface="Times New Roman" pitchFamily="18" charset="0"/>
                <a:cs typeface="Times New Roman" pitchFamily="18" charset="0"/>
              </a:rPr>
              <a:t>INSIGHTS GAINED</a:t>
            </a:r>
            <a:r>
              <a:rPr lang="en-US" sz="1700" b="1" dirty="0" smtClean="0">
                <a:latin typeface="Times New Roman" pitchFamily="18" charset="0"/>
                <a:cs typeface="Times New Roman" pitchFamily="18" charset="0"/>
              </a:rPr>
              <a:t>:</a:t>
            </a:r>
          </a:p>
          <a:p>
            <a:endParaRPr lang="en-US" sz="1700" b="1"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    Patterns and trends in the data</a:t>
            </a:r>
          </a:p>
          <a:p>
            <a:r>
              <a:rPr lang="en-US" sz="1700" dirty="0" smtClean="0">
                <a:latin typeface="Times New Roman" pitchFamily="18" charset="0"/>
                <a:cs typeface="Times New Roman" pitchFamily="18" charset="0"/>
              </a:rPr>
              <a:t>•</a:t>
            </a:r>
            <a:r>
              <a:rPr lang="en-US" sz="1700" dirty="0" smtClean="0">
                <a:latin typeface="Times New Roman" pitchFamily="18" charset="0"/>
                <a:cs typeface="Times New Roman" pitchFamily="18" charset="0"/>
              </a:rPr>
              <a:t>    Key factors that drive certain outcomes or behaviors</a:t>
            </a:r>
          </a:p>
          <a:p>
            <a:r>
              <a:rPr lang="en-US" sz="1700" dirty="0" smtClean="0">
                <a:latin typeface="Times New Roman" pitchFamily="18" charset="0"/>
                <a:cs typeface="Times New Roman" pitchFamily="18" charset="0"/>
              </a:rPr>
              <a:t>•    Insights into customer behavior or preferences</a:t>
            </a:r>
          </a:p>
          <a:p>
            <a:r>
              <a:rPr lang="en-US" sz="1700" dirty="0" smtClean="0">
                <a:latin typeface="Times New Roman" pitchFamily="18" charset="0"/>
                <a:cs typeface="Times New Roman" pitchFamily="18" charset="0"/>
              </a:rPr>
              <a:t>•    Opportunities for optimization or improvement</a:t>
            </a:r>
          </a:p>
          <a:p>
            <a:endParaRPr lang="en-US" b="1" dirty="0" smtClean="0"/>
          </a:p>
          <a:p>
            <a:r>
              <a:rPr lang="en-US" sz="1700" b="1" dirty="0" smtClean="0">
                <a:latin typeface="Times New Roman" pitchFamily="18" charset="0"/>
                <a:cs typeface="Times New Roman" pitchFamily="18" charset="0"/>
              </a:rPr>
              <a:t>REFERENCES</a:t>
            </a:r>
            <a:r>
              <a:rPr lang="en-US" sz="1700" b="1" dirty="0" smtClean="0">
                <a:latin typeface="Times New Roman" pitchFamily="18" charset="0"/>
                <a:cs typeface="Times New Roman" pitchFamily="18" charset="0"/>
              </a:rPr>
              <a:t>:</a:t>
            </a:r>
          </a:p>
          <a:p>
            <a:endParaRPr lang="en-US" sz="1700" b="1"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    Data visualization tools such as Tableau or Power BI, which can help you visualize </a:t>
            </a:r>
            <a:r>
              <a:rPr lang="en-US" sz="1700" dirty="0" smtClean="0">
                <a:latin typeface="Times New Roman" pitchFamily="18" charset="0"/>
                <a:cs typeface="Times New Roman" pitchFamily="18" charset="0"/>
              </a:rPr>
              <a:t>  </a:t>
            </a:r>
          </a:p>
          <a:p>
            <a:r>
              <a:rPr lang="en-US" sz="1700" dirty="0" smtClean="0">
                <a:latin typeface="Times New Roman" pitchFamily="18" charset="0"/>
                <a:cs typeface="Times New Roman" pitchFamily="18" charset="0"/>
              </a:rPr>
              <a:t>     your </a:t>
            </a:r>
            <a:r>
              <a:rPr lang="en-US" sz="1700" dirty="0" smtClean="0">
                <a:latin typeface="Times New Roman" pitchFamily="18" charset="0"/>
                <a:cs typeface="Times New Roman" pitchFamily="18" charset="0"/>
              </a:rPr>
              <a:t>data and identify patterns.</a:t>
            </a:r>
          </a:p>
          <a:p>
            <a:r>
              <a:rPr lang="en-US" sz="1700" dirty="0" smtClean="0">
                <a:latin typeface="Times New Roman" pitchFamily="18" charset="0"/>
                <a:cs typeface="Times New Roman" pitchFamily="18" charset="0"/>
              </a:rPr>
              <a:t>•    Libraries such as </a:t>
            </a:r>
            <a:r>
              <a:rPr lang="en-US" sz="1700" dirty="0" err="1" smtClean="0">
                <a:latin typeface="Times New Roman" pitchFamily="18" charset="0"/>
                <a:cs typeface="Times New Roman" pitchFamily="18" charset="0"/>
              </a:rPr>
              <a:t>NumPy</a:t>
            </a:r>
            <a:r>
              <a:rPr lang="en-US" sz="1700" dirty="0" smtClean="0">
                <a:latin typeface="Times New Roman" pitchFamily="18" charset="0"/>
                <a:cs typeface="Times New Roman" pitchFamily="18" charset="0"/>
              </a:rPr>
              <a:t>, Pandas.</a:t>
            </a:r>
          </a:p>
          <a:p>
            <a:r>
              <a:rPr lang="en-US" sz="1700" dirty="0" smtClean="0">
                <a:latin typeface="Times New Roman" pitchFamily="18" charset="0"/>
                <a:cs typeface="Times New Roman" pitchFamily="18" charset="0"/>
              </a:rPr>
              <a:t>•    Online forums such as </a:t>
            </a:r>
            <a:r>
              <a:rPr lang="en-US" sz="1700" dirty="0" err="1" smtClean="0">
                <a:latin typeface="Times New Roman" pitchFamily="18" charset="0"/>
                <a:cs typeface="Times New Roman" pitchFamily="18" charset="0"/>
              </a:rPr>
              <a:t>Kaggle</a:t>
            </a:r>
            <a:endParaRPr lang="en-US" sz="1700" dirty="0" smtClean="0">
              <a:latin typeface="Times New Roman" pitchFamily="18" charset="0"/>
              <a:cs typeface="Times New Roman"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14"/>
          <p:cNvSpPr txBox="1"/>
          <p:nvPr/>
        </p:nvSpPr>
        <p:spPr>
          <a:xfrm>
            <a:off x="861848" y="742154"/>
            <a:ext cx="6723989" cy="8214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Wingdings" pitchFamily="2" charset="2"/>
              <a:buChar char="v"/>
            </a:pPr>
            <a:r>
              <a:rPr lang="en" sz="1800" b="1" dirty="0" smtClean="0">
                <a:latin typeface="Times New Roman" pitchFamily="18" charset="0"/>
                <a:cs typeface="Times New Roman" pitchFamily="18" charset="0"/>
              </a:rPr>
              <a:t>T</a:t>
            </a:r>
            <a:r>
              <a:rPr lang="en" sz="1800" b="1" dirty="0" smtClean="0">
                <a:solidFill>
                  <a:srgbClr val="000000"/>
                </a:solidFill>
                <a:latin typeface="Times New Roman" pitchFamily="18" charset="0"/>
                <a:cs typeface="Times New Roman" pitchFamily="18" charset="0"/>
              </a:rPr>
              <a:t>opic name:</a:t>
            </a:r>
            <a:r>
              <a:rPr lang="en-US" sz="1800" dirty="0" smtClean="0">
                <a:latin typeface="Times New Roman" pitchFamily="18" charset="0"/>
                <a:cs typeface="Times New Roman" pitchFamily="18" charset="0"/>
              </a:rPr>
              <a:t>                       Zero Hunger</a:t>
            </a:r>
          </a:p>
          <a:p>
            <a:pPr marL="457200" lvl="0" indent="-330200">
              <a:buSzPts val="1600"/>
              <a:buFont typeface="Wingdings" pitchFamily="2" charset="2"/>
              <a:buChar char="v"/>
            </a:pPr>
            <a:endParaRPr sz="1600"/>
          </a:p>
          <a:p>
            <a:pPr marL="457200" lvl="0" indent="-330200" algn="l" rtl="0">
              <a:spcBef>
                <a:spcPts val="0"/>
              </a:spcBef>
              <a:spcAft>
                <a:spcPts val="0"/>
              </a:spcAft>
              <a:buClr>
                <a:srgbClr val="000000"/>
              </a:buClr>
              <a:buSzPts val="1600"/>
              <a:buFont typeface="Wingdings" pitchFamily="2" charset="2"/>
              <a:buChar char="v"/>
            </a:pPr>
            <a:r>
              <a:rPr lang="en" sz="1800" b="1" dirty="0">
                <a:latin typeface="Times New Roman" pitchFamily="18" charset="0"/>
                <a:cs typeface="Times New Roman" pitchFamily="18" charset="0"/>
              </a:rPr>
              <a:t>T</a:t>
            </a:r>
            <a:r>
              <a:rPr lang="en" sz="1800" b="1" dirty="0">
                <a:solidFill>
                  <a:srgbClr val="000000"/>
                </a:solidFill>
                <a:latin typeface="Times New Roman" pitchFamily="18" charset="0"/>
                <a:cs typeface="Times New Roman" pitchFamily="18" charset="0"/>
              </a:rPr>
              <a:t>eam member </a:t>
            </a:r>
            <a:r>
              <a:rPr lang="en" sz="1800" b="1" dirty="0" smtClean="0">
                <a:solidFill>
                  <a:srgbClr val="000000"/>
                </a:solidFill>
                <a:latin typeface="Times New Roman" pitchFamily="18" charset="0"/>
                <a:cs typeface="Times New Roman" pitchFamily="18" charset="0"/>
              </a:rPr>
              <a:t>names :     </a:t>
            </a:r>
            <a:r>
              <a:rPr lang="en" sz="1800" dirty="0" smtClean="0">
                <a:latin typeface="Times New Roman" pitchFamily="18" charset="0"/>
                <a:cs typeface="Times New Roman" pitchFamily="18" charset="0"/>
              </a:rPr>
              <a:t>Anandha prakash,</a:t>
            </a:r>
          </a:p>
          <a:p>
            <a:pPr marL="457200" lvl="0" indent="-330200" algn="l" rtl="0">
              <a:spcBef>
                <a:spcPts val="0"/>
              </a:spcBef>
              <a:spcAft>
                <a:spcPts val="0"/>
              </a:spcAft>
              <a:buClr>
                <a:srgbClr val="000000"/>
              </a:buClr>
              <a:buSzPts val="1600"/>
            </a:pPr>
            <a:r>
              <a:rPr lang="en" sz="1800" dirty="0" smtClean="0">
                <a:solidFill>
                  <a:srgbClr val="000000"/>
                </a:solidFill>
                <a:latin typeface="Times New Roman" pitchFamily="18" charset="0"/>
                <a:cs typeface="Times New Roman" pitchFamily="18" charset="0"/>
              </a:rPr>
              <a:t>                                                  Thanush</a:t>
            </a:r>
          </a:p>
          <a:p>
            <a:pPr marL="457200" lvl="0" indent="-330200" algn="l" rtl="0">
              <a:spcBef>
                <a:spcPts val="0"/>
              </a:spcBef>
              <a:spcAft>
                <a:spcPts val="0"/>
              </a:spcAft>
              <a:buClr>
                <a:srgbClr val="000000"/>
              </a:buClr>
              <a:buSzPts val="1600"/>
              <a:buFont typeface="Wingdings" pitchFamily="2" charset="2"/>
              <a:buChar char="v"/>
            </a:pPr>
            <a:endParaRPr lang="en" sz="1800" dirty="0" smtClean="0">
              <a:solidFill>
                <a:srgbClr val="000000"/>
              </a:solidFill>
              <a:latin typeface="Times New Roman" pitchFamily="18" charset="0"/>
              <a:cs typeface="Times New Roman" pitchFamily="18" charset="0"/>
            </a:endParaRPr>
          </a:p>
          <a:p>
            <a:pPr marL="457200" lvl="0" indent="-330200" algn="l" rtl="0">
              <a:spcBef>
                <a:spcPts val="0"/>
              </a:spcBef>
              <a:spcAft>
                <a:spcPts val="0"/>
              </a:spcAft>
              <a:buClr>
                <a:srgbClr val="000000"/>
              </a:buClr>
              <a:buSzPts val="1600"/>
              <a:buFont typeface="Wingdings" pitchFamily="2" charset="2"/>
              <a:buChar char="v"/>
            </a:pPr>
            <a:r>
              <a:rPr lang="en" sz="1600" dirty="0" smtClean="0"/>
              <a:t> </a:t>
            </a:r>
            <a:r>
              <a:rPr lang="en" sz="1800" b="1" dirty="0" smtClean="0">
                <a:latin typeface="Times New Roman" pitchFamily="18" charset="0"/>
                <a:cs typeface="Times New Roman" pitchFamily="18" charset="0"/>
              </a:rPr>
              <a:t>R</a:t>
            </a:r>
            <a:r>
              <a:rPr lang="en" sz="1800" b="1" dirty="0" smtClean="0">
                <a:solidFill>
                  <a:srgbClr val="000000"/>
                </a:solidFill>
                <a:latin typeface="Times New Roman" pitchFamily="18" charset="0"/>
                <a:cs typeface="Times New Roman" pitchFamily="18" charset="0"/>
              </a:rPr>
              <a:t>egistration number : </a:t>
            </a:r>
            <a:r>
              <a:rPr lang="en" sz="1500" dirty="0" smtClean="0"/>
              <a:t>     </a:t>
            </a:r>
            <a:r>
              <a:rPr lang="en" sz="1500" dirty="0" smtClean="0">
                <a:latin typeface="Times New Roman" pitchFamily="18" charset="0"/>
                <a:cs typeface="Times New Roman" pitchFamily="18" charset="0"/>
              </a:rPr>
              <a:t>URK20CS2103,</a:t>
            </a:r>
          </a:p>
          <a:p>
            <a:pPr marL="457200" lvl="0" indent="-330200" algn="l" rtl="0">
              <a:spcBef>
                <a:spcPts val="0"/>
              </a:spcBef>
              <a:spcAft>
                <a:spcPts val="0"/>
              </a:spcAft>
              <a:buClr>
                <a:srgbClr val="000000"/>
              </a:buClr>
              <a:buSzPts val="1600"/>
            </a:pPr>
            <a:r>
              <a:rPr lang="en" sz="1500" dirty="0" smtClean="0">
                <a:latin typeface="Times New Roman" pitchFamily="18" charset="0"/>
                <a:cs typeface="Times New Roman" pitchFamily="18" charset="0"/>
              </a:rPr>
              <a:t> </a:t>
            </a:r>
            <a:r>
              <a:rPr lang="en" sz="1500" dirty="0" smtClean="0">
                <a:latin typeface="Times New Roman" pitchFamily="18" charset="0"/>
                <a:cs typeface="Times New Roman" pitchFamily="18" charset="0"/>
              </a:rPr>
              <a:t>                                                            URK20CS2105</a:t>
            </a:r>
            <a:endParaRPr sz="1500">
              <a:latin typeface="Times New Roman" pitchFamily="18" charset="0"/>
              <a:cs typeface="Times New Roman" pitchFamily="18" charset="0"/>
            </a:endParaRPr>
          </a:p>
          <a:p>
            <a:pPr marL="457200" lvl="0" indent="-330200" algn="l" rtl="0">
              <a:spcBef>
                <a:spcPts val="0"/>
              </a:spcBef>
              <a:spcAft>
                <a:spcPts val="0"/>
              </a:spcAft>
              <a:buClr>
                <a:srgbClr val="000000"/>
              </a:buClr>
              <a:buSzPts val="1600"/>
              <a:buFont typeface="Wingdings" pitchFamily="2" charset="2"/>
              <a:buChar char="v"/>
            </a:pPr>
            <a:endParaRPr lang="en" sz="1800" b="1" dirty="0" smtClean="0">
              <a:latin typeface="Times New Roman" pitchFamily="18" charset="0"/>
              <a:cs typeface="Times New Roman" pitchFamily="18" charset="0"/>
            </a:endParaRPr>
          </a:p>
          <a:p>
            <a:pPr marL="457200" lvl="0" indent="-330200" algn="l" rtl="0">
              <a:spcBef>
                <a:spcPts val="0"/>
              </a:spcBef>
              <a:spcAft>
                <a:spcPts val="0"/>
              </a:spcAft>
              <a:buClr>
                <a:srgbClr val="000000"/>
              </a:buClr>
              <a:buSzPts val="1600"/>
              <a:buFont typeface="Wingdings" pitchFamily="2" charset="2"/>
              <a:buChar char="v"/>
            </a:pPr>
            <a:r>
              <a:rPr lang="en" sz="1800" b="1" dirty="0" smtClean="0">
                <a:latin typeface="Times New Roman" pitchFamily="18" charset="0"/>
                <a:cs typeface="Times New Roman" pitchFamily="18" charset="0"/>
              </a:rPr>
              <a:t>K-M</a:t>
            </a:r>
            <a:r>
              <a:rPr lang="en" sz="1800" b="1" dirty="0" smtClean="0">
                <a:solidFill>
                  <a:srgbClr val="000000"/>
                </a:solidFill>
                <a:latin typeface="Times New Roman" pitchFamily="18" charset="0"/>
                <a:cs typeface="Times New Roman" pitchFamily="18" charset="0"/>
              </a:rPr>
              <a:t>ail </a:t>
            </a:r>
            <a:r>
              <a:rPr lang="en" sz="1800" b="1" dirty="0" smtClean="0">
                <a:latin typeface="Times New Roman" pitchFamily="18" charset="0"/>
                <a:cs typeface="Times New Roman" pitchFamily="18" charset="0"/>
              </a:rPr>
              <a:t>:</a:t>
            </a:r>
            <a:r>
              <a:rPr lang="en" sz="1800" b="1" dirty="0" smtClean="0">
                <a:solidFill>
                  <a:srgbClr val="000000"/>
                </a:solidFill>
                <a:latin typeface="Times New Roman" pitchFamily="18" charset="0"/>
                <a:cs typeface="Times New Roman" pitchFamily="18" charset="0"/>
              </a:rPr>
              <a:t>                              </a:t>
            </a:r>
            <a:r>
              <a:rPr lang="en-US" sz="1600" dirty="0" smtClean="0">
                <a:latin typeface="Times New Roman" pitchFamily="18" charset="0"/>
                <a:cs typeface="Times New Roman" pitchFamily="18" charset="0"/>
                <a:hlinkClick r:id="rId3"/>
              </a:rPr>
              <a:t>anandhaprakaksh@karunya.edu.in</a:t>
            </a:r>
            <a:endParaRPr lang="en-US" sz="1600" dirty="0" smtClean="0">
              <a:latin typeface="Times New Roman" pitchFamily="18" charset="0"/>
              <a:cs typeface="Times New Roman" pitchFamily="18" charset="0"/>
            </a:endParaRPr>
          </a:p>
          <a:p>
            <a:pPr marL="457200" lvl="0" indent="-330200">
              <a:buSzPts val="1600"/>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hlinkClick r:id="rId4"/>
              </a:rPr>
              <a:t>thanushm@karunya.edu.in</a:t>
            </a:r>
            <a:endParaRPr lang="en-US" sz="1600" dirty="0" smtClean="0">
              <a:latin typeface="Times New Roman" pitchFamily="18" charset="0"/>
              <a:cs typeface="Times New Roman" pitchFamily="18" charset="0"/>
            </a:endParaRPr>
          </a:p>
          <a:p>
            <a:pPr marL="457200" lvl="0" indent="-330200">
              <a:buSzPts val="1600"/>
              <a:buFont typeface="Wingdings" pitchFamily="2" charset="2"/>
              <a:buChar char="v"/>
            </a:pPr>
            <a:endParaRPr sz="1600"/>
          </a:p>
          <a:p>
            <a:pPr marL="457200" lvl="0" indent="-330200" algn="l" rtl="0">
              <a:spcBef>
                <a:spcPts val="0"/>
              </a:spcBef>
              <a:spcAft>
                <a:spcPts val="0"/>
              </a:spcAft>
              <a:buClr>
                <a:srgbClr val="000000"/>
              </a:buClr>
              <a:buSzPts val="1600"/>
              <a:buFont typeface="Wingdings" pitchFamily="2" charset="2"/>
              <a:buChar char="v"/>
            </a:pPr>
            <a:r>
              <a:rPr lang="en" sz="1800" b="1" dirty="0">
                <a:solidFill>
                  <a:srgbClr val="000000"/>
                </a:solidFill>
                <a:latin typeface="Times New Roman" pitchFamily="18" charset="0"/>
                <a:cs typeface="Times New Roman" pitchFamily="18" charset="0"/>
              </a:rPr>
              <a:t>GitHub </a:t>
            </a:r>
            <a:r>
              <a:rPr lang="en" sz="1800" b="1" dirty="0">
                <a:latin typeface="Times New Roman" pitchFamily="18" charset="0"/>
                <a:cs typeface="Times New Roman" pitchFamily="18" charset="0"/>
              </a:rPr>
              <a:t>R</a:t>
            </a:r>
            <a:r>
              <a:rPr lang="en" sz="1800" b="1" dirty="0">
                <a:solidFill>
                  <a:srgbClr val="000000"/>
                </a:solidFill>
                <a:latin typeface="Times New Roman" pitchFamily="18" charset="0"/>
                <a:cs typeface="Times New Roman" pitchFamily="18" charset="0"/>
              </a:rPr>
              <a:t>epository </a:t>
            </a:r>
            <a:r>
              <a:rPr lang="en" sz="1800" b="1" dirty="0" smtClean="0">
                <a:solidFill>
                  <a:srgbClr val="000000"/>
                </a:solidFill>
                <a:latin typeface="Times New Roman" pitchFamily="18" charset="0"/>
                <a:cs typeface="Times New Roman" pitchFamily="18" charset="0"/>
              </a:rPr>
              <a:t>Link:</a:t>
            </a:r>
          </a:p>
          <a:p>
            <a:pPr marL="457200" lvl="7" indent="-330200">
              <a:buSzPts val="1600"/>
            </a:pPr>
            <a:endParaRPr lang="en-US" sz="1500" dirty="0" smtClean="0">
              <a:hlinkClick r:id="rId5"/>
            </a:endParaRPr>
          </a:p>
          <a:p>
            <a:pPr marL="457200" lvl="7" indent="-330200">
              <a:buSzPts val="1600"/>
            </a:pPr>
            <a:r>
              <a:rPr lang="en-US" sz="1500" dirty="0" smtClean="0"/>
              <a:t>       </a:t>
            </a:r>
            <a:r>
              <a:rPr lang="en-US" sz="1500" dirty="0" smtClean="0">
                <a:hlinkClick r:id="rId5"/>
              </a:rPr>
              <a:t>https://github.com/Anandhaprakashs03/ai-hackathon</a:t>
            </a:r>
            <a:endParaRPr lang="en-US" sz="1500" dirty="0" smtClean="0"/>
          </a:p>
          <a:p>
            <a:pPr marL="457200" lvl="7" indent="-330200">
              <a:buSzPts val="1600"/>
            </a:pPr>
            <a:endParaRPr lang="en-US" sz="1500" dirty="0" smtClean="0"/>
          </a:p>
          <a:p>
            <a:pPr marL="457200" lvl="4" indent="-330200">
              <a:buSzPts val="1600"/>
            </a:pPr>
            <a:endParaRPr lang="en-US" sz="1500" dirty="0" smtClean="0"/>
          </a:p>
          <a:p>
            <a:pPr marL="457200" indent="-330200">
              <a:buSzPts val="1600"/>
            </a:pPr>
            <a:endParaRPr lang="en-US" sz="1500" b="1" dirty="0" smtClean="0">
              <a:latin typeface="Times New Roman" pitchFamily="18" charset="0"/>
              <a:cs typeface="Times New Roman" pitchFamily="18" charset="0"/>
            </a:endParaRPr>
          </a:p>
          <a:p>
            <a:pPr marL="457200" lvl="0" indent="-330200" algn="l" rtl="0">
              <a:spcBef>
                <a:spcPts val="0"/>
              </a:spcBef>
              <a:spcAft>
                <a:spcPts val="0"/>
              </a:spcAft>
              <a:buClr>
                <a:srgbClr val="000000"/>
              </a:buClr>
              <a:buSzPts val="1600"/>
            </a:pPr>
            <a:endParaRPr lang="en" sz="1800" b="1" dirty="0" smtClean="0">
              <a:solidFill>
                <a:srgbClr val="000000"/>
              </a:solidFill>
              <a:latin typeface="Times New Roman" pitchFamily="18" charset="0"/>
              <a:cs typeface="Times New Roman" pitchFamily="18" charset="0"/>
            </a:endParaRPr>
          </a:p>
          <a:p>
            <a:pPr marL="457200" indent="-330200">
              <a:buSzPts val="1600"/>
            </a:pPr>
            <a:r>
              <a:rPr lang="en" sz="1800" b="1" dirty="0" smtClean="0">
                <a:latin typeface="Times New Roman" pitchFamily="18" charset="0"/>
                <a:cs typeface="Times New Roman" pitchFamily="18" charset="0"/>
              </a:rPr>
              <a:t> </a:t>
            </a:r>
            <a:r>
              <a:rPr lang="en" sz="1800" b="1" dirty="0" smtClean="0">
                <a:latin typeface="Times New Roman" pitchFamily="18" charset="0"/>
                <a:cs typeface="Times New Roman" pitchFamily="18" charset="0"/>
              </a:rPr>
              <a:t>                                              </a:t>
            </a:r>
            <a:endParaRPr lang="en" sz="1800" b="1" dirty="0" smtClean="0">
              <a:solidFill>
                <a:srgbClr val="000000"/>
              </a:solidFill>
              <a:latin typeface="Times New Roman" pitchFamily="18" charset="0"/>
              <a:cs typeface="Times New Roman" pitchFamily="18" charset="0"/>
            </a:endParaRPr>
          </a:p>
        </p:txBody>
      </p:sp>
      <p:sp>
        <p:nvSpPr>
          <p:cNvPr id="61" name="Google Shape;61;p14"/>
          <p:cNvSpPr txBox="1"/>
          <p:nvPr/>
        </p:nvSpPr>
        <p:spPr>
          <a:xfrm>
            <a:off x="671209" y="142029"/>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a:latin typeface="Bodoni MT Black" pitchFamily="18" charset="0"/>
                <a:ea typeface="Inter Black"/>
                <a:cs typeface="Inter Black"/>
                <a:sym typeface="Inter Black"/>
              </a:rPr>
              <a:t>UN SDG Goal</a:t>
            </a:r>
            <a:endParaRPr sz="3400">
              <a:solidFill>
                <a:srgbClr val="000000"/>
              </a:solidFill>
              <a:latin typeface="Bodoni MT Black" pitchFamily="18" charset="0"/>
              <a:ea typeface="Inter Black"/>
              <a:cs typeface="Inter Black"/>
              <a:sym typeface="Inter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15"/>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b="1" dirty="0">
                <a:solidFill>
                  <a:srgbClr val="000000"/>
                </a:solidFill>
                <a:latin typeface="Times New Roman" pitchFamily="18" charset="0"/>
                <a:ea typeface="Inter Black"/>
                <a:cs typeface="Times New Roman" pitchFamily="18" charset="0"/>
                <a:sym typeface="Inter Black"/>
              </a:rPr>
              <a:t>TABLE OF CONTENTS</a:t>
            </a:r>
            <a:endParaRPr sz="3400" b="1">
              <a:solidFill>
                <a:srgbClr val="000000"/>
              </a:solidFill>
              <a:latin typeface="Times New Roman" pitchFamily="18" charset="0"/>
              <a:ea typeface="Inter Black"/>
              <a:cs typeface="Times New Roman" pitchFamily="18" charset="0"/>
              <a:sym typeface="Inter Black"/>
            </a:endParaRPr>
          </a:p>
        </p:txBody>
      </p:sp>
      <p:sp>
        <p:nvSpPr>
          <p:cNvPr id="67" name="Google Shape;67;p15"/>
          <p:cNvSpPr txBox="1"/>
          <p:nvPr/>
        </p:nvSpPr>
        <p:spPr>
          <a:xfrm flipH="1">
            <a:off x="959096" y="1616050"/>
            <a:ext cx="7717500" cy="343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dirty="0"/>
              <a:t>Problem Statement And Mapping With UN SDG</a:t>
            </a:r>
            <a:endParaRPr sz="1700">
              <a:solidFill>
                <a:srgbClr val="000000"/>
              </a:solidFill>
            </a:endParaRPr>
          </a:p>
        </p:txBody>
      </p:sp>
      <p:sp>
        <p:nvSpPr>
          <p:cNvPr id="68" name="Google Shape;68;p15"/>
          <p:cNvSpPr txBox="1"/>
          <p:nvPr/>
        </p:nvSpPr>
        <p:spPr>
          <a:xfrm flipH="1">
            <a:off x="959100" y="2142200"/>
            <a:ext cx="7014900" cy="343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dirty="0"/>
              <a:t>Solution Found And Dataset Used</a:t>
            </a:r>
            <a:endParaRPr sz="1700">
              <a:solidFill>
                <a:srgbClr val="000000"/>
              </a:solidFill>
            </a:endParaRPr>
          </a:p>
        </p:txBody>
      </p:sp>
      <p:sp>
        <p:nvSpPr>
          <p:cNvPr id="69" name="Google Shape;69;p15"/>
          <p:cNvSpPr txBox="1"/>
          <p:nvPr/>
        </p:nvSpPr>
        <p:spPr>
          <a:xfrm flipH="1">
            <a:off x="954372" y="2676000"/>
            <a:ext cx="6882000" cy="343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a:t>Data Analysis And Model Building</a:t>
            </a:r>
            <a:endParaRPr sz="1700">
              <a:solidFill>
                <a:srgbClr val="000000"/>
              </a:solidFill>
            </a:endParaRPr>
          </a:p>
        </p:txBody>
      </p:sp>
      <p:sp>
        <p:nvSpPr>
          <p:cNvPr id="70" name="Google Shape;70;p15"/>
          <p:cNvSpPr txBox="1"/>
          <p:nvPr/>
        </p:nvSpPr>
        <p:spPr>
          <a:xfrm flipH="1">
            <a:off x="959100" y="3151775"/>
            <a:ext cx="6345300" cy="343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dirty="0"/>
              <a:t>Insights Gained And References Used</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4"/>
        <p:cNvGrpSpPr/>
        <p:nvPr/>
      </p:nvGrpSpPr>
      <p:grpSpPr>
        <a:xfrm>
          <a:off x="0" y="0"/>
          <a:ext cx="0" cy="0"/>
          <a:chOff x="0" y="0"/>
          <a:chExt cx="0" cy="0"/>
        </a:xfrm>
      </p:grpSpPr>
      <p:sp>
        <p:nvSpPr>
          <p:cNvPr id="75" name="Google Shape;75;p16"/>
          <p:cNvSpPr txBox="1"/>
          <p:nvPr/>
        </p:nvSpPr>
        <p:spPr>
          <a:xfrm>
            <a:off x="735724" y="1937560"/>
            <a:ext cx="7143735" cy="679800"/>
          </a:xfrm>
          <a:prstGeom prst="rect">
            <a:avLst/>
          </a:prstGeom>
          <a:noFill/>
          <a:ln>
            <a:noFill/>
          </a:ln>
        </p:spPr>
        <p:txBody>
          <a:bodyPr spcFirstLastPara="1" wrap="square" lIns="91425" tIns="91425" rIns="91425" bIns="91425" anchor="t" anchorCtr="0">
            <a:noAutofit/>
          </a:bodyPr>
          <a:lstStyle/>
          <a:p>
            <a:pPr marL="457200" lvl="0" indent="-336550">
              <a:buSzPts val="1700"/>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o develop </a:t>
            </a:r>
            <a:r>
              <a:rPr lang="en-US" sz="2000" dirty="0" smtClean="0">
                <a:latin typeface="Times New Roman" pitchFamily="18" charset="0"/>
                <a:cs typeface="Times New Roman" pitchFamily="18" charset="0"/>
              </a:rPr>
              <a:t>a model to analyze the nutrient composition of various </a:t>
            </a:r>
            <a:r>
              <a:rPr lang="en-US" sz="2000" dirty="0" smtClean="0">
                <a:latin typeface="Times New Roman" pitchFamily="18" charset="0"/>
                <a:cs typeface="Times New Roman" pitchFamily="18" charset="0"/>
              </a:rPr>
              <a:t>foods and </a:t>
            </a:r>
            <a:r>
              <a:rPr lang="en-US" sz="2000" dirty="0" smtClean="0">
                <a:latin typeface="Times New Roman" pitchFamily="18" charset="0"/>
                <a:cs typeface="Times New Roman" pitchFamily="18" charset="0"/>
              </a:rPr>
              <a:t>suggest healthier alternatives.</a:t>
            </a:r>
            <a:endParaRPr sz="2000">
              <a:solidFill>
                <a:srgbClr val="000000"/>
              </a:solidFill>
              <a:latin typeface="Times New Roman" pitchFamily="18" charset="0"/>
              <a:cs typeface="Times New Roman" pitchFamily="18" charset="0"/>
            </a:endParaRPr>
          </a:p>
        </p:txBody>
      </p:sp>
      <p:sp>
        <p:nvSpPr>
          <p:cNvPr id="76" name="Google Shape;76;p16"/>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400" b="1" dirty="0">
                <a:solidFill>
                  <a:schemeClr val="dk1"/>
                </a:solidFill>
                <a:latin typeface="Times New Roman" pitchFamily="18" charset="0"/>
                <a:ea typeface="Inter Black"/>
                <a:cs typeface="Times New Roman" pitchFamily="18" charset="0"/>
                <a:sym typeface="Inter Black"/>
              </a:rPr>
              <a:t>PROBLEM STATEMENT</a:t>
            </a:r>
            <a:endParaRPr sz="3400" b="1">
              <a:solidFill>
                <a:schemeClr val="dk1"/>
              </a:solidFill>
              <a:latin typeface="Times New Roman" pitchFamily="18" charset="0"/>
              <a:ea typeface="Inter Black"/>
              <a:cs typeface="Times New Roman" pitchFamily="18" charset="0"/>
              <a:sym typeface="Inter Black"/>
            </a:endParaRPr>
          </a:p>
          <a:p>
            <a:pPr marL="0" lvl="0" indent="0" algn="ctr" rtl="0">
              <a:spcBef>
                <a:spcPts val="0"/>
              </a:spcBef>
              <a:spcAft>
                <a:spcPts val="0"/>
              </a:spcAft>
              <a:buNone/>
            </a:pPr>
            <a:endParaRPr sz="3400">
              <a:latin typeface="Inter Black"/>
              <a:ea typeface="Inter Black"/>
              <a:cs typeface="Inter Black"/>
              <a:sym typeface="Inter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0"/>
        <p:cNvGrpSpPr/>
        <p:nvPr/>
      </p:nvGrpSpPr>
      <p:grpSpPr>
        <a:xfrm>
          <a:off x="0" y="0"/>
          <a:ext cx="0" cy="0"/>
          <a:chOff x="0" y="0"/>
          <a:chExt cx="0" cy="0"/>
        </a:xfrm>
      </p:grpSpPr>
      <p:sp>
        <p:nvSpPr>
          <p:cNvPr id="81" name="Google Shape;81;p17"/>
          <p:cNvSpPr txBox="1"/>
          <p:nvPr/>
        </p:nvSpPr>
        <p:spPr>
          <a:xfrm>
            <a:off x="0" y="483657"/>
            <a:ext cx="8135007" cy="939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pPr>
            <a:endParaRPr sz="1600" b="1" smtClean="0">
              <a:latin typeface="Times New Roman" pitchFamily="18" charset="0"/>
              <a:cs typeface="Times New Roman" pitchFamily="18" charset="0"/>
            </a:endParaRPr>
          </a:p>
          <a:p>
            <a:pPr marL="457200" lvl="0" indent="-330200" algn="l" rtl="0">
              <a:spcBef>
                <a:spcPts val="0"/>
              </a:spcBef>
              <a:spcAft>
                <a:spcPts val="0"/>
              </a:spcAft>
              <a:buSzPts val="1600"/>
            </a:pPr>
            <a:r>
              <a:rPr lang="en" sz="1600" b="1" dirty="0" smtClean="0">
                <a:latin typeface="Times New Roman" pitchFamily="18" charset="0"/>
                <a:cs typeface="Times New Roman" pitchFamily="18" charset="0"/>
              </a:rPr>
              <a:t>H</a:t>
            </a:r>
            <a:r>
              <a:rPr lang="en" sz="1600" b="1" dirty="0" smtClean="0">
                <a:solidFill>
                  <a:srgbClr val="000000"/>
                </a:solidFill>
                <a:latin typeface="Times New Roman" pitchFamily="18" charset="0"/>
                <a:cs typeface="Times New Roman" pitchFamily="18" charset="0"/>
              </a:rPr>
              <a:t>ow </a:t>
            </a:r>
            <a:r>
              <a:rPr lang="en" sz="1600" b="1" dirty="0" smtClean="0">
                <a:latin typeface="Times New Roman" pitchFamily="18" charset="0"/>
                <a:cs typeface="Times New Roman" pitchFamily="18" charset="0"/>
              </a:rPr>
              <a:t>it will improve the current situation:</a:t>
            </a:r>
          </a:p>
          <a:p>
            <a:pPr marL="457200" lvl="0" indent="-330200" algn="l" rtl="0">
              <a:spcBef>
                <a:spcPts val="0"/>
              </a:spcBef>
              <a:spcAft>
                <a:spcPts val="0"/>
              </a:spcAft>
              <a:buSzPts val="1600"/>
            </a:pPr>
            <a:endParaRPr lang="en" sz="1600" b="1" dirty="0" smtClean="0">
              <a:latin typeface="Times New Roman" pitchFamily="18" charset="0"/>
              <a:cs typeface="Times New Roman" pitchFamily="18" charset="0"/>
            </a:endParaRPr>
          </a:p>
          <a:p>
            <a:r>
              <a:rPr lang="en" sz="1600" dirty="0" smtClean="0"/>
              <a:t>        </a:t>
            </a:r>
            <a:r>
              <a:rPr lang="en-US" sz="1600" dirty="0" smtClean="0">
                <a:latin typeface="Times New Roman" pitchFamily="18" charset="0"/>
                <a:cs typeface="Times New Roman" pitchFamily="18" charset="0"/>
              </a:rPr>
              <a:t>The </a:t>
            </a:r>
            <a:r>
              <a:rPr lang="en-US" sz="1600" dirty="0" smtClean="0">
                <a:latin typeface="Times New Roman" pitchFamily="18" charset="0"/>
                <a:cs typeface="Times New Roman" pitchFamily="18" charset="0"/>
              </a:rPr>
              <a:t>nutrient value of food is almost always altered by the kind </a:t>
            </a:r>
            <a:r>
              <a:rPr lang="en-US" sz="1600" dirty="0" smtClean="0">
                <a:latin typeface="Times New Roman" pitchFamily="18" charset="0"/>
                <a:cs typeface="Times New Roman" pitchFamily="18" charset="0"/>
              </a:rPr>
              <a:t>of    </a:t>
            </a:r>
          </a:p>
          <a:p>
            <a:r>
              <a:rPr lang="en-US" sz="1600" dirty="0" smtClean="0">
                <a:latin typeface="Times New Roman" pitchFamily="18" charset="0"/>
                <a:cs typeface="Times New Roman" pitchFamily="18" charset="0"/>
              </a:rPr>
              <a:t>         processing it undergoes. The water-soluble vitamins are the most     </a:t>
            </a:r>
          </a:p>
          <a:p>
            <a:r>
              <a:rPr lang="en-US" sz="1600" dirty="0" smtClean="0">
                <a:latin typeface="Times New Roman" pitchFamily="18" charset="0"/>
                <a:cs typeface="Times New Roman" pitchFamily="18" charset="0"/>
              </a:rPr>
              <a:t>         vulnerable </a:t>
            </a:r>
            <a:r>
              <a:rPr lang="en-US" sz="1600" dirty="0" smtClean="0">
                <a:latin typeface="Times New Roman" pitchFamily="18" charset="0"/>
                <a:cs typeface="Times New Roman" pitchFamily="18" charset="0"/>
              </a:rPr>
              <a:t>to processing and </a:t>
            </a:r>
            <a:r>
              <a:rPr lang="en-US" sz="1600" dirty="0" smtClean="0">
                <a:latin typeface="Times New Roman" pitchFamily="18" charset="0"/>
                <a:cs typeface="Times New Roman" pitchFamily="18" charset="0"/>
              </a:rPr>
              <a:t>cooking. Careful cooking and storage     </a:t>
            </a:r>
          </a:p>
          <a:p>
            <a:r>
              <a:rPr lang="en-US" sz="1600" dirty="0" smtClean="0">
                <a:latin typeface="Times New Roman" pitchFamily="18" charset="0"/>
                <a:cs typeface="Times New Roman" pitchFamily="18" charset="0"/>
              </a:rPr>
              <a:t>         will help retain the nutrients in your food.</a:t>
            </a:r>
          </a:p>
          <a:p>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Excessive </a:t>
            </a:r>
            <a:r>
              <a:rPr lang="en-US" sz="1600" dirty="0" smtClean="0">
                <a:latin typeface="Times New Roman" pitchFamily="18" charset="0"/>
                <a:cs typeface="Times New Roman" pitchFamily="18" charset="0"/>
              </a:rPr>
              <a:t>consumption of ultra-processed foods can result in weight </a:t>
            </a:r>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gain </a:t>
            </a:r>
            <a:r>
              <a:rPr lang="en-US" sz="1600" dirty="0" smtClean="0">
                <a:latin typeface="Times New Roman" pitchFamily="18" charset="0"/>
                <a:cs typeface="Times New Roman" pitchFamily="18" charset="0"/>
              </a:rPr>
              <a:t>in the short term and diet-related disease in the long </a:t>
            </a:r>
            <a:r>
              <a:rPr lang="en-US" sz="1600" dirty="0" smtClean="0">
                <a:latin typeface="Times New Roman" pitchFamily="18" charset="0"/>
                <a:cs typeface="Times New Roman" pitchFamily="18" charset="0"/>
              </a:rPr>
              <a:t>term…</a:t>
            </a:r>
            <a:endParaRPr lang="en-US" sz="1600" dirty="0" smtClean="0">
              <a:latin typeface="Times New Roman" pitchFamily="18" charset="0"/>
              <a:cs typeface="Times New Roman" pitchFamily="18" charset="0"/>
            </a:endParaRPr>
          </a:p>
          <a:p>
            <a:pPr marL="457200" lvl="0" indent="-330200" algn="l" rtl="0">
              <a:spcBef>
                <a:spcPts val="0"/>
              </a:spcBef>
              <a:spcAft>
                <a:spcPts val="0"/>
              </a:spcAft>
              <a:buSzPts val="1600"/>
            </a:pPr>
            <a:r>
              <a:rPr lang="en" sz="1600" dirty="0" smtClean="0"/>
              <a:t> </a:t>
            </a:r>
            <a:endParaRPr lang="en" sz="1600" dirty="0" smtClean="0"/>
          </a:p>
          <a:p>
            <a:pPr marL="457200" lvl="0" indent="-330200" algn="l" rtl="0">
              <a:spcBef>
                <a:spcPts val="0"/>
              </a:spcBef>
              <a:spcAft>
                <a:spcPts val="0"/>
              </a:spcAft>
              <a:buSzPts val="1600"/>
            </a:pPr>
            <a:r>
              <a:rPr lang="en" sz="1600" b="1" dirty="0" smtClean="0">
                <a:latin typeface="Times New Roman" pitchFamily="18" charset="0"/>
                <a:cs typeface="Times New Roman" pitchFamily="18" charset="0"/>
              </a:rPr>
              <a:t>Comparison </a:t>
            </a:r>
            <a:r>
              <a:rPr lang="en" sz="1600" b="1" dirty="0">
                <a:latin typeface="Times New Roman" pitchFamily="18" charset="0"/>
                <a:cs typeface="Times New Roman" pitchFamily="18" charset="0"/>
              </a:rPr>
              <a:t>with existing </a:t>
            </a:r>
            <a:r>
              <a:rPr lang="en" sz="1600" b="1" dirty="0" smtClean="0">
                <a:latin typeface="Times New Roman" pitchFamily="18" charset="0"/>
                <a:cs typeface="Times New Roman" pitchFamily="18" charset="0"/>
              </a:rPr>
              <a:t>models</a:t>
            </a:r>
          </a:p>
          <a:p>
            <a:pPr marL="457200" lvl="0" indent="-330200" algn="l" rtl="0">
              <a:spcBef>
                <a:spcPts val="0"/>
              </a:spcBef>
              <a:spcAft>
                <a:spcPts val="0"/>
              </a:spcAft>
              <a:buSzPts val="1600"/>
            </a:pPr>
            <a:endParaRPr lang="en" sz="1600" b="1" dirty="0" smtClean="0">
              <a:latin typeface="Times New Roman" pitchFamily="18" charset="0"/>
              <a:cs typeface="Times New Roman" pitchFamily="18" charset="0"/>
            </a:endParaRPr>
          </a:p>
          <a:p>
            <a:pPr marL="457200" lvl="0" indent="-330200" algn="just">
              <a:buSzPts val="1600"/>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Data </a:t>
            </a:r>
            <a:r>
              <a:rPr lang="en-US" sz="1600" dirty="0" smtClean="0">
                <a:latin typeface="Times New Roman" pitchFamily="18" charset="0"/>
                <a:cs typeface="Times New Roman" pitchFamily="18" charset="0"/>
              </a:rPr>
              <a:t>science has become an increasingly important tool in the field </a:t>
            </a:r>
            <a:r>
              <a:rPr lang="en-US" sz="1600" dirty="0" smtClean="0">
                <a:latin typeface="Times New Roman" pitchFamily="18" charset="0"/>
                <a:cs typeface="Times New Roman" pitchFamily="18" charset="0"/>
              </a:rPr>
              <a:t>of Zero Hunger, providing </a:t>
            </a:r>
            <a:r>
              <a:rPr lang="en-US" sz="1600" dirty="0" smtClean="0">
                <a:latin typeface="Times New Roman" pitchFamily="18" charset="0"/>
                <a:cs typeface="Times New Roman" pitchFamily="18" charset="0"/>
              </a:rPr>
              <a:t>researchers and analysts with new ways to analyze data and make informed decisions.</a:t>
            </a:r>
            <a:endParaRPr lang="en" sz="1600" dirty="0" smtClean="0">
              <a:latin typeface="Times New Roman" pitchFamily="18" charset="0"/>
              <a:cs typeface="Times New Roman" pitchFamily="18" charset="0"/>
            </a:endParaRPr>
          </a:p>
          <a:p>
            <a:pPr marL="457200" lvl="0" indent="-330200" algn="l" rtl="0">
              <a:spcBef>
                <a:spcPts val="0"/>
              </a:spcBef>
              <a:spcAft>
                <a:spcPts val="0"/>
              </a:spcAft>
              <a:buSzPts val="1600"/>
            </a:pPr>
            <a:endParaRPr sz="1600" b="1">
              <a:solidFill>
                <a:srgbClr val="000000"/>
              </a:solidFill>
              <a:latin typeface="Times New Roman" pitchFamily="18" charset="0"/>
              <a:cs typeface="Times New Roman" pitchFamily="18" charset="0"/>
            </a:endParaRPr>
          </a:p>
        </p:txBody>
      </p:sp>
      <p:sp>
        <p:nvSpPr>
          <p:cNvPr id="82" name="Google Shape;82;p17"/>
          <p:cNvSpPr txBox="1"/>
          <p:nvPr/>
        </p:nvSpPr>
        <p:spPr>
          <a:xfrm>
            <a:off x="723761" y="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b="1" dirty="0">
                <a:solidFill>
                  <a:schemeClr val="dk1"/>
                </a:solidFill>
                <a:latin typeface="Times New Roman" pitchFamily="18" charset="0"/>
                <a:ea typeface="Inter Black"/>
                <a:cs typeface="Times New Roman" pitchFamily="18" charset="0"/>
                <a:sym typeface="Inter Black"/>
              </a:rPr>
              <a:t>SOLUTION</a:t>
            </a:r>
            <a:endParaRPr sz="3400" b="1">
              <a:latin typeface="Times New Roman" pitchFamily="18" charset="0"/>
              <a:ea typeface="Inter Black"/>
              <a:cs typeface="Times New Roman" pitchFamily="18" charset="0"/>
              <a:sym typeface="Inter Black"/>
            </a:endParaRPr>
          </a:p>
        </p:txBody>
      </p:sp>
      <p:pic>
        <p:nvPicPr>
          <p:cNvPr id="2050" name="Picture 2"/>
          <p:cNvPicPr>
            <a:picLocks noChangeAspect="1" noChangeArrowheads="1"/>
          </p:cNvPicPr>
          <p:nvPr/>
        </p:nvPicPr>
        <p:blipFill>
          <a:blip r:embed="rId3"/>
          <a:srcRect/>
          <a:stretch>
            <a:fillRect/>
          </a:stretch>
        </p:blipFill>
        <p:spPr bwMode="auto">
          <a:xfrm>
            <a:off x="6211614" y="1335033"/>
            <a:ext cx="2543503" cy="14192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7" name="Google Shape;87;p18"/>
          <p:cNvSpPr txBox="1"/>
          <p:nvPr/>
        </p:nvSpPr>
        <p:spPr>
          <a:xfrm>
            <a:off x="1186350" y="2102250"/>
            <a:ext cx="6771300" cy="939000"/>
          </a:xfrm>
          <a:prstGeom prst="rect">
            <a:avLst/>
          </a:prstGeom>
          <a:noFill/>
          <a:ln>
            <a:noFill/>
          </a:ln>
        </p:spPr>
        <p:txBody>
          <a:bodyPr spcFirstLastPara="1" wrap="square" lIns="91425" tIns="91425" rIns="91425" bIns="91425" anchor="t" anchorCtr="0">
            <a:noAutofit/>
          </a:bodyPr>
          <a:lstStyle/>
          <a:p>
            <a:pPr marL="457200" lvl="0" indent="-330200">
              <a:buSzPts val="1600"/>
            </a:pPr>
            <a:r>
              <a:rPr lang="en"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food_calorie_conversion_factor</a:t>
            </a:r>
            <a:endParaRPr sz="3600">
              <a:solidFill>
                <a:srgbClr val="000000"/>
              </a:solidFill>
              <a:latin typeface="Times New Roman" pitchFamily="18" charset="0"/>
              <a:cs typeface="Times New Roman" pitchFamily="18" charset="0"/>
            </a:endParaRPr>
          </a:p>
        </p:txBody>
      </p:sp>
      <p:sp>
        <p:nvSpPr>
          <p:cNvPr id="88" name="Google Shape;88;p18"/>
          <p:cNvSpPr txBox="1"/>
          <p:nvPr/>
        </p:nvSpPr>
        <p:spPr>
          <a:xfrm>
            <a:off x="461003" y="478359"/>
            <a:ext cx="7717500" cy="103512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b="1" dirty="0">
                <a:solidFill>
                  <a:schemeClr val="dk1"/>
                </a:solidFill>
                <a:latin typeface="Times New Roman" pitchFamily="18" charset="0"/>
                <a:ea typeface="Inter Black"/>
                <a:cs typeface="Times New Roman" pitchFamily="18" charset="0"/>
                <a:sym typeface="Inter Black"/>
              </a:rPr>
              <a:t>DATASET USED</a:t>
            </a:r>
            <a:endParaRPr sz="3400" b="1">
              <a:latin typeface="Times New Roman" pitchFamily="18" charset="0"/>
              <a:ea typeface="Inter Black"/>
              <a:cs typeface="Times New Roman" pitchFamily="18" charset="0"/>
              <a:sym typeface="Inter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9"/>
          <p:cNvSpPr txBox="1"/>
          <p:nvPr/>
        </p:nvSpPr>
        <p:spPr>
          <a:xfrm>
            <a:off x="472966" y="967133"/>
            <a:ext cx="8145517" cy="1229529"/>
          </a:xfrm>
          <a:prstGeom prst="rect">
            <a:avLst/>
          </a:prstGeom>
          <a:noFill/>
          <a:ln>
            <a:noFill/>
          </a:ln>
        </p:spPr>
        <p:txBody>
          <a:bodyPr spcFirstLastPara="1" wrap="square" lIns="91425" tIns="91425" rIns="91425" bIns="91425" anchor="t" anchorCtr="0">
            <a:noAutofit/>
          </a:bodyPr>
          <a:lstStyle/>
          <a:p>
            <a:pPr marL="457200" lvl="0" indent="-330200">
              <a:buSzPts val="1600"/>
            </a:pPr>
            <a:r>
              <a:rPr lang="en-US" sz="2400" dirty="0" smtClean="0">
                <a:latin typeface="Times New Roman" pitchFamily="18" charset="0"/>
                <a:cs typeface="Times New Roman" pitchFamily="18" charset="0"/>
              </a:rPr>
              <a:t>     Data </a:t>
            </a:r>
            <a:r>
              <a:rPr lang="en-US" sz="2400" dirty="0" smtClean="0">
                <a:latin typeface="Times New Roman" pitchFamily="18" charset="0"/>
                <a:cs typeface="Times New Roman" pitchFamily="18" charset="0"/>
              </a:rPr>
              <a:t>visualization involves representing data </a:t>
            </a:r>
            <a:r>
              <a:rPr lang="en-US" sz="2400" dirty="0" smtClean="0">
                <a:latin typeface="Times New Roman" pitchFamily="18" charset="0"/>
                <a:cs typeface="Times New Roman" pitchFamily="18" charset="0"/>
              </a:rPr>
              <a:t>in graphical form, such as charts</a:t>
            </a:r>
            <a:r>
              <a:rPr lang="en-US" sz="2400" dirty="0" smtClean="0">
                <a:latin typeface="Times New Roman" pitchFamily="18" charset="0"/>
                <a:cs typeface="Times New Roman" pitchFamily="18" charset="0"/>
              </a:rPr>
              <a:t>, graphs, and maps. Here are some ways data visualization is used </a:t>
            </a:r>
            <a:r>
              <a:rPr lang="en-US" sz="2400" dirty="0" smtClean="0">
                <a:latin typeface="Times New Roman" pitchFamily="18" charset="0"/>
                <a:cs typeface="Times New Roman" pitchFamily="18" charset="0"/>
              </a:rPr>
              <a:t>in machine </a:t>
            </a:r>
            <a:r>
              <a:rPr lang="en-US" sz="2400" dirty="0" smtClean="0">
                <a:latin typeface="Times New Roman" pitchFamily="18" charset="0"/>
                <a:cs typeface="Times New Roman" pitchFamily="18" charset="0"/>
              </a:rPr>
              <a:t>learning.</a:t>
            </a:r>
            <a:endParaRPr sz="2400">
              <a:solidFill>
                <a:srgbClr val="000000"/>
              </a:solidFill>
              <a:latin typeface="Times New Roman" pitchFamily="18" charset="0"/>
              <a:cs typeface="Times New Roman" pitchFamily="18" charset="0"/>
            </a:endParaRPr>
          </a:p>
        </p:txBody>
      </p:sp>
      <p:sp>
        <p:nvSpPr>
          <p:cNvPr id="94" name="Google Shape;94;p19"/>
          <p:cNvSpPr txBox="1"/>
          <p:nvPr/>
        </p:nvSpPr>
        <p:spPr>
          <a:xfrm>
            <a:off x="723760" y="194581"/>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b="1" dirty="0">
                <a:solidFill>
                  <a:schemeClr val="dk1"/>
                </a:solidFill>
                <a:latin typeface="Times New Roman" pitchFamily="18" charset="0"/>
                <a:ea typeface="Inter Black"/>
                <a:cs typeface="Times New Roman" pitchFamily="18" charset="0"/>
                <a:sym typeface="Inter Black"/>
              </a:rPr>
              <a:t>DATA VISUALIZATION</a:t>
            </a:r>
            <a:endParaRPr sz="3400" b="1">
              <a:latin typeface="Times New Roman" pitchFamily="18" charset="0"/>
              <a:ea typeface="Inter Black"/>
              <a:cs typeface="Times New Roman" pitchFamily="18" charset="0"/>
              <a:sym typeface="Inter Black"/>
            </a:endParaRPr>
          </a:p>
        </p:txBody>
      </p:sp>
      <p:pic>
        <p:nvPicPr>
          <p:cNvPr id="1026" name="Picture 2"/>
          <p:cNvPicPr>
            <a:picLocks noChangeAspect="1" noChangeArrowheads="1"/>
          </p:cNvPicPr>
          <p:nvPr/>
        </p:nvPicPr>
        <p:blipFill>
          <a:blip r:embed="rId3"/>
          <a:srcRect/>
          <a:stretch>
            <a:fillRect/>
          </a:stretch>
        </p:blipFill>
        <p:spPr bwMode="auto">
          <a:xfrm>
            <a:off x="1075572" y="2385849"/>
            <a:ext cx="2771214" cy="198401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983663" y="2375337"/>
            <a:ext cx="2730930" cy="203900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20"/>
          <p:cNvSpPr txBox="1"/>
          <p:nvPr/>
        </p:nvSpPr>
        <p:spPr>
          <a:xfrm>
            <a:off x="588579" y="1009173"/>
            <a:ext cx="7861738" cy="3657420"/>
          </a:xfrm>
          <a:prstGeom prst="rect">
            <a:avLst/>
          </a:prstGeom>
          <a:noFill/>
          <a:ln>
            <a:noFill/>
          </a:ln>
        </p:spPr>
        <p:txBody>
          <a:bodyPr spcFirstLastPara="1" wrap="square" lIns="91425" tIns="91425" rIns="91425" bIns="91425" anchor="t" anchorCtr="0">
            <a:noAutofit/>
          </a:bodyPr>
          <a:lstStyle/>
          <a:p>
            <a:r>
              <a:rPr lang="en-US" sz="1700" dirty="0" smtClean="0">
                <a:latin typeface="Times New Roman" pitchFamily="18" charset="0"/>
                <a:cs typeface="Times New Roman" pitchFamily="18" charset="0"/>
              </a:rPr>
              <a:t>Training </a:t>
            </a:r>
            <a:r>
              <a:rPr lang="en-US" sz="1700" dirty="0" smtClean="0">
                <a:latin typeface="Times New Roman" pitchFamily="18" charset="0"/>
                <a:cs typeface="Times New Roman" pitchFamily="18" charset="0"/>
              </a:rPr>
              <a:t>a dataset typically refers to the process of using an algorithm or machine learning model to learn patterns and relationships within a set of data, often referred to as the training data. This is done with the goal of being able to make accurate predictions or classifications on new, unseen data in the future.</a:t>
            </a: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In </a:t>
            </a:r>
            <a:r>
              <a:rPr lang="en-US" sz="1700" dirty="0" smtClean="0">
                <a:latin typeface="Times New Roman" pitchFamily="18" charset="0"/>
                <a:cs typeface="Times New Roman" pitchFamily="18" charset="0"/>
              </a:rPr>
              <a:t>this project we have used Linear Regression which comes under Supervised learning algorithm.</a:t>
            </a: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Linear </a:t>
            </a:r>
            <a:r>
              <a:rPr lang="en-US" sz="1700" dirty="0" smtClean="0">
                <a:latin typeface="Times New Roman" pitchFamily="18" charset="0"/>
                <a:cs typeface="Times New Roman" pitchFamily="18" charset="0"/>
              </a:rPr>
              <a:t>regression is a statistical model that is used to model the relationship between a dependent variable and one or more independent variables. The basic idea behind linear regression is to find the line of best fit that describes the relationship between the variables.</a:t>
            </a:r>
          </a:p>
          <a:p>
            <a:pPr marL="457200" lvl="0" indent="-330200" algn="l" rtl="0">
              <a:spcBef>
                <a:spcPts val="0"/>
              </a:spcBef>
              <a:spcAft>
                <a:spcPts val="0"/>
              </a:spcAft>
              <a:buSzPts val="1600"/>
            </a:pPr>
            <a:endParaRPr sz="1600"/>
          </a:p>
        </p:txBody>
      </p:sp>
      <p:sp>
        <p:nvSpPr>
          <p:cNvPr id="100" name="Google Shape;100;p20"/>
          <p:cNvSpPr txBox="1"/>
          <p:nvPr/>
        </p:nvSpPr>
        <p:spPr>
          <a:xfrm>
            <a:off x="681719" y="184071"/>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b="1" dirty="0">
                <a:solidFill>
                  <a:schemeClr val="dk1"/>
                </a:solidFill>
                <a:latin typeface="Times New Roman" pitchFamily="18" charset="0"/>
                <a:ea typeface="Inter Black"/>
                <a:cs typeface="Times New Roman" pitchFamily="18" charset="0"/>
                <a:sym typeface="Inter Black"/>
              </a:rPr>
              <a:t>MODEL BUILDING</a:t>
            </a:r>
            <a:endParaRPr sz="3400" b="1">
              <a:latin typeface="Times New Roman" pitchFamily="18" charset="0"/>
              <a:ea typeface="Inter Black"/>
              <a:cs typeface="Times New Roman" pitchFamily="18" charset="0"/>
              <a:sym typeface="Inter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Google Shape;105;p21"/>
          <p:cNvSpPr txBox="1"/>
          <p:nvPr/>
        </p:nvSpPr>
        <p:spPr>
          <a:xfrm>
            <a:off x="168165" y="1135298"/>
            <a:ext cx="8534399" cy="3121392"/>
          </a:xfrm>
          <a:prstGeom prst="rect">
            <a:avLst/>
          </a:prstGeom>
          <a:noFill/>
          <a:ln>
            <a:noFill/>
          </a:ln>
        </p:spPr>
        <p:txBody>
          <a:bodyPr spcFirstLastPara="1" wrap="square" lIns="91425" tIns="91425" rIns="91425" bIns="91425" anchor="t" anchorCtr="0">
            <a:noAutofit/>
          </a:bodyPr>
          <a:lstStyle/>
          <a:p>
            <a:pPr marL="457200" lvl="0" indent="-330200" algn="just">
              <a:buSzPts val="1600"/>
            </a:pPr>
            <a:r>
              <a:rPr lang="en-US" sz="18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Performance </a:t>
            </a:r>
            <a:r>
              <a:rPr lang="en-US" sz="1600" dirty="0" smtClean="0">
                <a:latin typeface="Times New Roman" pitchFamily="18" charset="0"/>
                <a:cs typeface="Times New Roman" pitchFamily="18" charset="0"/>
              </a:rPr>
              <a:t>of a data model developed by data scientists is a </a:t>
            </a:r>
            <a:r>
              <a:rPr lang="en-US" sz="1600" dirty="0" smtClean="0">
                <a:latin typeface="Times New Roman" pitchFamily="18" charset="0"/>
                <a:cs typeface="Times New Roman" pitchFamily="18" charset="0"/>
              </a:rPr>
              <a:t>direct way </a:t>
            </a:r>
            <a:r>
              <a:rPr lang="en-US" sz="1600" dirty="0" smtClean="0">
                <a:latin typeface="Times New Roman" pitchFamily="18" charset="0"/>
                <a:cs typeface="Times New Roman" pitchFamily="18" charset="0"/>
              </a:rPr>
              <a:t>to measure </a:t>
            </a:r>
            <a:r>
              <a:rPr lang="en-US" sz="1600" dirty="0" smtClean="0">
                <a:latin typeface="Times New Roman" pitchFamily="18" charset="0"/>
                <a:cs typeface="Times New Roman" pitchFamily="18" charset="0"/>
              </a:rPr>
              <a:t>their efficiency</a:t>
            </a:r>
            <a:r>
              <a:rPr lang="en-US" sz="1600" dirty="0" smtClean="0">
                <a:latin typeface="Times New Roman" pitchFamily="18" charset="0"/>
                <a:cs typeface="Times New Roman" pitchFamily="18" charset="0"/>
              </a:rPr>
              <a:t>. Methods include confusion matrix, F1 score, Precision-Recall Curve, Receiver Operating Characteristics, among others. The idea is to see if the performance is better than the baseline models</a:t>
            </a:r>
            <a:r>
              <a:rPr lang="en-US" sz="1600" dirty="0" smtClean="0">
                <a:latin typeface="Times New Roman" pitchFamily="18" charset="0"/>
                <a:cs typeface="Times New Roman" pitchFamily="18" charset="0"/>
              </a:rPr>
              <a:t>.</a:t>
            </a:r>
          </a:p>
          <a:p>
            <a:pPr marL="457200" lvl="0" indent="-330200" algn="just">
              <a:buSzPts val="1600"/>
            </a:pPr>
            <a:endParaRPr lang="en-US" sz="1600" dirty="0" smtClean="0">
              <a:latin typeface="Times New Roman" pitchFamily="18" charset="0"/>
              <a:cs typeface="Times New Roman" pitchFamily="18" charset="0"/>
            </a:endParaRPr>
          </a:p>
          <a:p>
            <a:pPr marL="457200" lvl="0" indent="-330200" algn="just">
              <a:buSzPts val="1600"/>
            </a:pPr>
            <a:r>
              <a:rPr lang="en-US" sz="1500" dirty="0" smtClean="0">
                <a:latin typeface="Times New Roman" pitchFamily="18" charset="0"/>
                <a:cs typeface="Times New Roman" pitchFamily="18" charset="0"/>
              </a:rPr>
              <a:t>     </a:t>
            </a:r>
            <a:r>
              <a:rPr lang="en-US" sz="15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Accuracy</a:t>
            </a:r>
            <a:r>
              <a:rPr lang="en-US" sz="1600" dirty="0" smtClean="0">
                <a:latin typeface="Times New Roman" pitchFamily="18" charset="0"/>
                <a:cs typeface="Times New Roman" pitchFamily="18" charset="0"/>
              </a:rPr>
              <a:t>: This is the most commonly used metric in classification problems, and measures the</a:t>
            </a:r>
          </a:p>
          <a:p>
            <a:pPr marL="457200" lvl="0" indent="-330200" algn="just">
              <a:buSzPts val="1600"/>
            </a:pPr>
            <a:r>
              <a:rPr lang="en-US" sz="1600" dirty="0" smtClean="0">
                <a:latin typeface="Times New Roman" pitchFamily="18" charset="0"/>
                <a:cs typeface="Times New Roman" pitchFamily="18" charset="0"/>
              </a:rPr>
              <a:t>      proportion </a:t>
            </a:r>
            <a:r>
              <a:rPr lang="en-US" sz="1600" dirty="0" smtClean="0">
                <a:latin typeface="Times New Roman" pitchFamily="18" charset="0"/>
                <a:cs typeface="Times New Roman" pitchFamily="18" charset="0"/>
              </a:rPr>
              <a:t>of correctly classified instances among all the instances in the test dataset.</a:t>
            </a:r>
          </a:p>
          <a:p>
            <a:pPr marL="457200" lvl="0" indent="-330200" algn="just">
              <a:buSzPts val="1600"/>
            </a:pPr>
            <a:endParaRPr lang="en-US" sz="1600" dirty="0" smtClean="0">
              <a:latin typeface="Times New Roman" pitchFamily="18" charset="0"/>
              <a:cs typeface="Times New Roman" pitchFamily="18" charset="0"/>
            </a:endParaRPr>
          </a:p>
          <a:p>
            <a:pPr marL="457200" lvl="0" indent="-330200" algn="just">
              <a:buSzPts val="1600"/>
            </a:pPr>
            <a:r>
              <a:rPr lang="en-US" sz="1600" b="1" dirty="0" smtClean="0">
                <a:latin typeface="Times New Roman" pitchFamily="18" charset="0"/>
                <a:cs typeface="Times New Roman" pitchFamily="18" charset="0"/>
              </a:rPr>
              <a:t>      Precision</a:t>
            </a:r>
            <a:r>
              <a:rPr lang="en-US" sz="1600" dirty="0" smtClean="0">
                <a:latin typeface="Times New Roman" pitchFamily="18" charset="0"/>
                <a:cs typeface="Times New Roman" pitchFamily="18" charset="0"/>
              </a:rPr>
              <a:t>: This is a metric used to evaluate the performance of a classifier in identifying </a:t>
            </a:r>
            <a:r>
              <a:rPr lang="en-US" sz="1600" dirty="0" smtClean="0">
                <a:latin typeface="Times New Roman" pitchFamily="18" charset="0"/>
                <a:cs typeface="Times New Roman" pitchFamily="18" charset="0"/>
              </a:rPr>
              <a:t>true positives and </a:t>
            </a:r>
            <a:r>
              <a:rPr lang="en-US" sz="1600" dirty="0" smtClean="0">
                <a:latin typeface="Times New Roman" pitchFamily="18" charset="0"/>
                <a:cs typeface="Times New Roman" pitchFamily="18" charset="0"/>
              </a:rPr>
              <a:t>is calculated as the proportion of true positives among all positive predictions.</a:t>
            </a:r>
          </a:p>
          <a:p>
            <a:pPr marL="457200" lvl="0" indent="-330200" algn="just">
              <a:buSzPts val="1600"/>
            </a:pPr>
            <a:endParaRPr lang="en-US" sz="1600" dirty="0" smtClean="0">
              <a:latin typeface="Times New Roman" pitchFamily="18" charset="0"/>
              <a:cs typeface="Times New Roman" pitchFamily="18" charset="0"/>
            </a:endParaRPr>
          </a:p>
          <a:p>
            <a:pPr marL="457200" lvl="0" indent="-330200" algn="just">
              <a:buSzPts val="1600"/>
            </a:pPr>
            <a:r>
              <a:rPr lang="en-US" sz="1600" b="1" dirty="0" smtClean="0">
                <a:latin typeface="Times New Roman" pitchFamily="18" charset="0"/>
                <a:cs typeface="Times New Roman" pitchFamily="18" charset="0"/>
              </a:rPr>
              <a:t>      Recall</a:t>
            </a:r>
            <a:r>
              <a:rPr lang="en-US" sz="1600" dirty="0" smtClean="0">
                <a:latin typeface="Times New Roman" pitchFamily="18" charset="0"/>
                <a:cs typeface="Times New Roman" pitchFamily="18" charset="0"/>
              </a:rPr>
              <a:t>: This is a metric used to evaluate the performance of a classifier in identifying all positive</a:t>
            </a:r>
          </a:p>
          <a:p>
            <a:pPr marL="457200" lvl="0" indent="-330200" algn="just">
              <a:buSzPts val="1600"/>
            </a:pPr>
            <a:r>
              <a:rPr lang="en-US" sz="1600" dirty="0" smtClean="0">
                <a:latin typeface="Times New Roman" pitchFamily="18" charset="0"/>
                <a:cs typeface="Times New Roman" pitchFamily="18" charset="0"/>
              </a:rPr>
              <a:t>      instances</a:t>
            </a:r>
            <a:r>
              <a:rPr lang="en-US" sz="1600" dirty="0" smtClean="0">
                <a:latin typeface="Times New Roman" pitchFamily="18" charset="0"/>
                <a:cs typeface="Times New Roman" pitchFamily="18" charset="0"/>
              </a:rPr>
              <a:t>, and is calculated as the proportion of true positives among all actual </a:t>
            </a:r>
            <a:r>
              <a:rPr lang="en-US" sz="1500" dirty="0" smtClean="0">
                <a:latin typeface="Times New Roman" pitchFamily="18" charset="0"/>
                <a:cs typeface="Times New Roman" pitchFamily="18" charset="0"/>
              </a:rPr>
              <a:t>positives.</a:t>
            </a:r>
            <a:endParaRPr lang="en-US" sz="1500" dirty="0" smtClean="0">
              <a:latin typeface="Times New Roman" pitchFamily="18" charset="0"/>
              <a:cs typeface="Times New Roman" pitchFamily="18" charset="0"/>
            </a:endParaRPr>
          </a:p>
          <a:p>
            <a:pPr marL="457200" lvl="0" indent="-330200">
              <a:buSzPts val="1600"/>
            </a:pPr>
            <a:r>
              <a:rPr lang="en-US" sz="1800" dirty="0" smtClean="0">
                <a:solidFill>
                  <a:srgbClr val="000000"/>
                </a:solidFill>
                <a:latin typeface="Times New Roman" pitchFamily="18" charset="0"/>
                <a:cs typeface="Times New Roman" pitchFamily="18" charset="0"/>
              </a:rPr>
              <a:t> </a:t>
            </a:r>
            <a:r>
              <a:rPr lang="en-US" sz="1800" dirty="0" smtClean="0">
                <a:solidFill>
                  <a:srgbClr val="000000"/>
                </a:solidFill>
                <a:latin typeface="Times New Roman" pitchFamily="18" charset="0"/>
                <a:cs typeface="Times New Roman" pitchFamily="18" charset="0"/>
              </a:rPr>
              <a:t>     </a:t>
            </a:r>
          </a:p>
          <a:p>
            <a:pPr marL="457200" lvl="0" indent="-330200">
              <a:buSzPts val="1600"/>
            </a:pPr>
            <a:endParaRPr sz="1800">
              <a:solidFill>
                <a:srgbClr val="000000"/>
              </a:solidFill>
              <a:latin typeface="Times New Roman" pitchFamily="18" charset="0"/>
              <a:cs typeface="Times New Roman" pitchFamily="18" charset="0"/>
            </a:endParaRPr>
          </a:p>
        </p:txBody>
      </p:sp>
      <p:sp>
        <p:nvSpPr>
          <p:cNvPr id="106" name="Google Shape;106;p21"/>
          <p:cNvSpPr txBox="1"/>
          <p:nvPr/>
        </p:nvSpPr>
        <p:spPr>
          <a:xfrm>
            <a:off x="702740" y="268154"/>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b="1" dirty="0">
                <a:solidFill>
                  <a:schemeClr val="dk1"/>
                </a:solidFill>
                <a:latin typeface="Times New Roman" pitchFamily="18" charset="0"/>
                <a:ea typeface="Inter Black"/>
                <a:cs typeface="Times New Roman" pitchFamily="18" charset="0"/>
                <a:sym typeface="Inter Black"/>
              </a:rPr>
              <a:t>PERFORMANCE METRICS</a:t>
            </a:r>
            <a:endParaRPr sz="3400" b="1">
              <a:latin typeface="Times New Roman" pitchFamily="18" charset="0"/>
              <a:ea typeface="Inter Black"/>
              <a:cs typeface="Times New Roman" pitchFamily="18" charset="0"/>
              <a:sym typeface="Inter Black"/>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248</TotalTime>
  <Words>341</Words>
  <PresentationFormat>On-screen Show (16:9)</PresentationFormat>
  <Paragraphs>78</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Poppins</vt:lpstr>
      <vt:lpstr>Times New Roman</vt:lpstr>
      <vt:lpstr>Wingdings</vt:lpstr>
      <vt:lpstr>Bodoni MT Black</vt:lpstr>
      <vt:lpstr>Inter Black</vt:lpstr>
      <vt:lpstr>Wingdings 2</vt:lpstr>
      <vt:lpstr>Perpetua</vt:lpstr>
      <vt:lpstr>Franklin Gothic Book</vt:lpstr>
      <vt:lpstr>Equity</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Thanush</dc:creator>
  <cp:lastModifiedBy>Thanush</cp:lastModifiedBy>
  <cp:revision>2</cp:revision>
  <dcterms:modified xsi:type="dcterms:W3CDTF">2023-03-08T11:33:57Z</dcterms:modified>
</cp:coreProperties>
</file>