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notesMasterIdLst>
    <p:notesMasterId r:id="rId19"/>
  </p:notesMasterIdLst>
  <p:sldIdLst>
    <p:sldId id="256" r:id="rId2"/>
    <p:sldId id="267" r:id="rId3"/>
    <p:sldId id="257" r:id="rId4"/>
    <p:sldId id="258" r:id="rId5"/>
    <p:sldId id="259" r:id="rId6"/>
    <p:sldId id="260" r:id="rId7"/>
    <p:sldId id="261" r:id="rId8"/>
    <p:sldId id="263" r:id="rId9"/>
    <p:sldId id="262" r:id="rId10"/>
    <p:sldId id="264" r:id="rId11"/>
    <p:sldId id="265" r:id="rId12"/>
    <p:sldId id="268" r:id="rId13"/>
    <p:sldId id="269" r:id="rId14"/>
    <p:sldId id="270" r:id="rId15"/>
    <p:sldId id="271" r:id="rId16"/>
    <p:sldId id="272" r:id="rId17"/>
    <p:sldId id="266"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andhapriyan priyan" initials="Ap" lastIdx="1" clrIdx="0">
    <p:extLst>
      <p:ext uri="{19B8F6BF-5375-455C-9EA6-DF929625EA0E}">
        <p15:presenceInfo xmlns:p15="http://schemas.microsoft.com/office/powerpoint/2012/main" userId="36dfdb1c3b98d27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74" d="100"/>
          <a:sy n="74" d="100"/>
        </p:scale>
        <p:origin x="1042" y="67"/>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2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2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22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notesMaster" Target="notesMasters/notesMaster1.xml"/><Relationship Id="rId22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7727EF-6F93-4B0D-B708-414580DF18CC}" type="datetimeFigureOut">
              <a:rPr lang="en-IN" smtClean="0"/>
              <a:t>07-04-2025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2C4EBF-9298-493F-B06E-B42DCD0EF472}" type="slidenum">
              <a:rPr lang="en-IN" smtClean="0"/>
              <a:t>‹#›</a:t>
            </a:fld>
            <a:endParaRPr lang="en-IN"/>
          </a:p>
        </p:txBody>
      </p:sp>
    </p:spTree>
    <p:extLst>
      <p:ext uri="{BB962C8B-B14F-4D97-AF65-F5344CB8AC3E}">
        <p14:creationId xmlns:p14="http://schemas.microsoft.com/office/powerpoint/2010/main" val="1041324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IN" dirty="0"/>
              <a:t>Abstract </a:t>
            </a:r>
          </a:p>
          <a:p>
            <a:pPr marL="342900" indent="-342900">
              <a:buFont typeface="Arial" panose="020B0604020202020204" pitchFamily="34" charset="0"/>
              <a:buChar char="•"/>
            </a:pPr>
            <a:r>
              <a:rPr lang="en-IN" dirty="0"/>
              <a:t>Problem Statement (Clearly define the challenge)</a:t>
            </a:r>
          </a:p>
          <a:p>
            <a:pPr marL="342900" indent="-342900">
              <a:buFont typeface="Arial" panose="020B0604020202020204" pitchFamily="34" charset="0"/>
              <a:buChar char="•"/>
            </a:pPr>
            <a:r>
              <a:rPr lang="en-IN" dirty="0"/>
              <a:t>Objective (State your project's goal)</a:t>
            </a:r>
          </a:p>
          <a:p>
            <a:pPr marL="342900" indent="-342900">
              <a:buFont typeface="Arial" panose="020B0604020202020204" pitchFamily="34" charset="0"/>
              <a:buChar char="•"/>
            </a:pPr>
            <a:r>
              <a:rPr lang="en-IN" dirty="0"/>
              <a:t>Background and Research (Discuss existing solutions, trends, and gaps)</a:t>
            </a:r>
          </a:p>
          <a:p>
            <a:pPr marL="342900" indent="-342900">
              <a:buFont typeface="Arial" panose="020B0604020202020204" pitchFamily="34" charset="0"/>
              <a:buChar char="•"/>
            </a:pPr>
            <a:r>
              <a:rPr lang="en-IN" dirty="0"/>
              <a:t>Data Collection and Preparation (Focus on data sources, cleaning, and augmentation)</a:t>
            </a:r>
          </a:p>
          <a:p>
            <a:pPr marL="342900" indent="-342900">
              <a:buFont typeface="Arial" panose="020B0604020202020204" pitchFamily="34" charset="0"/>
              <a:buChar char="•"/>
            </a:pPr>
            <a:r>
              <a:rPr lang="en-IN" dirty="0"/>
              <a:t>Proposed Solution (Methodology)</a:t>
            </a:r>
          </a:p>
          <a:p>
            <a:pPr lvl="7"/>
            <a:r>
              <a:rPr lang="en-IN" dirty="0"/>
              <a:t>	Model Architecture (e.g., CNN, U-Net, YOLOv5)</a:t>
            </a:r>
          </a:p>
          <a:p>
            <a:pPr lvl="7"/>
            <a:r>
              <a:rPr lang="en-IN" dirty="0"/>
              <a:t>	Key Techniques (e.g., Transfer Learning, Image Augmentation)</a:t>
            </a:r>
          </a:p>
          <a:p>
            <a:pPr marL="342900" indent="-342900">
              <a:buFont typeface="Arial" panose="020B0604020202020204" pitchFamily="34" charset="0"/>
              <a:buChar char="•"/>
            </a:pPr>
            <a:r>
              <a:rPr lang="en-IN" dirty="0"/>
              <a:t>Model Performance Evaluation</a:t>
            </a:r>
          </a:p>
          <a:p>
            <a:r>
              <a:rPr lang="en-IN" dirty="0"/>
              <a:t>	Metrics (Accuracy, Precision, Recall, </a:t>
            </a:r>
            <a:r>
              <a:rPr lang="en-IN" dirty="0" err="1"/>
              <a:t>IoU</a:t>
            </a:r>
            <a:r>
              <a:rPr lang="en-IN" dirty="0"/>
              <a:t>, etc.)</a:t>
            </a:r>
          </a:p>
          <a:p>
            <a:r>
              <a:rPr lang="en-IN" dirty="0"/>
              <a:t>	Graphs (Confusion Matrix, ROC Curve, etc.)</a:t>
            </a:r>
          </a:p>
          <a:p>
            <a:pPr marL="342900" indent="-342900">
              <a:buFont typeface="Arial" panose="020B0604020202020204" pitchFamily="34" charset="0"/>
              <a:buChar char="•"/>
            </a:pPr>
            <a:r>
              <a:rPr lang="en-IN" dirty="0"/>
              <a:t>Screenshots / Demonstration (Visual proof of system functionality)</a:t>
            </a:r>
          </a:p>
          <a:p>
            <a:pPr marL="342900" indent="-342900">
              <a:buFont typeface="Arial" panose="020B0604020202020204" pitchFamily="34" charset="0"/>
              <a:buChar char="•"/>
            </a:pPr>
            <a:r>
              <a:rPr lang="en-IN" dirty="0"/>
              <a:t>Future Scope (Improvements, scalability, and integration ideas)</a:t>
            </a:r>
          </a:p>
          <a:p>
            <a:pPr marL="342900" indent="-342900">
              <a:buFont typeface="Arial" panose="020B0604020202020204" pitchFamily="34" charset="0"/>
              <a:buChar char="•"/>
            </a:pPr>
            <a:r>
              <a:rPr lang="en-IN" dirty="0"/>
              <a:t>Conclusion (Summarize results and impact)</a:t>
            </a:r>
          </a:p>
          <a:p>
            <a:pPr marL="342900" indent="-342900">
              <a:buFont typeface="Arial" panose="020B0604020202020204" pitchFamily="34" charset="0"/>
              <a:buChar char="•"/>
            </a:pPr>
            <a:r>
              <a:rPr lang="en-IN" dirty="0"/>
              <a:t>Q&amp;A Session</a:t>
            </a:r>
          </a:p>
          <a:p>
            <a:endParaRPr lang="en-IN" dirty="0"/>
          </a:p>
        </p:txBody>
      </p:sp>
      <p:sp>
        <p:nvSpPr>
          <p:cNvPr id="4" name="Slide Number Placeholder 3"/>
          <p:cNvSpPr>
            <a:spLocks noGrp="1"/>
          </p:cNvSpPr>
          <p:nvPr>
            <p:ph type="sldNum" sz="quarter" idx="5"/>
          </p:nvPr>
        </p:nvSpPr>
        <p:spPr/>
        <p:txBody>
          <a:bodyPr/>
          <a:lstStyle/>
          <a:p>
            <a:fld id="{AD2C4EBF-9298-493F-B06E-B42DCD0EF472}" type="slidenum">
              <a:rPr lang="en-IN" smtClean="0"/>
              <a:t>3</a:t>
            </a:fld>
            <a:endParaRPr lang="en-IN"/>
          </a:p>
        </p:txBody>
      </p:sp>
    </p:spTree>
    <p:extLst>
      <p:ext uri="{BB962C8B-B14F-4D97-AF65-F5344CB8AC3E}">
        <p14:creationId xmlns:p14="http://schemas.microsoft.com/office/powerpoint/2010/main" val="1257153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775119" y="2965683"/>
            <a:ext cx="6870861" cy="1077218"/>
          </a:xfrm>
          <a:prstGeom prst="rect">
            <a:avLst/>
          </a:prstGeom>
          <a:noFill/>
        </p:spPr>
        <p:txBody>
          <a:bodyPr wrap="square" rtlCol="0">
            <a:spAutoFit/>
          </a:bodyPr>
          <a:lstStyle/>
          <a:p>
            <a:pPr algn="ctr"/>
            <a:r>
              <a:rPr lang="en-US" sz="3200" dirty="0"/>
              <a:t>ENERGY EFFICIENCY IN SMART BUILDINGS</a:t>
            </a:r>
            <a:endParaRPr lang="en-US" sz="3600" b="1" dirty="0">
              <a:solidFill>
                <a:schemeClr val="bg1"/>
              </a:solidFill>
              <a:latin typeface="Arial" panose="020B0604020202020204" pitchFamily="34" charset="0"/>
              <a:cs typeface="Arial" panose="020B0604020202020204" pitchFamily="34" charset="0"/>
            </a:endParaRPr>
          </a:p>
        </p:txBody>
      </p:sp>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67419" y="868863"/>
            <a:ext cx="1263157" cy="410834"/>
          </a:xfrm>
          <a:prstGeom prst="rect">
            <a:avLst/>
          </a:prstGeom>
        </p:spPr>
      </p:pic>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258FF0-4D3E-555E-E17C-63DCDCBA4A9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497EE16-4F61-F6F6-6872-0A90CEF96738}"/>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Screenshots / Demonstration (video) </a:t>
            </a:r>
          </a:p>
        </p:txBody>
      </p:sp>
      <p:sp>
        <p:nvSpPr>
          <p:cNvPr id="4" name="TextBox 3">
            <a:extLst>
              <a:ext uri="{FF2B5EF4-FFF2-40B4-BE49-F238E27FC236}">
                <a16:creationId xmlns:a16="http://schemas.microsoft.com/office/drawing/2014/main" id="{3A51E4A0-C664-7FAD-E95C-1B0A8BFE66E2}"/>
              </a:ext>
            </a:extLst>
          </p:cNvPr>
          <p:cNvSpPr txBox="1"/>
          <p:nvPr/>
        </p:nvSpPr>
        <p:spPr>
          <a:xfrm>
            <a:off x="768927" y="5725391"/>
            <a:ext cx="11282256" cy="400110"/>
          </a:xfrm>
          <a:prstGeom prst="rect">
            <a:avLst/>
          </a:prstGeom>
          <a:noFill/>
        </p:spPr>
        <p:txBody>
          <a:bodyPr wrap="square" rtlCol="0">
            <a:spAutoFit/>
          </a:bodyPr>
          <a:lstStyle/>
          <a:p>
            <a:r>
              <a:rPr lang="en-US" sz="2000" dirty="0" err="1"/>
              <a:t>Github</a:t>
            </a:r>
            <a:r>
              <a:rPr lang="en-US" sz="2000" dirty="0"/>
              <a:t> Link : </a:t>
            </a:r>
            <a:r>
              <a:rPr lang="en-US" sz="2000" dirty="0">
                <a:hlinkClick r:id="rId2" action="ppaction://hlinksldjump"/>
              </a:rPr>
              <a:t>https://github.com/Anandhapriyan200/Energy-Efficiency-in-Smart-Buildings</a:t>
            </a:r>
            <a:r>
              <a:rPr lang="en-US" sz="2000" dirty="0"/>
              <a:t> </a:t>
            </a:r>
            <a:endParaRPr lang="en-IN" sz="2000" dirty="0"/>
          </a:p>
        </p:txBody>
      </p:sp>
      <p:pic>
        <p:nvPicPr>
          <p:cNvPr id="6" name="Picture 5">
            <a:extLst>
              <a:ext uri="{FF2B5EF4-FFF2-40B4-BE49-F238E27FC236}">
                <a16:creationId xmlns:a16="http://schemas.microsoft.com/office/drawing/2014/main" id="{AB9B9672-6A06-44CE-50B2-D224014DD2D3}"/>
              </a:ext>
            </a:extLst>
          </p:cNvPr>
          <p:cNvPicPr>
            <a:picLocks noChangeAspect="1"/>
          </p:cNvPicPr>
          <p:nvPr/>
        </p:nvPicPr>
        <p:blipFill>
          <a:blip r:embed="rId3"/>
          <a:stretch>
            <a:fillRect/>
          </a:stretch>
        </p:blipFill>
        <p:spPr>
          <a:xfrm>
            <a:off x="893618" y="2025602"/>
            <a:ext cx="10042956" cy="3304935"/>
          </a:xfrm>
          <a:prstGeom prst="rect">
            <a:avLst/>
          </a:prstGeom>
        </p:spPr>
      </p:pic>
    </p:spTree>
    <p:extLst>
      <p:ext uri="{BB962C8B-B14F-4D97-AF65-F5344CB8AC3E}">
        <p14:creationId xmlns:p14="http://schemas.microsoft.com/office/powerpoint/2010/main" val="157803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4329E4-03A5-0DDF-9696-0D2069FC758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3E6360E-CC40-2C6F-1D15-2DACD1614358}"/>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Future Scope </a:t>
            </a:r>
          </a:p>
        </p:txBody>
      </p:sp>
      <p:sp>
        <p:nvSpPr>
          <p:cNvPr id="4" name="TextBox 3">
            <a:extLst>
              <a:ext uri="{FF2B5EF4-FFF2-40B4-BE49-F238E27FC236}">
                <a16:creationId xmlns:a16="http://schemas.microsoft.com/office/drawing/2014/main" id="{C2EE71BA-51A6-720C-3A82-21232836B5AC}"/>
              </a:ext>
            </a:extLst>
          </p:cNvPr>
          <p:cNvSpPr txBox="1"/>
          <p:nvPr/>
        </p:nvSpPr>
        <p:spPr>
          <a:xfrm>
            <a:off x="446198" y="1388261"/>
            <a:ext cx="11745802" cy="4893647"/>
          </a:xfrm>
          <a:prstGeom prst="rect">
            <a:avLst/>
          </a:prstGeom>
          <a:noFill/>
        </p:spPr>
        <p:txBody>
          <a:bodyPr wrap="square">
            <a:spAutoFit/>
          </a:bodyPr>
          <a:lstStyle/>
          <a:p>
            <a:r>
              <a:rPr lang="en-US" sz="2400" dirty="0"/>
              <a:t>The potential for enhancing energy efficiency in smart buildings continues to grow with advancements in technology and increasing environmental awareness. Key areas for future development include:1. Integration with Renewable </a:t>
            </a:r>
            <a:r>
              <a:rPr lang="en-US" sz="2400" dirty="0" err="1"/>
              <a:t>Energy:Smart</a:t>
            </a:r>
            <a:r>
              <a:rPr lang="en-US" sz="2400" dirty="0"/>
              <a:t> buildings can increasingly incorporate solar, wind, and other renewable energy sources, supported by intelligent energy storage and distribution systems.2. AI-Powered Predictive </a:t>
            </a:r>
            <a:r>
              <a:rPr lang="en-US" sz="2400" dirty="0" err="1"/>
              <a:t>Maintenance:Machine</a:t>
            </a:r>
            <a:r>
              <a:rPr lang="en-US" sz="2400" dirty="0"/>
              <a:t> learning algorithms can be expanded to predict equipment failures and schedule proactive maintenance, reducing downtime and improving energy performance.3. Enhanced Occupant </a:t>
            </a:r>
            <a:r>
              <a:rPr lang="en-US" sz="2400" dirty="0" err="1"/>
              <a:t>Personalization:Future</a:t>
            </a:r>
            <a:r>
              <a:rPr lang="en-US" sz="2400" dirty="0"/>
              <a:t> systems may offer highly personalized energy settings for individuals, adjusting lighting, temperature, and ventilation based on user preferences and health data.4. Smart Grid </a:t>
            </a:r>
            <a:r>
              <a:rPr lang="en-US" sz="2400" dirty="0" err="1"/>
              <a:t>Connectivity:Buildings</a:t>
            </a:r>
            <a:r>
              <a:rPr lang="en-US" sz="2400" dirty="0"/>
              <a:t> will become more interactive with the energy grid, dynamically adjusting energy use based on demand-response programs and real-time electricity pricing.</a:t>
            </a:r>
          </a:p>
        </p:txBody>
      </p:sp>
    </p:spTree>
    <p:extLst>
      <p:ext uri="{BB962C8B-B14F-4D97-AF65-F5344CB8AC3E}">
        <p14:creationId xmlns:p14="http://schemas.microsoft.com/office/powerpoint/2010/main" val="2472835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B1B5D2-7E83-9C3C-61C0-ADDD776CF717}"/>
              </a:ext>
            </a:extLst>
          </p:cNvPr>
          <p:cNvSpPr txBox="1"/>
          <p:nvPr/>
        </p:nvSpPr>
        <p:spPr>
          <a:xfrm>
            <a:off x="659822" y="1038089"/>
            <a:ext cx="7933459" cy="3918252"/>
          </a:xfrm>
          <a:prstGeom prst="rect">
            <a:avLst/>
          </a:prstGeom>
          <a:noFill/>
        </p:spPr>
        <p:txBody>
          <a:bodyPr wrap="square">
            <a:spAutoFit/>
          </a:bodyPr>
          <a:lstStyle/>
          <a:p>
            <a:pPr>
              <a:lnSpc>
                <a:spcPct val="150000"/>
              </a:lnSpc>
              <a:buNone/>
            </a:pPr>
            <a:r>
              <a:rPr lang="en-US" b="1" dirty="0"/>
              <a:t>1. How can AI be used to identify inefficiencies in energy consumption in smart buildings?</a:t>
            </a:r>
          </a:p>
          <a:p>
            <a:pPr>
              <a:lnSpc>
                <a:spcPct val="150000"/>
              </a:lnSpc>
            </a:pPr>
            <a:endParaRPr lang="en-US" dirty="0"/>
          </a:p>
          <a:p>
            <a:pPr>
              <a:lnSpc>
                <a:spcPct val="150000"/>
              </a:lnSpc>
            </a:pPr>
            <a:r>
              <a:rPr lang="en-US" dirty="0"/>
              <a:t>AI can analyze real-time and historical energy usage patterns to detect anomalies, predict future consumption, and pinpoint inefficient systems or usage behaviors. Machine learning models can identify unusual spikes in energy usage, detect equipment that consumes more power than expected, and suggest optimization strategies based on data patterns that are not easily visible to human operators.</a:t>
            </a:r>
          </a:p>
        </p:txBody>
      </p:sp>
    </p:spTree>
    <p:extLst>
      <p:ext uri="{BB962C8B-B14F-4D97-AF65-F5344CB8AC3E}">
        <p14:creationId xmlns:p14="http://schemas.microsoft.com/office/powerpoint/2010/main" val="403225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8A22EF-7FF9-00D9-6212-EF34EE8313F7}"/>
              </a:ext>
            </a:extLst>
          </p:cNvPr>
          <p:cNvSpPr txBox="1"/>
          <p:nvPr/>
        </p:nvSpPr>
        <p:spPr>
          <a:xfrm>
            <a:off x="794903" y="862662"/>
            <a:ext cx="10448060" cy="5642314"/>
          </a:xfrm>
          <a:prstGeom prst="rect">
            <a:avLst/>
          </a:prstGeom>
          <a:noFill/>
        </p:spPr>
        <p:txBody>
          <a:bodyPr wrap="square">
            <a:spAutoFit/>
          </a:bodyPr>
          <a:lstStyle/>
          <a:p>
            <a:pPr>
              <a:lnSpc>
                <a:spcPct val="150000"/>
              </a:lnSpc>
              <a:buNone/>
            </a:pPr>
            <a:r>
              <a:rPr lang="en-US" b="1" dirty="0"/>
              <a:t>2. Build a model to predict the energy consumption of the building based on occupancy and weather data.</a:t>
            </a:r>
          </a:p>
          <a:p>
            <a:pPr>
              <a:lnSpc>
                <a:spcPct val="150000"/>
              </a:lnSpc>
              <a:buNone/>
            </a:pPr>
            <a:endParaRPr lang="en-US" dirty="0"/>
          </a:p>
          <a:p>
            <a:pPr>
              <a:lnSpc>
                <a:spcPct val="150000"/>
              </a:lnSpc>
              <a:buNone/>
            </a:pPr>
            <a:r>
              <a:rPr lang="en-US" dirty="0"/>
              <a:t>To build a predictive model:</a:t>
            </a:r>
          </a:p>
          <a:p>
            <a:pPr>
              <a:lnSpc>
                <a:spcPct val="150000"/>
              </a:lnSpc>
              <a:buFont typeface="Arial" panose="020B0604020202020204" pitchFamily="34" charset="0"/>
              <a:buChar char="•"/>
            </a:pPr>
            <a:r>
              <a:rPr lang="en-US" b="1" dirty="0"/>
              <a:t>Collect data</a:t>
            </a:r>
            <a:r>
              <a:rPr lang="en-US" dirty="0"/>
              <a:t>: Historical energy usage, occupancy levels, indoor/outdoor temperature, humidity.</a:t>
            </a:r>
          </a:p>
          <a:p>
            <a:pPr>
              <a:lnSpc>
                <a:spcPct val="150000"/>
              </a:lnSpc>
              <a:buFont typeface="Arial" panose="020B0604020202020204" pitchFamily="34" charset="0"/>
              <a:buChar char="•"/>
            </a:pPr>
            <a:r>
              <a:rPr lang="en-US" b="1" dirty="0"/>
              <a:t>Preprocess</a:t>
            </a:r>
            <a:r>
              <a:rPr lang="en-US" dirty="0"/>
              <a:t>: Clean and normalize data.</a:t>
            </a:r>
          </a:p>
          <a:p>
            <a:pPr>
              <a:lnSpc>
                <a:spcPct val="150000"/>
              </a:lnSpc>
              <a:buFont typeface="Arial" panose="020B0604020202020204" pitchFamily="34" charset="0"/>
              <a:buChar char="•"/>
            </a:pPr>
            <a:r>
              <a:rPr lang="en-US" b="1" dirty="0"/>
              <a:t>Feature selection</a:t>
            </a:r>
            <a:r>
              <a:rPr lang="en-US" dirty="0"/>
              <a:t>: Choose relevant features (e.g., hour of the day, occupancy rate, temperature).</a:t>
            </a:r>
          </a:p>
          <a:p>
            <a:pPr>
              <a:lnSpc>
                <a:spcPct val="150000"/>
              </a:lnSpc>
              <a:buFont typeface="Arial" panose="020B0604020202020204" pitchFamily="34" charset="0"/>
              <a:buChar char="•"/>
            </a:pPr>
            <a:r>
              <a:rPr lang="en-US" b="1" dirty="0"/>
              <a:t>Model choice</a:t>
            </a:r>
            <a:r>
              <a:rPr lang="en-US" dirty="0"/>
              <a:t>: Use regression models like Linear Regression, Random Forest, or Neural Networks.</a:t>
            </a:r>
          </a:p>
          <a:p>
            <a:pPr>
              <a:lnSpc>
                <a:spcPct val="150000"/>
              </a:lnSpc>
              <a:buFont typeface="Arial" panose="020B0604020202020204" pitchFamily="34" charset="0"/>
              <a:buChar char="•"/>
            </a:pPr>
            <a:r>
              <a:rPr lang="en-US" b="1" dirty="0"/>
              <a:t>Training</a:t>
            </a:r>
            <a:r>
              <a:rPr lang="en-US" dirty="0"/>
              <a:t>: Split data into training/testing sets and train the model.</a:t>
            </a:r>
          </a:p>
          <a:p>
            <a:pPr>
              <a:lnSpc>
                <a:spcPct val="150000"/>
              </a:lnSpc>
              <a:buFont typeface="Arial" panose="020B0604020202020204" pitchFamily="34" charset="0"/>
              <a:buChar char="•"/>
            </a:pPr>
            <a:r>
              <a:rPr lang="en-US" b="1" dirty="0"/>
              <a:t>Evaluation</a:t>
            </a:r>
            <a:r>
              <a:rPr lang="en-US" dirty="0"/>
              <a:t>: Use RMSE or MAE to evaluate performance.</a:t>
            </a:r>
          </a:p>
          <a:p>
            <a:pPr>
              <a:lnSpc>
                <a:spcPct val="150000"/>
              </a:lnSpc>
              <a:buFont typeface="Arial" panose="020B0604020202020204" pitchFamily="34" charset="0"/>
              <a:buChar char="•"/>
            </a:pPr>
            <a:r>
              <a:rPr lang="en-US" b="1" dirty="0"/>
              <a:t>Deploy</a:t>
            </a:r>
            <a:r>
              <a:rPr lang="en-US" dirty="0"/>
              <a:t>: Integrate the model into a building management system for real-time predictions.</a:t>
            </a:r>
          </a:p>
        </p:txBody>
      </p:sp>
    </p:spTree>
    <p:extLst>
      <p:ext uri="{BB962C8B-B14F-4D97-AF65-F5344CB8AC3E}">
        <p14:creationId xmlns:p14="http://schemas.microsoft.com/office/powerpoint/2010/main" val="1250719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40539E-CE87-5F90-0954-B9700C9B637F}"/>
              </a:ext>
            </a:extLst>
          </p:cNvPr>
          <p:cNvSpPr txBox="1"/>
          <p:nvPr/>
        </p:nvSpPr>
        <p:spPr>
          <a:xfrm>
            <a:off x="701386" y="993641"/>
            <a:ext cx="6099462" cy="4349268"/>
          </a:xfrm>
          <a:prstGeom prst="rect">
            <a:avLst/>
          </a:prstGeom>
          <a:noFill/>
        </p:spPr>
        <p:txBody>
          <a:bodyPr wrap="square">
            <a:spAutoFit/>
          </a:bodyPr>
          <a:lstStyle/>
          <a:p>
            <a:pPr>
              <a:lnSpc>
                <a:spcPct val="150000"/>
              </a:lnSpc>
              <a:buNone/>
            </a:pPr>
            <a:r>
              <a:rPr lang="en-US" b="1" dirty="0"/>
              <a:t>3. Suggest additional features that could be incorporated into the model to improve its accuracy.</a:t>
            </a:r>
          </a:p>
          <a:p>
            <a:pPr>
              <a:lnSpc>
                <a:spcPct val="150000"/>
              </a:lnSpc>
              <a:buNone/>
            </a:pPr>
            <a:endParaRPr lang="en-US" b="1" dirty="0"/>
          </a:p>
          <a:p>
            <a:pPr>
              <a:lnSpc>
                <a:spcPct val="150000"/>
              </a:lnSpc>
              <a:buFont typeface="Arial" panose="020B0604020202020204" pitchFamily="34" charset="0"/>
              <a:buChar char="•"/>
            </a:pPr>
            <a:r>
              <a:rPr lang="en-US" dirty="0"/>
              <a:t>HVAC system settings and status</a:t>
            </a:r>
          </a:p>
          <a:p>
            <a:pPr>
              <a:lnSpc>
                <a:spcPct val="150000"/>
              </a:lnSpc>
              <a:buFont typeface="Arial" panose="020B0604020202020204" pitchFamily="34" charset="0"/>
              <a:buChar char="•"/>
            </a:pPr>
            <a:r>
              <a:rPr lang="en-US" dirty="0"/>
              <a:t>Day of the week or holiday indicators</a:t>
            </a:r>
          </a:p>
          <a:p>
            <a:pPr>
              <a:lnSpc>
                <a:spcPct val="150000"/>
              </a:lnSpc>
              <a:buFont typeface="Arial" panose="020B0604020202020204" pitchFamily="34" charset="0"/>
              <a:buChar char="•"/>
            </a:pPr>
            <a:r>
              <a:rPr lang="en-US" dirty="0"/>
              <a:t>Light usage and appliance data</a:t>
            </a:r>
          </a:p>
          <a:p>
            <a:pPr>
              <a:lnSpc>
                <a:spcPct val="150000"/>
              </a:lnSpc>
              <a:buFont typeface="Arial" panose="020B0604020202020204" pitchFamily="34" charset="0"/>
              <a:buChar char="•"/>
            </a:pPr>
            <a:r>
              <a:rPr lang="en-US" dirty="0"/>
              <a:t>CO₂ levels or indoor air quality</a:t>
            </a:r>
          </a:p>
          <a:p>
            <a:pPr>
              <a:lnSpc>
                <a:spcPct val="150000"/>
              </a:lnSpc>
              <a:buFont typeface="Arial" panose="020B0604020202020204" pitchFamily="34" charset="0"/>
              <a:buChar char="•"/>
            </a:pPr>
            <a:r>
              <a:rPr lang="en-US" dirty="0"/>
              <a:t>Building zone information (e.g., floor or room usage)</a:t>
            </a:r>
          </a:p>
          <a:p>
            <a:pPr>
              <a:lnSpc>
                <a:spcPct val="150000"/>
              </a:lnSpc>
              <a:buFont typeface="Arial" panose="020B0604020202020204" pitchFamily="34" charset="0"/>
              <a:buChar char="•"/>
            </a:pPr>
            <a:r>
              <a:rPr lang="en-US" dirty="0"/>
              <a:t>Solar panel output (if applicable)</a:t>
            </a:r>
          </a:p>
          <a:p>
            <a:pPr>
              <a:lnSpc>
                <a:spcPct val="150000"/>
              </a:lnSpc>
              <a:buFont typeface="Arial" panose="020B0604020202020204" pitchFamily="34" charset="0"/>
              <a:buChar char="•"/>
            </a:pPr>
            <a:r>
              <a:rPr lang="en-US" dirty="0"/>
              <a:t>Energy tariffs or peak hours</a:t>
            </a:r>
          </a:p>
        </p:txBody>
      </p:sp>
    </p:spTree>
    <p:extLst>
      <p:ext uri="{BB962C8B-B14F-4D97-AF65-F5344CB8AC3E}">
        <p14:creationId xmlns:p14="http://schemas.microsoft.com/office/powerpoint/2010/main" val="3809613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664F92-EF8E-2C3C-700A-F3512E29220E}"/>
              </a:ext>
            </a:extLst>
          </p:cNvPr>
          <p:cNvSpPr txBox="1"/>
          <p:nvPr/>
        </p:nvSpPr>
        <p:spPr>
          <a:xfrm>
            <a:off x="1356013" y="1229489"/>
            <a:ext cx="9668741" cy="3487237"/>
          </a:xfrm>
          <a:prstGeom prst="rect">
            <a:avLst/>
          </a:prstGeom>
          <a:noFill/>
        </p:spPr>
        <p:txBody>
          <a:bodyPr wrap="square">
            <a:spAutoFit/>
          </a:bodyPr>
          <a:lstStyle/>
          <a:p>
            <a:pPr>
              <a:lnSpc>
                <a:spcPct val="150000"/>
              </a:lnSpc>
              <a:buNone/>
            </a:pPr>
            <a:r>
              <a:rPr lang="en-US" b="1" dirty="0"/>
              <a:t>4. What steps can building managers take based on the model's predictions to reduce energy consumption?</a:t>
            </a:r>
          </a:p>
          <a:p>
            <a:pPr>
              <a:lnSpc>
                <a:spcPct val="150000"/>
              </a:lnSpc>
              <a:buFont typeface="Arial" panose="020B0604020202020204" pitchFamily="34" charset="0"/>
              <a:buChar char="•"/>
            </a:pPr>
            <a:endParaRPr lang="en-US" dirty="0"/>
          </a:p>
          <a:p>
            <a:pPr>
              <a:lnSpc>
                <a:spcPct val="150000"/>
              </a:lnSpc>
              <a:buFont typeface="Arial" panose="020B0604020202020204" pitchFamily="34" charset="0"/>
              <a:buChar char="•"/>
            </a:pPr>
            <a:r>
              <a:rPr lang="en-US" dirty="0"/>
              <a:t>Adjust HVAC settings dynamically based on predicted occupancy and temperature.</a:t>
            </a:r>
          </a:p>
          <a:p>
            <a:pPr>
              <a:lnSpc>
                <a:spcPct val="150000"/>
              </a:lnSpc>
              <a:buFont typeface="Arial" panose="020B0604020202020204" pitchFamily="34" charset="0"/>
              <a:buChar char="•"/>
            </a:pPr>
            <a:r>
              <a:rPr lang="en-US" dirty="0"/>
              <a:t>Schedule maintenance for inefficient systems identified by the model.</a:t>
            </a:r>
          </a:p>
          <a:p>
            <a:pPr>
              <a:lnSpc>
                <a:spcPct val="150000"/>
              </a:lnSpc>
              <a:buFont typeface="Arial" panose="020B0604020202020204" pitchFamily="34" charset="0"/>
              <a:buChar char="•"/>
            </a:pPr>
            <a:r>
              <a:rPr lang="en-US" dirty="0"/>
              <a:t>Implement zoning-based energy control for lighting and heating.</a:t>
            </a:r>
          </a:p>
          <a:p>
            <a:pPr>
              <a:lnSpc>
                <a:spcPct val="150000"/>
              </a:lnSpc>
              <a:buFont typeface="Arial" panose="020B0604020202020204" pitchFamily="34" charset="0"/>
              <a:buChar char="•"/>
            </a:pPr>
            <a:r>
              <a:rPr lang="en-US" dirty="0"/>
              <a:t>Use predictions to optimize energy purchase or storage.</a:t>
            </a:r>
          </a:p>
          <a:p>
            <a:pPr>
              <a:lnSpc>
                <a:spcPct val="150000"/>
              </a:lnSpc>
              <a:buFont typeface="Arial" panose="020B0604020202020204" pitchFamily="34" charset="0"/>
              <a:buChar char="•"/>
            </a:pPr>
            <a:r>
              <a:rPr lang="en-US" dirty="0"/>
              <a:t>Automate energy-saving protocols during low-occupancy periods.</a:t>
            </a:r>
          </a:p>
        </p:txBody>
      </p:sp>
    </p:spTree>
    <p:extLst>
      <p:ext uri="{BB962C8B-B14F-4D97-AF65-F5344CB8AC3E}">
        <p14:creationId xmlns:p14="http://schemas.microsoft.com/office/powerpoint/2010/main" val="1224295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07BC2F-B9E5-201E-0265-43A2EAD4C255}"/>
              </a:ext>
            </a:extLst>
          </p:cNvPr>
          <p:cNvSpPr txBox="1"/>
          <p:nvPr/>
        </p:nvSpPr>
        <p:spPr>
          <a:xfrm>
            <a:off x="826077" y="1080394"/>
            <a:ext cx="8671214" cy="3487237"/>
          </a:xfrm>
          <a:prstGeom prst="rect">
            <a:avLst/>
          </a:prstGeom>
          <a:noFill/>
        </p:spPr>
        <p:txBody>
          <a:bodyPr wrap="square">
            <a:spAutoFit/>
          </a:bodyPr>
          <a:lstStyle/>
          <a:p>
            <a:pPr>
              <a:lnSpc>
                <a:spcPct val="150000"/>
              </a:lnSpc>
              <a:buNone/>
            </a:pPr>
            <a:r>
              <a:rPr lang="en-US" b="1" dirty="0"/>
              <a:t>5. How can AI-driven solutions contribute to achieving net-zero energy buildings?</a:t>
            </a:r>
          </a:p>
          <a:p>
            <a:pPr>
              <a:lnSpc>
                <a:spcPct val="150000"/>
              </a:lnSpc>
            </a:pPr>
            <a:r>
              <a:rPr lang="en-US" dirty="0"/>
              <a:t>AI optimizes energy use by forecasting demand, controlling systems dynamically, and integrating renewable energy sources efficiently. It can balance on-site energy generation (like solar) with consumption, reduce waste through predictive maintenance, and support demand-response strategies. Ultimately, AI enables smarter decisions that lead to lower energy usage and carbon footprint—essential for net-zero goals.</a:t>
            </a:r>
          </a:p>
        </p:txBody>
      </p:sp>
    </p:spTree>
    <p:extLst>
      <p:ext uri="{BB962C8B-B14F-4D97-AF65-F5344CB8AC3E}">
        <p14:creationId xmlns:p14="http://schemas.microsoft.com/office/powerpoint/2010/main" val="1227567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33EE44-9E93-2B6C-F7BD-60DC3197A74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09D8AD9-046D-E1A1-DBB9-C2E463E2E067}"/>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 </a:t>
            </a:r>
          </a:p>
        </p:txBody>
      </p:sp>
      <p:sp>
        <p:nvSpPr>
          <p:cNvPr id="4" name="TextBox 3">
            <a:extLst>
              <a:ext uri="{FF2B5EF4-FFF2-40B4-BE49-F238E27FC236}">
                <a16:creationId xmlns:a16="http://schemas.microsoft.com/office/drawing/2014/main" id="{31875678-11B6-F86C-BFB7-CFC766D4885D}"/>
              </a:ext>
            </a:extLst>
          </p:cNvPr>
          <p:cNvSpPr txBox="1"/>
          <p:nvPr/>
        </p:nvSpPr>
        <p:spPr>
          <a:xfrm>
            <a:off x="519545" y="1388261"/>
            <a:ext cx="11523367" cy="4154984"/>
          </a:xfrm>
          <a:prstGeom prst="rect">
            <a:avLst/>
          </a:prstGeom>
          <a:noFill/>
        </p:spPr>
        <p:txBody>
          <a:bodyPr wrap="square">
            <a:spAutoFit/>
          </a:bodyPr>
          <a:lstStyle/>
          <a:p>
            <a:r>
              <a:rPr lang="en-US" sz="2400" dirty="0"/>
              <a:t>Energy efficiency in smart buildings represents a vital step toward sustainable and intelligent urban living. By integrating advanced technologies such as </a:t>
            </a:r>
            <a:r>
              <a:rPr lang="en-US" sz="2400" dirty="0" err="1"/>
              <a:t>IoT</a:t>
            </a:r>
            <a:r>
              <a:rPr lang="en-US" sz="2400" dirty="0"/>
              <a:t>, AI, and automated control systems, smart buildings can significantly reduce energy consumption while maintaining comfort and functionality. The effective use of real-time data, predictive modeling, and adaptive control strategies enables buildings to optimize operations, minimize waste, and lower operational costs. Although challenges such as high initial investment, interoperability, and data management persist, ongoing innovation and policy support are paving the way for broader adoption. Ultimately, smart buildings not only contribute to energy conservation but also play a crucial role in achieving long-term environmental and economic sustainability goals.</a:t>
            </a:r>
          </a:p>
        </p:txBody>
      </p:sp>
    </p:spTree>
    <p:extLst>
      <p:ext uri="{BB962C8B-B14F-4D97-AF65-F5344CB8AC3E}">
        <p14:creationId xmlns:p14="http://schemas.microsoft.com/office/powerpoint/2010/main" val="3998958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52B847-0A91-9565-2E3D-DED383A75E50}"/>
              </a:ext>
            </a:extLst>
          </p:cNvPr>
          <p:cNvSpPr txBox="1"/>
          <p:nvPr/>
        </p:nvSpPr>
        <p:spPr>
          <a:xfrm>
            <a:off x="1330036" y="2202872"/>
            <a:ext cx="9164688" cy="1723549"/>
          </a:xfrm>
          <a:prstGeom prst="rect">
            <a:avLst/>
          </a:prstGeom>
          <a:noFill/>
        </p:spPr>
        <p:txBody>
          <a:bodyPr wrap="none" rtlCol="0">
            <a:spAutoFit/>
          </a:bodyPr>
          <a:lstStyle/>
          <a:p>
            <a:r>
              <a:rPr lang="en-US" sz="2500" b="1" dirty="0">
                <a:latin typeface="Times New Roman" panose="02020603050405020304" pitchFamily="18" charset="0"/>
                <a:cs typeface="Times New Roman" panose="02020603050405020304" pitchFamily="18" charset="0"/>
              </a:rPr>
              <a:t>ANANDHAPRIYAN V (TEAMLEADER_S4F_CP_TEAM12013)</a:t>
            </a:r>
          </a:p>
          <a:p>
            <a:r>
              <a:rPr lang="en-US" sz="2500" b="1" dirty="0">
                <a:latin typeface="Times New Roman" panose="02020603050405020304" pitchFamily="18" charset="0"/>
                <a:cs typeface="Times New Roman" panose="02020603050405020304" pitchFamily="18" charset="0"/>
              </a:rPr>
              <a:t>VIGNESH B </a:t>
            </a:r>
            <a:r>
              <a:rPr lang="en-US" sz="2800" b="1" dirty="0">
                <a:latin typeface="Times New Roman" panose="02020603050405020304" pitchFamily="18" charset="0"/>
                <a:cs typeface="Times New Roman" panose="02020603050405020304" pitchFamily="18" charset="0"/>
              </a:rPr>
              <a:t>(TEAMMEMBER_S4F_CP_TEAM12013)</a:t>
            </a:r>
            <a:endParaRPr lang="en-US" sz="2500" b="1" dirty="0">
              <a:latin typeface="Times New Roman" panose="02020603050405020304" pitchFamily="18" charset="0"/>
              <a:cs typeface="Times New Roman" panose="02020603050405020304" pitchFamily="18" charset="0"/>
            </a:endParaRPr>
          </a:p>
          <a:p>
            <a:r>
              <a:rPr lang="en-US" sz="2500" b="1" dirty="0">
                <a:latin typeface="Times New Roman" panose="02020603050405020304" pitchFamily="18" charset="0"/>
                <a:cs typeface="Times New Roman" panose="02020603050405020304" pitchFamily="18" charset="0"/>
              </a:rPr>
              <a:t>SRIMAAN B </a:t>
            </a:r>
            <a:r>
              <a:rPr lang="en-US" sz="2800" b="1" dirty="0">
                <a:latin typeface="Times New Roman" panose="02020603050405020304" pitchFamily="18" charset="0"/>
                <a:cs typeface="Times New Roman" panose="02020603050405020304" pitchFamily="18" charset="0"/>
              </a:rPr>
              <a:t>(TEAMMEMBER_S4F_CP_TEAM12013)</a:t>
            </a:r>
          </a:p>
          <a:p>
            <a:endParaRPr lang="en-IN" sz="25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2C3740C-116A-C9E8-78E7-984A79D5FA04}"/>
              </a:ext>
            </a:extLst>
          </p:cNvPr>
          <p:cNvSpPr txBox="1"/>
          <p:nvPr/>
        </p:nvSpPr>
        <p:spPr>
          <a:xfrm>
            <a:off x="4436919" y="1226127"/>
            <a:ext cx="1144865" cy="477054"/>
          </a:xfrm>
          <a:prstGeom prst="rect">
            <a:avLst/>
          </a:prstGeom>
          <a:noFill/>
        </p:spPr>
        <p:txBody>
          <a:bodyPr wrap="none" rtlCol="0">
            <a:spAutoFit/>
          </a:bodyPr>
          <a:lstStyle/>
          <a:p>
            <a:r>
              <a:rPr lang="en-US" sz="2500" b="1" dirty="0">
                <a:latin typeface="Times New Roman" panose="02020603050405020304" pitchFamily="18" charset="0"/>
                <a:cs typeface="Times New Roman" panose="02020603050405020304" pitchFamily="18" charset="0"/>
              </a:rPr>
              <a:t>TEAM</a:t>
            </a:r>
            <a:endParaRPr lang="en-IN" sz="2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4881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lIns="91440" tIns="45720" rIns="91440" bIns="45720" anchor="t">
            <a:spAutoFit/>
          </a:bodyPr>
          <a:lstStyle/>
          <a:p>
            <a:r>
              <a:rPr lang="en-IN" sz="2000" b="1" dirty="0">
                <a:solidFill>
                  <a:srgbClr val="213163"/>
                </a:solidFill>
              </a:rPr>
              <a:t>Content </a:t>
            </a:r>
            <a:endParaRPr lang="en-IN" sz="2000" dirty="0">
              <a:solidFill>
                <a:srgbClr val="213163"/>
              </a:solidFill>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88ECAE3-73C5-E88D-2F41-7720B2D25594}"/>
              </a:ext>
            </a:extLst>
          </p:cNvPr>
          <p:cNvSpPr txBox="1"/>
          <p:nvPr/>
        </p:nvSpPr>
        <p:spPr>
          <a:xfrm>
            <a:off x="1221131" y="1608621"/>
            <a:ext cx="9328280" cy="3918252"/>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dirty="0"/>
              <a:t>Abstract </a:t>
            </a:r>
          </a:p>
          <a:p>
            <a:pPr marL="342900" indent="-342900">
              <a:lnSpc>
                <a:spcPct val="150000"/>
              </a:lnSpc>
              <a:buFont typeface="Arial" panose="020B0604020202020204" pitchFamily="34" charset="0"/>
              <a:buChar char="•"/>
            </a:pPr>
            <a:r>
              <a:rPr lang="en-IN" dirty="0"/>
              <a:t>Problem Statement  </a:t>
            </a:r>
          </a:p>
          <a:p>
            <a:pPr marL="342900" indent="-342900">
              <a:lnSpc>
                <a:spcPct val="150000"/>
              </a:lnSpc>
              <a:buFont typeface="Arial" panose="020B0604020202020204" pitchFamily="34" charset="0"/>
              <a:buChar char="•"/>
            </a:pPr>
            <a:r>
              <a:rPr lang="en-IN" dirty="0"/>
              <a:t>Objective  </a:t>
            </a:r>
          </a:p>
          <a:p>
            <a:pPr marL="342900" indent="-342900">
              <a:lnSpc>
                <a:spcPct val="150000"/>
              </a:lnSpc>
              <a:buFont typeface="Arial" panose="020B0604020202020204" pitchFamily="34" charset="0"/>
              <a:buChar char="•"/>
            </a:pPr>
            <a:r>
              <a:rPr lang="en-IN" dirty="0"/>
              <a:t>Data Collection and Preparation  </a:t>
            </a:r>
          </a:p>
          <a:p>
            <a:pPr marL="342900" indent="-342900">
              <a:lnSpc>
                <a:spcPct val="150000"/>
              </a:lnSpc>
              <a:buFont typeface="Arial" panose="020B0604020202020204" pitchFamily="34" charset="0"/>
              <a:buChar char="•"/>
            </a:pPr>
            <a:r>
              <a:rPr lang="en-IN" dirty="0"/>
              <a:t>Proposed Solution (Methodology)</a:t>
            </a:r>
          </a:p>
          <a:p>
            <a:pPr marL="342900" indent="-342900">
              <a:lnSpc>
                <a:spcPct val="150000"/>
              </a:lnSpc>
              <a:buFont typeface="Arial" panose="020B0604020202020204" pitchFamily="34" charset="0"/>
              <a:buChar char="•"/>
            </a:pPr>
            <a:r>
              <a:rPr lang="en-IN" dirty="0"/>
              <a:t>Model Performance Evaluation</a:t>
            </a:r>
          </a:p>
          <a:p>
            <a:pPr marL="342900" indent="-342900">
              <a:lnSpc>
                <a:spcPct val="150000"/>
              </a:lnSpc>
              <a:buFont typeface="Arial" panose="020B0604020202020204" pitchFamily="34" charset="0"/>
              <a:buChar char="•"/>
            </a:pPr>
            <a:r>
              <a:rPr lang="en-IN" dirty="0"/>
              <a:t>Screenshots / Demonstration (video) </a:t>
            </a:r>
          </a:p>
          <a:p>
            <a:pPr marL="342900" indent="-342900">
              <a:lnSpc>
                <a:spcPct val="150000"/>
              </a:lnSpc>
              <a:buFont typeface="Arial" panose="020B0604020202020204" pitchFamily="34" charset="0"/>
              <a:buChar char="•"/>
            </a:pPr>
            <a:r>
              <a:rPr lang="en-IN" dirty="0"/>
              <a:t>Future Scope  </a:t>
            </a:r>
          </a:p>
          <a:p>
            <a:pPr marL="342900" indent="-342900">
              <a:lnSpc>
                <a:spcPct val="150000"/>
              </a:lnSpc>
              <a:buFont typeface="Arial" panose="020B0604020202020204" pitchFamily="34" charset="0"/>
              <a:buChar char="•"/>
            </a:pPr>
            <a:r>
              <a:rPr lang="en-IN" dirty="0"/>
              <a:t>Conclusion </a:t>
            </a:r>
          </a:p>
        </p:txBody>
      </p:sp>
    </p:spTree>
    <p:extLst>
      <p:ext uri="{BB962C8B-B14F-4D97-AF65-F5344CB8AC3E}">
        <p14:creationId xmlns:p14="http://schemas.microsoft.com/office/powerpoint/2010/main" val="2932052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369332"/>
          </a:xfrm>
          <a:prstGeom prst="rect">
            <a:avLst/>
          </a:prstGeom>
          <a:noFill/>
        </p:spPr>
        <p:txBody>
          <a:bodyPr wrap="square">
            <a:spAutoFit/>
          </a:bodyPr>
          <a:lstStyle/>
          <a:p>
            <a:r>
              <a:rPr lang="en-US" sz="1800" b="1" dirty="0">
                <a:solidFill>
                  <a:srgbClr val="213163"/>
                </a:solidFill>
              </a:rPr>
              <a:t>Abstract </a:t>
            </a:r>
          </a:p>
        </p:txBody>
      </p:sp>
      <p:sp>
        <p:nvSpPr>
          <p:cNvPr id="4" name="TextBox 3">
            <a:extLst>
              <a:ext uri="{FF2B5EF4-FFF2-40B4-BE49-F238E27FC236}">
                <a16:creationId xmlns:a16="http://schemas.microsoft.com/office/drawing/2014/main" id="{FCAB793D-5831-1BD0-DA44-5AAC521325DA}"/>
              </a:ext>
            </a:extLst>
          </p:cNvPr>
          <p:cNvSpPr txBox="1"/>
          <p:nvPr/>
        </p:nvSpPr>
        <p:spPr>
          <a:xfrm>
            <a:off x="880171" y="1436996"/>
            <a:ext cx="9498513" cy="4811638"/>
          </a:xfrm>
          <a:prstGeom prst="rect">
            <a:avLst/>
          </a:prstGeom>
          <a:noFill/>
        </p:spPr>
        <p:txBody>
          <a:bodyPr wrap="square">
            <a:spAutoFit/>
          </a:bodyPr>
          <a:lstStyle/>
          <a:p>
            <a:r>
              <a:rPr lang="en-US" sz="2400" dirty="0"/>
              <a:t>Here's a concise abstract on </a:t>
            </a:r>
            <a:r>
              <a:rPr lang="en-US" sz="2400" b="1" dirty="0"/>
              <a:t>Energy Efficiency in Smart Buildings</a:t>
            </a:r>
            <a:r>
              <a:rPr lang="en-US" sz="2400" dirty="0"/>
              <a:t>:</a:t>
            </a:r>
          </a:p>
          <a:p>
            <a:r>
              <a:rPr lang="en-US" sz="2400" b="1" dirty="0"/>
              <a:t>Abstract:</a:t>
            </a:r>
            <a:endParaRPr lang="en-US" sz="2400" dirty="0"/>
          </a:p>
          <a:p>
            <a:r>
              <a:rPr lang="en-US" sz="2400" dirty="0"/>
              <a:t>Energy efficiency in smart buildings is a critical aspect of sustainable urban development. By integrating advanced technologies such as </a:t>
            </a:r>
            <a:r>
              <a:rPr lang="en-US" sz="2400" dirty="0" err="1"/>
              <a:t>IoT</a:t>
            </a:r>
            <a:r>
              <a:rPr lang="en-US" sz="2400" dirty="0"/>
              <a:t> (Internet of Things), AI (Artificial Intelligence), and automated control systems, smart buildings optimize energy consumption while maintaining occupant comfort. These systems monitor and adjust lighting, heating, cooling, and ventilation based on real-time data and usage patterns, significantly reducing energy waste. Additionally, smart buildings incorporate renewable energy sources and energy storage solutions to further enhance efficiency</a:t>
            </a:r>
            <a:r>
              <a:rPr lang="en-IN" sz="2400" dirty="0"/>
              <a:t>.</a:t>
            </a:r>
            <a:endParaRPr lang="en-US" sz="2400" dirty="0"/>
          </a:p>
          <a:p>
            <a:endParaRPr lang="en-US" dirty="0"/>
          </a:p>
        </p:txBody>
      </p:sp>
    </p:spTree>
    <p:extLst>
      <p:ext uri="{BB962C8B-B14F-4D97-AF65-F5344CB8AC3E}">
        <p14:creationId xmlns:p14="http://schemas.microsoft.com/office/powerpoint/2010/main" val="564571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Problem Statement </a:t>
            </a:r>
            <a:endParaRPr lang="en-IN" sz="1800" dirty="0">
              <a:solidFill>
                <a:srgbClr val="213163"/>
              </a:solidFill>
            </a:endParaRPr>
          </a:p>
        </p:txBody>
      </p:sp>
      <p:sp>
        <p:nvSpPr>
          <p:cNvPr id="4" name="TextBox 3">
            <a:extLst>
              <a:ext uri="{FF2B5EF4-FFF2-40B4-BE49-F238E27FC236}">
                <a16:creationId xmlns:a16="http://schemas.microsoft.com/office/drawing/2014/main" id="{6D251F19-DCC1-F372-D0E0-E1CEC5FF9FF7}"/>
              </a:ext>
            </a:extLst>
          </p:cNvPr>
          <p:cNvSpPr txBox="1"/>
          <p:nvPr/>
        </p:nvSpPr>
        <p:spPr>
          <a:xfrm>
            <a:off x="1200049" y="1414766"/>
            <a:ext cx="10535566" cy="5262979"/>
          </a:xfrm>
          <a:prstGeom prst="rect">
            <a:avLst/>
          </a:prstGeom>
          <a:noFill/>
        </p:spPr>
        <p:txBody>
          <a:bodyPr wrap="square">
            <a:spAutoFit/>
          </a:bodyPr>
          <a:lstStyle/>
          <a:p>
            <a:r>
              <a:rPr lang="en-US" sz="2400" dirty="0"/>
              <a:t>Here's a clear and concise </a:t>
            </a:r>
            <a:r>
              <a:rPr lang="en-US" sz="2400" b="1" dirty="0"/>
              <a:t>problem statement</a:t>
            </a:r>
            <a:r>
              <a:rPr lang="en-US" sz="2400" dirty="0"/>
              <a:t> on </a:t>
            </a:r>
            <a:r>
              <a:rPr lang="en-US" sz="2400" i="1" dirty="0"/>
              <a:t>Energy Efficiency in Smart Buildings</a:t>
            </a:r>
            <a:r>
              <a:rPr lang="en-US" sz="2400" dirty="0"/>
              <a:t>:</a:t>
            </a:r>
          </a:p>
          <a:p>
            <a:r>
              <a:rPr lang="en-US" sz="2400" b="1" dirty="0"/>
              <a:t>Problem Statement:</a:t>
            </a:r>
            <a:endParaRPr lang="en-US" sz="2400" dirty="0"/>
          </a:p>
          <a:p>
            <a:r>
              <a:rPr lang="en-US" sz="2400" dirty="0"/>
              <a:t>Despite the growing adoption of smart technologies in buildings, achieving optimal energy efficiency remains a significant challenge. Many smart buildings still face issues such as inefficient integration of systems, underutilization of sensor data, and lack of adaptive energy management strategies. Additionally, high implementation costs, interoperability problems among devices, and limited awareness hinder the widespread deployment of energy-efficient solutions. Addressing these issues is essential to fully realize the potential of smart buildings in reducing energy consumption, operational costs, and environmental impact.</a:t>
            </a:r>
          </a:p>
          <a:p>
            <a:r>
              <a:rPr lang="en-US" sz="2400" dirty="0"/>
              <a:t>Let me know if you'd like this adjusted for a specific research focus or project scope.</a:t>
            </a:r>
          </a:p>
        </p:txBody>
      </p:sp>
    </p:spTree>
    <p:extLst>
      <p:ext uri="{BB962C8B-B14F-4D97-AF65-F5344CB8AC3E}">
        <p14:creationId xmlns:p14="http://schemas.microsoft.com/office/powerpoint/2010/main" val="2706790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Objective </a:t>
            </a:r>
            <a:endParaRPr lang="en-IN" sz="2000" b="1" dirty="0">
              <a:solidFill>
                <a:srgbClr val="213163"/>
              </a:solidFill>
            </a:endParaRPr>
          </a:p>
        </p:txBody>
      </p:sp>
      <p:sp>
        <p:nvSpPr>
          <p:cNvPr id="4" name="TextBox 3">
            <a:extLst>
              <a:ext uri="{FF2B5EF4-FFF2-40B4-BE49-F238E27FC236}">
                <a16:creationId xmlns:a16="http://schemas.microsoft.com/office/drawing/2014/main" id="{CA431093-8500-ACA7-F4BC-DEBC94EABDCD}"/>
              </a:ext>
            </a:extLst>
          </p:cNvPr>
          <p:cNvSpPr txBox="1"/>
          <p:nvPr/>
        </p:nvSpPr>
        <p:spPr>
          <a:xfrm>
            <a:off x="955556" y="1643552"/>
            <a:ext cx="11012325" cy="4524315"/>
          </a:xfrm>
          <a:prstGeom prst="rect">
            <a:avLst/>
          </a:prstGeom>
          <a:noFill/>
        </p:spPr>
        <p:txBody>
          <a:bodyPr wrap="square">
            <a:spAutoFit/>
          </a:bodyPr>
          <a:lstStyle/>
          <a:p>
            <a:r>
              <a:rPr lang="en-US" sz="2400" dirty="0"/>
              <a:t>Here's a well-defined </a:t>
            </a:r>
            <a:r>
              <a:rPr lang="en-US" sz="2400" b="1" dirty="0"/>
              <a:t>objective</a:t>
            </a:r>
            <a:r>
              <a:rPr lang="en-US" sz="2400" dirty="0"/>
              <a:t> for a study or project on </a:t>
            </a:r>
            <a:r>
              <a:rPr lang="en-US" sz="2400" i="1" dirty="0"/>
              <a:t>Energy Efficiency in Smart Buildings</a:t>
            </a:r>
            <a:r>
              <a:rPr lang="en-US" sz="2400" dirty="0"/>
              <a:t>:</a:t>
            </a:r>
          </a:p>
          <a:p>
            <a:r>
              <a:rPr lang="en-US" sz="2400" b="1" dirty="0"/>
              <a:t>Objective:</a:t>
            </a:r>
            <a:endParaRPr lang="en-US" sz="2400" dirty="0"/>
          </a:p>
          <a:p>
            <a:r>
              <a:rPr lang="en-US" sz="2400" dirty="0"/>
              <a:t>The primary objective of this study is to explore and implement smart technologies and strategies that enhance energy efficiency in buildings. This includes analyzing the integration of </a:t>
            </a:r>
            <a:r>
              <a:rPr lang="en-US" sz="2400" dirty="0" err="1"/>
              <a:t>IoT</a:t>
            </a:r>
            <a:r>
              <a:rPr lang="en-US" sz="2400" dirty="0"/>
              <a:t> devices, automated control systems, and data-driven energy management to optimize energy usage. The goal is to reduce energy consumption, lower operational costs, and minimize the environmental footprint of buildings while maintaining occupant comfort and productivity.</a:t>
            </a:r>
          </a:p>
          <a:p>
            <a:r>
              <a:rPr lang="en-US" sz="2400" dirty="0"/>
              <a:t>Let me know if you need multiple objectives or a version tailored to a specific use case (e.g., residential, commercial, academic project).</a:t>
            </a:r>
          </a:p>
        </p:txBody>
      </p:sp>
    </p:spTree>
    <p:extLst>
      <p:ext uri="{BB962C8B-B14F-4D97-AF65-F5344CB8AC3E}">
        <p14:creationId xmlns:p14="http://schemas.microsoft.com/office/powerpoint/2010/main" val="31965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Data Collection and Preparation </a:t>
            </a:r>
            <a:endParaRPr lang="en-IN" sz="2000" b="1" dirty="0">
              <a:solidFill>
                <a:srgbClr val="213163"/>
              </a:solidFill>
            </a:endParaRPr>
          </a:p>
        </p:txBody>
      </p:sp>
      <p:sp>
        <p:nvSpPr>
          <p:cNvPr id="4" name="TextBox 3">
            <a:extLst>
              <a:ext uri="{FF2B5EF4-FFF2-40B4-BE49-F238E27FC236}">
                <a16:creationId xmlns:a16="http://schemas.microsoft.com/office/drawing/2014/main" id="{59F89D5B-F564-7D78-863D-41354C05A291}"/>
              </a:ext>
            </a:extLst>
          </p:cNvPr>
          <p:cNvSpPr txBox="1"/>
          <p:nvPr/>
        </p:nvSpPr>
        <p:spPr>
          <a:xfrm>
            <a:off x="869984" y="1542678"/>
            <a:ext cx="10452032" cy="4524315"/>
          </a:xfrm>
          <a:prstGeom prst="rect">
            <a:avLst/>
          </a:prstGeom>
          <a:noFill/>
        </p:spPr>
        <p:txBody>
          <a:bodyPr wrap="square">
            <a:spAutoFit/>
          </a:bodyPr>
          <a:lstStyle/>
          <a:p>
            <a:r>
              <a:rPr lang="en-US" sz="2400" dirty="0"/>
              <a:t>To assess and improve energy efficiency in smart buildings, a diverse and structured dataset is crucial. Data will be collected from a combination of sources, including:1. </a:t>
            </a:r>
            <a:r>
              <a:rPr lang="en-US" sz="2400" dirty="0" err="1"/>
              <a:t>IoT</a:t>
            </a:r>
            <a:r>
              <a:rPr lang="en-US" sz="2400" dirty="0"/>
              <a:t> Sensors and Smart Meters: Real-time data on temperature, humidity, occupancy, lighting levels, HVAC usage, and electricity consumption across various zones within the building.2. Building Management Systems (BMS): Historical logs and schedules for energy systems, maintenance reports, and automated control settings.3. User Interaction Data: Input from mobile apps or interfaces used by occupants to control lighting, temperature, or blinds, helping to understand user behavior patterns.4. External Environmental Data: Weather conditions, daylight availability, and seasonal changes, collected through APIs or local weather stations.</a:t>
            </a:r>
          </a:p>
        </p:txBody>
      </p:sp>
    </p:spTree>
    <p:extLst>
      <p:ext uri="{BB962C8B-B14F-4D97-AF65-F5344CB8AC3E}">
        <p14:creationId xmlns:p14="http://schemas.microsoft.com/office/powerpoint/2010/main" val="3002968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Proposed Solution (Methodology)</a:t>
            </a:r>
          </a:p>
        </p:txBody>
      </p:sp>
      <p:sp>
        <p:nvSpPr>
          <p:cNvPr id="4" name="TextBox 3">
            <a:extLst>
              <a:ext uri="{FF2B5EF4-FFF2-40B4-BE49-F238E27FC236}">
                <a16:creationId xmlns:a16="http://schemas.microsoft.com/office/drawing/2014/main" id="{07923479-9215-2944-3946-EC749CAC5112}"/>
              </a:ext>
            </a:extLst>
          </p:cNvPr>
          <p:cNvSpPr txBox="1"/>
          <p:nvPr/>
        </p:nvSpPr>
        <p:spPr>
          <a:xfrm>
            <a:off x="431936" y="1254467"/>
            <a:ext cx="11760064" cy="5632311"/>
          </a:xfrm>
          <a:prstGeom prst="rect">
            <a:avLst/>
          </a:prstGeom>
          <a:noFill/>
        </p:spPr>
        <p:txBody>
          <a:bodyPr wrap="square">
            <a:spAutoFit/>
          </a:bodyPr>
          <a:lstStyle/>
          <a:p>
            <a:r>
              <a:rPr lang="en-US" sz="2400" dirty="0"/>
              <a:t>To enhance energy efficiency in smart buildings, a systematic methodology combining data-driven decision-making and intelligent automation is proposed:1. System Integration and </a:t>
            </a:r>
            <a:r>
              <a:rPr lang="en-US" sz="2400" dirty="0" err="1"/>
              <a:t>Setup:Deploy</a:t>
            </a:r>
            <a:r>
              <a:rPr lang="en-US" sz="2400" dirty="0"/>
              <a:t> </a:t>
            </a:r>
            <a:r>
              <a:rPr lang="en-US" sz="2400" dirty="0" err="1"/>
              <a:t>IoT</a:t>
            </a:r>
            <a:r>
              <a:rPr lang="en-US" sz="2400" dirty="0"/>
              <a:t> sensors and smart meters to monitor real-time data on energy consumption, occupancy, lighting, HVAC systems, and environmental </a:t>
            </a:r>
            <a:r>
              <a:rPr lang="en-US" sz="2400" dirty="0" err="1"/>
              <a:t>conditions.Ensure</a:t>
            </a:r>
            <a:r>
              <a:rPr lang="en-US" sz="2400" dirty="0"/>
              <a:t> integration with the Building Management System (BMS) for centralized control and data access.2. Data Collection and </a:t>
            </a:r>
            <a:r>
              <a:rPr lang="en-US" sz="2400" dirty="0" err="1"/>
              <a:t>Analysis:Collect</a:t>
            </a:r>
            <a:r>
              <a:rPr lang="en-US" sz="2400" dirty="0"/>
              <a:t> continuous data from various sources, including internal building systems and external weather </a:t>
            </a:r>
            <a:r>
              <a:rPr lang="en-US" sz="2400" dirty="0" err="1"/>
              <a:t>APIs.Use</a:t>
            </a:r>
            <a:r>
              <a:rPr lang="en-US" sz="2400" dirty="0"/>
              <a:t> data analytics tools to identify patterns, peak usage times, inefficiencies, and areas of energy waste.3. Predictive </a:t>
            </a:r>
            <a:r>
              <a:rPr lang="en-US" sz="2400" dirty="0" err="1"/>
              <a:t>Modeling:Develop</a:t>
            </a:r>
            <a:r>
              <a:rPr lang="en-US" sz="2400" dirty="0"/>
              <a:t> machine learning models (e.g., regression, neural networks) to predict energy demand based on occupancy, weather, and usage </a:t>
            </a:r>
            <a:r>
              <a:rPr lang="en-US" sz="2400" dirty="0" err="1"/>
              <a:t>trends.Implement</a:t>
            </a:r>
            <a:r>
              <a:rPr lang="en-US" sz="2400" dirty="0"/>
              <a:t> anomaly detection algorithms to identify abnormal energy spikes or system malfunctions.4. Automated Energy </a:t>
            </a:r>
            <a:r>
              <a:rPr lang="en-US" sz="2400" dirty="0" err="1"/>
              <a:t>Management:Create</a:t>
            </a:r>
            <a:r>
              <a:rPr lang="en-US" sz="2400" dirty="0"/>
              <a:t> control algorithms that dynamically adjust lighting, HVAC, and other systems based on real-time data and model </a:t>
            </a:r>
            <a:r>
              <a:rPr lang="en-US" sz="2400" dirty="0" err="1"/>
              <a:t>predictions.Employ</a:t>
            </a:r>
            <a:r>
              <a:rPr lang="en-US" sz="2400" dirty="0"/>
              <a:t> occupancy-based scheduling and daylight harvesting to reduce unnecessary energy usage.</a:t>
            </a:r>
          </a:p>
        </p:txBody>
      </p:sp>
    </p:spTree>
    <p:extLst>
      <p:ext uri="{BB962C8B-B14F-4D97-AF65-F5344CB8AC3E}">
        <p14:creationId xmlns:p14="http://schemas.microsoft.com/office/powerpoint/2010/main" val="1635949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Model Performance Evaluation</a:t>
            </a:r>
          </a:p>
        </p:txBody>
      </p:sp>
      <p:sp>
        <p:nvSpPr>
          <p:cNvPr id="4" name="TextBox 3">
            <a:extLst>
              <a:ext uri="{FF2B5EF4-FFF2-40B4-BE49-F238E27FC236}">
                <a16:creationId xmlns:a16="http://schemas.microsoft.com/office/drawing/2014/main" id="{D20F416D-B7DA-FD92-C15C-C6AA86DB5A83}"/>
              </a:ext>
            </a:extLst>
          </p:cNvPr>
          <p:cNvSpPr txBox="1"/>
          <p:nvPr/>
        </p:nvSpPr>
        <p:spPr>
          <a:xfrm>
            <a:off x="442478" y="1286003"/>
            <a:ext cx="11749522" cy="5262979"/>
          </a:xfrm>
          <a:prstGeom prst="rect">
            <a:avLst/>
          </a:prstGeom>
          <a:noFill/>
        </p:spPr>
        <p:txBody>
          <a:bodyPr wrap="square">
            <a:spAutoFit/>
          </a:bodyPr>
          <a:lstStyle/>
          <a:p>
            <a:r>
              <a:rPr lang="en-US" sz="2400" dirty="0"/>
              <a:t>To ensure the effectiveness of the proposed energy efficiency models in smart buildings, a comprehensive performance evaluation framework is essential. The following metrics and methods will be used:1. Energy Savings </a:t>
            </a:r>
            <a:r>
              <a:rPr lang="en-US" sz="2400" dirty="0" err="1"/>
              <a:t>Measurement:Baseline</a:t>
            </a:r>
            <a:r>
              <a:rPr lang="en-US" sz="2400" dirty="0"/>
              <a:t> Comparison: Compare energy consumption before and after implementing the smart energy model to quantify actual </a:t>
            </a:r>
            <a:r>
              <a:rPr lang="en-US" sz="2400" dirty="0" err="1"/>
              <a:t>savings.Percentage</a:t>
            </a:r>
            <a:r>
              <a:rPr lang="en-US" sz="2400" dirty="0"/>
              <a:t> Reduction: Calculate the percentage of energy saved relative to the baseline.2. Prediction </a:t>
            </a:r>
            <a:r>
              <a:rPr lang="en-US" sz="2400" dirty="0" err="1"/>
              <a:t>Accuracy:Use</a:t>
            </a:r>
            <a:r>
              <a:rPr lang="en-US" sz="2400" dirty="0"/>
              <a:t> statistical metrics such </a:t>
            </a:r>
            <a:r>
              <a:rPr lang="en-US" sz="2400" dirty="0" err="1"/>
              <a:t>as:Mean</a:t>
            </a:r>
            <a:r>
              <a:rPr lang="en-US" sz="2400" dirty="0"/>
              <a:t> Absolute Error (MAE)Root Mean Squared Error (RMSE)R² Score (Coefficient of Determination)These will evaluate how accurately the model predicts energy demand and usage patterns.3. System Responsiveness and </a:t>
            </a:r>
            <a:r>
              <a:rPr lang="en-US" sz="2400" dirty="0" err="1"/>
              <a:t>Adaptability:Measure</a:t>
            </a:r>
            <a:r>
              <a:rPr lang="en-US" sz="2400" dirty="0"/>
              <a:t> how quickly and effectively the system responds to changing occupancy or environmental </a:t>
            </a:r>
            <a:r>
              <a:rPr lang="en-US" sz="2400" dirty="0" err="1"/>
              <a:t>conditions.Evaluate</a:t>
            </a:r>
            <a:r>
              <a:rPr lang="en-US" sz="2400" dirty="0"/>
              <a:t> the adaptability of the system over time using real-world scenarios and user feedback.4. Comfort vs. Efficiency </a:t>
            </a:r>
            <a:r>
              <a:rPr lang="en-US" sz="2400" dirty="0" err="1"/>
              <a:t>Trade-off:Analyze</a:t>
            </a:r>
            <a:r>
              <a:rPr lang="en-US" sz="2400" dirty="0"/>
              <a:t> occupant comfort metrics (e.g., temperature satisfaction, lighting adequacy) to ensure that energy savings do not negatively impact user </a:t>
            </a:r>
            <a:r>
              <a:rPr lang="en-IN" sz="2400" dirty="0"/>
              <a:t>experience.</a:t>
            </a:r>
            <a:endParaRPr lang="en-US" sz="2400" dirty="0"/>
          </a:p>
        </p:txBody>
      </p:sp>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31</TotalTime>
  <Words>1795</Words>
  <Application>Microsoft Office PowerPoint</Application>
  <PresentationFormat>Widescreen</PresentationFormat>
  <Paragraphs>88</Paragraphs>
  <Slides>17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Times New Roman</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srimaan446@gmail.com</cp:lastModifiedBy>
  <cp:revision>21</cp:revision>
  <dcterms:created xsi:type="dcterms:W3CDTF">2024-12-31T09:40:01Z</dcterms:created>
  <dcterms:modified xsi:type="dcterms:W3CDTF">2025-04-07T07:43:45Z</dcterms:modified>
</cp:coreProperties>
</file>