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72" r:id="rId9"/>
    <p:sldId id="261" r:id="rId10"/>
    <p:sldId id="273" r:id="rId11"/>
    <p:sldId id="274" r:id="rId12"/>
    <p:sldId id="262" r:id="rId13"/>
    <p:sldId id="275" r:id="rId14"/>
    <p:sldId id="263" r:id="rId15"/>
    <p:sldId id="264" r:id="rId16"/>
    <p:sldId id="276" r:id="rId17"/>
    <p:sldId id="265" r:id="rId18"/>
    <p:sldId id="266" r:id="rId19"/>
    <p:sldId id="277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92" autoAdjust="0"/>
  </p:normalViewPr>
  <p:slideViewPr>
    <p:cSldViewPr snapToGrid="0" snapToObjects="1">
      <p:cViewPr varScale="1">
        <p:scale>
          <a:sx n="66" d="100"/>
          <a:sy n="66" d="100"/>
        </p:scale>
        <p:origin x="1930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49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22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0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1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8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1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PySpark - Day 1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Introduction, Architecture, RDD &amp; DataFrame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754F3-D26B-68C6-C64D-4E1FEC0E6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0D9E-CF64-EBBF-9EC8-BDA5B2DC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177418"/>
            <a:ext cx="7054645" cy="1265913"/>
          </a:xfrm>
        </p:spPr>
        <p:txBody>
          <a:bodyPr/>
          <a:lstStyle/>
          <a:p>
            <a:r>
              <a:rPr lang="en-US" sz="3600" b="1" dirty="0"/>
              <a:t>Spark Architecture Components</a:t>
            </a:r>
            <a:endParaRPr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9DC31-574E-CE5E-3039-DCC57E16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diagram of cluster manager&#10;&#10;Description automatically generated">
            <a:extLst>
              <a:ext uri="{FF2B5EF4-FFF2-40B4-BE49-F238E27FC236}">
                <a16:creationId xmlns:a16="http://schemas.microsoft.com/office/drawing/2014/main" id="{32AF8CE2-B384-E078-EEC3-936659C77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948"/>
            <a:ext cx="9144000" cy="50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1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6008E-DE28-50B1-FAB2-AEE8F657F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5532-133A-A0D6-74E7-33BFD273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177418"/>
            <a:ext cx="7054645" cy="1265913"/>
          </a:xfrm>
        </p:spPr>
        <p:txBody>
          <a:bodyPr/>
          <a:lstStyle/>
          <a:p>
            <a:r>
              <a:rPr lang="en-US" sz="3600" b="1" dirty="0"/>
              <a:t>Spark Architecture Components</a:t>
            </a:r>
            <a:endParaRPr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BAB4F-5295-9915-631F-7ED6097B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2B28C718-3E2D-DB4F-D2A9-D3B0BCBB9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43330"/>
            <a:ext cx="9144000" cy="54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1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Spark Job Execution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Step 1: Driver submits job to Cluster Manager</a:t>
            </a:r>
          </a:p>
          <a:p>
            <a:pPr>
              <a:defRPr sz="2000"/>
            </a:pPr>
            <a:r>
              <a:t>Step 2: Job divided into stages</a:t>
            </a:r>
          </a:p>
          <a:p>
            <a:pPr>
              <a:defRPr sz="2000"/>
            </a:pPr>
            <a:r>
              <a:t>Step 3: Each stage → multiple tasks</a:t>
            </a:r>
          </a:p>
          <a:p>
            <a:pPr>
              <a:defRPr sz="2000"/>
            </a:pPr>
            <a:r>
              <a:t>Step 4: Executors run tasks in parallel</a:t>
            </a:r>
          </a:p>
          <a:p>
            <a:pPr>
              <a:defRPr sz="2000"/>
            </a:pPr>
            <a:r>
              <a:t>Step 5: Results returned to Driver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4407D-E8D6-734E-0CEC-6ABA84EB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D35D-52AD-0D1C-A214-F96B5D5E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177418"/>
            <a:ext cx="7054645" cy="1265913"/>
          </a:xfrm>
        </p:spPr>
        <p:txBody>
          <a:bodyPr/>
          <a:lstStyle/>
          <a:p>
            <a:r>
              <a:rPr lang="en-US" sz="3600" b="1" dirty="0"/>
              <a:t>Spark Job Execution Flow</a:t>
            </a:r>
            <a:endParaRPr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92288-AC14-73B2-3AF8-CB7FC75E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424866C6-157A-D979-4429-D709658E1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58529"/>
            <a:ext cx="9144000" cy="55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Lazy Evaluation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Transformations are not executed immediately</a:t>
            </a:r>
          </a:p>
          <a:p>
            <a:pPr>
              <a:defRPr sz="2000"/>
            </a:pPr>
            <a:r>
              <a:t>Execution triggered only by actions (e.g., collect, count)</a:t>
            </a:r>
          </a:p>
          <a:p>
            <a:pPr>
              <a:defRPr sz="2000"/>
            </a:pPr>
            <a:r>
              <a:t>Optimizes the execution plan before running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Resilient Distributed Datasets (RDD)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Fundamental data structure in Spark</a:t>
            </a:r>
          </a:p>
          <a:p>
            <a:pPr>
              <a:defRPr sz="2000"/>
            </a:pPr>
            <a:r>
              <a:t>Immutable, partitioned, fault-tolerant</a:t>
            </a:r>
          </a:p>
          <a:p>
            <a:pPr>
              <a:defRPr sz="2000"/>
            </a:pPr>
            <a:r>
              <a:t>Supports two operations: Transformations &amp; Actions</a:t>
            </a:r>
          </a:p>
          <a:p>
            <a:pPr>
              <a:defRPr sz="2000"/>
            </a:pPr>
            <a:r>
              <a:t>Examples: map, filter, reduce, collect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8257-CDAE-A932-A937-71EB636F7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07CB-ACA7-F09F-9868-11C3BACD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Resilient Distributed Datasets (RDD)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B0AAD79D-AD66-7D7B-4559-6DA3E4BE7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362"/>
            <a:ext cx="9144000" cy="4142638"/>
          </a:xfrm>
        </p:spPr>
      </p:pic>
    </p:spTree>
    <p:extLst>
      <p:ext uri="{BB962C8B-B14F-4D97-AF65-F5344CB8AC3E}">
        <p14:creationId xmlns:p14="http://schemas.microsoft.com/office/powerpoint/2010/main" val="168277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Hands-On: RDD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from pyspark.sql import SparkSession</a:t>
            </a:r>
          </a:p>
          <a:p>
            <a:pPr>
              <a:defRPr sz="2000"/>
            </a:pPr>
            <a:r>
              <a:t>spark = SparkSession.builder.appName('RDD Example').getOrCreate()</a:t>
            </a:r>
          </a:p>
          <a:p>
            <a:pPr>
              <a:defRPr sz="2000"/>
            </a:pPr>
            <a:r>
              <a:t>rdd = spark.sparkContext.parallelize([1,2,3,4,5])</a:t>
            </a:r>
          </a:p>
          <a:p>
            <a:pPr>
              <a:defRPr sz="2000"/>
            </a:pPr>
            <a:r>
              <a:t>rdd2 = rdd.map(lambda x: x*2).collect()</a:t>
            </a:r>
          </a:p>
          <a:p>
            <a:pPr>
              <a:defRPr sz="2000"/>
            </a:pPr>
            <a:r>
              <a:t>print(rdd2)  # Output: [2,4,6,8,10]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DataFrames</a:t>
            </a:r>
            <a:r>
              <a:rPr dirty="0"/>
              <a:t>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Distributed collection of data organized into columns</a:t>
            </a:r>
          </a:p>
          <a:p>
            <a:pPr>
              <a:defRPr sz="2000"/>
            </a:pPr>
            <a:r>
              <a:t>Similar to SQL tables / Pandas DataFrames</a:t>
            </a:r>
          </a:p>
          <a:p>
            <a:pPr>
              <a:defRPr sz="2000"/>
            </a:pPr>
            <a:r>
              <a:t>Optimized by Catalyst Optimizer</a:t>
            </a:r>
          </a:p>
          <a:p>
            <a:pPr>
              <a:defRPr sz="2000"/>
            </a:pPr>
            <a:r>
              <a:t>APIs: select, filter, groupBy, agg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8A11E-E79D-20AD-6FE6-9A3FCD5F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88D4-3EA1-FBB9-2D6A-3381CBAA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DataFrames</a:t>
            </a:r>
            <a:endParaRPr dirty="0"/>
          </a:p>
        </p:txBody>
      </p:sp>
      <p:pic>
        <p:nvPicPr>
          <p:cNvPr id="10" name="Content Placeholder 10" descr="A diagram of a program&#10;&#10;Description automatically generated">
            <a:extLst>
              <a:ext uri="{FF2B5EF4-FFF2-40B4-BE49-F238E27FC236}">
                <a16:creationId xmlns:a16="http://schemas.microsoft.com/office/drawing/2014/main" id="{F2D45F30-E914-89E9-C252-9D745928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617"/>
            <a:ext cx="9144000" cy="4656383"/>
          </a:xfrm>
        </p:spPr>
      </p:pic>
    </p:spTree>
    <p:extLst>
      <p:ext uri="{BB962C8B-B14F-4D97-AF65-F5344CB8AC3E}">
        <p14:creationId xmlns:p14="http://schemas.microsoft.com/office/powerpoint/2010/main" val="353076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Introduction to Big Data &amp; Apache Spark</a:t>
            </a:r>
          </a:p>
          <a:p>
            <a:pPr>
              <a:defRPr sz="2000"/>
            </a:pPr>
            <a:r>
              <a:rPr dirty="0"/>
              <a:t>Spark vs Hadoop</a:t>
            </a:r>
          </a:p>
          <a:p>
            <a:pPr>
              <a:defRPr sz="2000"/>
            </a:pPr>
            <a:r>
              <a:rPr dirty="0"/>
              <a:t>Spark Architecture &amp; Execution Flow</a:t>
            </a:r>
          </a:p>
          <a:p>
            <a:pPr>
              <a:defRPr sz="2000"/>
            </a:pPr>
            <a:r>
              <a:rPr dirty="0"/>
              <a:t>RDD Basics &amp; Hands-On</a:t>
            </a:r>
          </a:p>
          <a:p>
            <a:pPr>
              <a:defRPr sz="2000"/>
            </a:pPr>
            <a:r>
              <a:rPr dirty="0" err="1"/>
              <a:t>DataFrames</a:t>
            </a:r>
            <a:r>
              <a:rPr dirty="0"/>
              <a:t> Basics &amp; Hands-On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Hands-On: DataFrame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data = [(1, 'Alice', 20), (2, 'Bob', 25)]</a:t>
            </a:r>
          </a:p>
          <a:p>
            <a:pPr>
              <a:defRPr sz="2000"/>
            </a:pPr>
            <a:r>
              <a:t>df = spark.createDataFrame(data, ['id', 'name', 'age'])</a:t>
            </a:r>
          </a:p>
          <a:p>
            <a:pPr>
              <a:defRPr sz="2000"/>
            </a:pPr>
            <a:r>
              <a:t>df.show()</a:t>
            </a:r>
          </a:p>
          <a:p>
            <a:pPr>
              <a:defRPr sz="2000"/>
            </a:pPr>
            <a:r>
              <a:t>df.filter(df.age &gt; 21).show()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Explosion of data in Volume, Variety, Velocity, Veracity</a:t>
            </a:r>
          </a:p>
          <a:p>
            <a:pPr>
              <a:defRPr sz="2000"/>
            </a:pPr>
            <a:r>
              <a:rPr dirty="0"/>
              <a:t>Traditional systems (RDBMS) fail with scale</a:t>
            </a:r>
          </a:p>
          <a:p>
            <a:pPr>
              <a:defRPr sz="2000"/>
            </a:pPr>
            <a:r>
              <a:rPr dirty="0"/>
              <a:t>Need for distributed processing frameworks</a:t>
            </a:r>
          </a:p>
          <a:p>
            <a:pPr>
              <a:defRPr sz="2000"/>
            </a:pPr>
            <a:r>
              <a:rPr dirty="0"/>
              <a:t>Hadoop was first solution → Spark is faster alternative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Apache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Open-source distributed processing engine</a:t>
            </a:r>
          </a:p>
          <a:p>
            <a:pPr>
              <a:defRPr sz="2000"/>
            </a:pPr>
            <a:r>
              <a:t>In-memory computation → up to 100x faster than Hadoop MapReduce</a:t>
            </a:r>
          </a:p>
          <a:p>
            <a:pPr>
              <a:defRPr sz="2000"/>
            </a:pPr>
            <a:r>
              <a:t>Unified platform: Batch, Streaming, ML, Graph</a:t>
            </a:r>
          </a:p>
          <a:p>
            <a:pPr>
              <a:defRPr sz="2000"/>
            </a:pPr>
            <a:r>
              <a:t>APIs in Python (PySpark), Scala, Java, 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88416-7405-ACD8-6312-302600CEA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6BA6-EFFD-15A0-2949-84B765F1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Apache Spark?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DEB28-78BF-176C-36E5-64783C71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group of logos with many colors">
            <a:extLst>
              <a:ext uri="{FF2B5EF4-FFF2-40B4-BE49-F238E27FC236}">
                <a16:creationId xmlns:a16="http://schemas.microsoft.com/office/drawing/2014/main" id="{CBD14FBD-4DB2-6EA3-53DA-938F595D1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134"/>
            <a:ext cx="9144000" cy="53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2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DBF11-B260-5B3B-E59E-28F229A77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022E-9EC6-70AB-3BD7-3695EC45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HDFS</a:t>
            </a:r>
            <a:endParaRPr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6CBE2-A257-204A-89D4-858BE277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overview of the Hadoop Distributed File System (HDFS). | Download  Scientific Diagram">
            <a:extLst>
              <a:ext uri="{FF2B5EF4-FFF2-40B4-BE49-F238E27FC236}">
                <a16:creationId xmlns:a16="http://schemas.microsoft.com/office/drawing/2014/main" id="{CC53B633-AEA7-FA6F-7B35-E2DD07345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2658"/>
            <a:ext cx="9144000" cy="52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8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Apache Spark vs Hadoop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Spark: In-memory, real-time + batch, interactive</a:t>
            </a:r>
          </a:p>
          <a:p>
            <a:pPr>
              <a:defRPr sz="2000"/>
            </a:pPr>
            <a:r>
              <a:t>Hadoop MapReduce: Disk-based, batch only, slower</a:t>
            </a:r>
          </a:p>
          <a:p>
            <a:pPr>
              <a:defRPr sz="2000"/>
            </a:pPr>
            <a:r>
              <a:t>Spark supports advanced analytics → MLlib, GraphX, Streaming</a:t>
            </a:r>
          </a:p>
          <a:p>
            <a:pPr>
              <a:defRPr sz="2000"/>
            </a:pPr>
            <a:r>
              <a:t>Hadoop strong in storage (HDFS) + batch jobs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A254D-6664-84CF-0067-CC1FF7BB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2056-247D-6200-53FF-12D3776A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177418"/>
            <a:ext cx="7489251" cy="1400530"/>
          </a:xfrm>
        </p:spPr>
        <p:txBody>
          <a:bodyPr/>
          <a:lstStyle/>
          <a:p>
            <a:r>
              <a:rPr lang="en-US" sz="3600" b="1" dirty="0"/>
              <a:t>Apache Spark vs Hadoop MapReduce</a:t>
            </a:r>
            <a:endParaRPr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95D32-F488-8CD6-331B-65BE50A2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4" descr="A screenshot of a computer screen">
            <a:extLst>
              <a:ext uri="{FF2B5EF4-FFF2-40B4-BE49-F238E27FC236}">
                <a16:creationId xmlns:a16="http://schemas.microsoft.com/office/drawing/2014/main" id="{510C5C1C-F966-0A68-9D94-0D60CFE1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02269"/>
            <a:ext cx="9144000" cy="53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5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Spark Architecture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Driver Program: Controls execution of tasks</a:t>
            </a:r>
          </a:p>
          <a:p>
            <a:pPr>
              <a:defRPr sz="2000"/>
            </a:pPr>
            <a:r>
              <a:rPr dirty="0"/>
              <a:t>Cluster Manager: Allocates resources (Standalone, YARN, Kubernetes)</a:t>
            </a:r>
          </a:p>
          <a:p>
            <a:pPr>
              <a:defRPr sz="2000"/>
            </a:pPr>
            <a:r>
              <a:rPr dirty="0"/>
              <a:t>Executors: Run tasks, process data, store results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460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Wingdings 3</vt:lpstr>
      <vt:lpstr>Ion</vt:lpstr>
      <vt:lpstr>PySpark - Day 1 Training</vt:lpstr>
      <vt:lpstr>Day 1 Agenda</vt:lpstr>
      <vt:lpstr>Introduction to Big Data</vt:lpstr>
      <vt:lpstr>Why Apache Spark?</vt:lpstr>
      <vt:lpstr>Why Apache Spark?</vt:lpstr>
      <vt:lpstr>HDFS</vt:lpstr>
      <vt:lpstr>Apache Spark vs Hadoop MapReduce</vt:lpstr>
      <vt:lpstr>Apache Spark vs Hadoop MapReduce</vt:lpstr>
      <vt:lpstr>Spark Architecture Components</vt:lpstr>
      <vt:lpstr>Spark Architecture Components</vt:lpstr>
      <vt:lpstr>Spark Architecture Components</vt:lpstr>
      <vt:lpstr>Spark Job Execution Flow</vt:lpstr>
      <vt:lpstr>Spark Job Execution Flow</vt:lpstr>
      <vt:lpstr>Lazy Evaluation in Spark</vt:lpstr>
      <vt:lpstr>Resilient Distributed Datasets (RDD)</vt:lpstr>
      <vt:lpstr>Resilient Distributed Datasets (RDD)</vt:lpstr>
      <vt:lpstr>Hands-On: RDD Example</vt:lpstr>
      <vt:lpstr>DataFrames in Spark</vt:lpstr>
      <vt:lpstr>DataFrames</vt:lpstr>
      <vt:lpstr>Hands-On: DataFrame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Anandhakumar Magudeswaramuthu</cp:lastModifiedBy>
  <cp:revision>4</cp:revision>
  <dcterms:created xsi:type="dcterms:W3CDTF">2013-01-27T09:14:16Z</dcterms:created>
  <dcterms:modified xsi:type="dcterms:W3CDTF">2025-09-02T00:39:07Z</dcterms:modified>
  <cp:category/>
</cp:coreProperties>
</file>