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8D94-29ED-B8F5-E87D-91BBEFE8C207}"/>
              </a:ext>
            </a:extLst>
          </p:cNvPr>
          <p:cNvSpPr>
            <a:spLocks noGrp="1"/>
          </p:cNvSpPr>
          <p:nvPr>
            <p:ph type="ctrTitle"/>
          </p:nvPr>
        </p:nvSpPr>
        <p:spPr>
          <a:xfrm>
            <a:off x="982266" y="517921"/>
            <a:ext cx="6250781" cy="2289245"/>
          </a:xfrm>
        </p:spPr>
        <p:txBody>
          <a:bodyPr/>
          <a:lstStyle/>
          <a:p>
            <a:r>
              <a:rPr lang="en-US"/>
              <a:t>NOISE POLLUTION MONITORING </a:t>
            </a:r>
          </a:p>
        </p:txBody>
      </p:sp>
      <p:sp>
        <p:nvSpPr>
          <p:cNvPr id="3" name="Subtitle 2">
            <a:extLst>
              <a:ext uri="{FF2B5EF4-FFF2-40B4-BE49-F238E27FC236}">
                <a16:creationId xmlns:a16="http://schemas.microsoft.com/office/drawing/2014/main" id="{2E7CA909-73D1-47F0-2BCE-2F5BDE34CDCE}"/>
              </a:ext>
            </a:extLst>
          </p:cNvPr>
          <p:cNvSpPr>
            <a:spLocks noGrp="1"/>
          </p:cNvSpPr>
          <p:nvPr>
            <p:ph type="subTitle" idx="1"/>
          </p:nvPr>
        </p:nvSpPr>
        <p:spPr>
          <a:xfrm>
            <a:off x="4804172" y="4229428"/>
            <a:ext cx="4179093" cy="2289244"/>
          </a:xfrm>
        </p:spPr>
        <p:txBody>
          <a:bodyPr>
            <a:normAutofit/>
          </a:bodyPr>
          <a:lstStyle/>
          <a:p>
            <a:r>
              <a:rPr lang="en-US" b="1" i="1">
                <a:solidFill>
                  <a:schemeClr val="tx1"/>
                </a:solidFill>
              </a:rPr>
              <a:t>PRESENTED BY:  </a:t>
            </a:r>
          </a:p>
          <a:p>
            <a:r>
              <a:rPr lang="en-US" b="1" i="1">
                <a:solidFill>
                  <a:schemeClr val="tx1"/>
                </a:solidFill>
              </a:rPr>
              <a:t>S.ABINAYA</a:t>
            </a:r>
          </a:p>
          <a:p>
            <a:r>
              <a:rPr lang="en-US" b="1" i="1">
                <a:solidFill>
                  <a:schemeClr val="tx1"/>
                </a:solidFill>
              </a:rPr>
              <a:t>A.ANANDHI</a:t>
            </a:r>
          </a:p>
          <a:p>
            <a:r>
              <a:rPr lang="en-US" b="1" i="1">
                <a:solidFill>
                  <a:schemeClr val="tx1"/>
                </a:solidFill>
              </a:rPr>
              <a:t>K.ANITHA</a:t>
            </a:r>
          </a:p>
          <a:p>
            <a:r>
              <a:rPr lang="en-US" b="1" i="1">
                <a:solidFill>
                  <a:schemeClr val="tx1"/>
                </a:solidFill>
              </a:rPr>
              <a:t>B.J.DHIVYA DHARSHNI</a:t>
            </a:r>
          </a:p>
        </p:txBody>
      </p:sp>
    </p:spTree>
    <p:extLst>
      <p:ext uri="{BB962C8B-B14F-4D97-AF65-F5344CB8AC3E}">
        <p14:creationId xmlns:p14="http://schemas.microsoft.com/office/powerpoint/2010/main" val="276589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77F2-889E-8082-4D6C-311E613A4648}"/>
              </a:ext>
            </a:extLst>
          </p:cNvPr>
          <p:cNvSpPr>
            <a:spLocks noGrp="1"/>
          </p:cNvSpPr>
          <p:nvPr>
            <p:ph type="title"/>
          </p:nvPr>
        </p:nvSpPr>
        <p:spPr/>
        <p:txBody>
          <a:bodyPr/>
          <a:lstStyle/>
          <a:p>
            <a:r>
              <a:rPr lang="en-US" dirty="0"/>
              <a:t>INTEGRATION APPROACH:</a:t>
            </a:r>
          </a:p>
        </p:txBody>
      </p:sp>
      <p:sp>
        <p:nvSpPr>
          <p:cNvPr id="7" name="Content Placeholder 6">
            <a:extLst>
              <a:ext uri="{FF2B5EF4-FFF2-40B4-BE49-F238E27FC236}">
                <a16:creationId xmlns:a16="http://schemas.microsoft.com/office/drawing/2014/main" id="{16B4631A-3A39-FCBE-262E-1331FC9023CC}"/>
              </a:ext>
            </a:extLst>
          </p:cNvPr>
          <p:cNvSpPr>
            <a:spLocks noGrp="1"/>
          </p:cNvSpPr>
          <p:nvPr>
            <p:ph idx="1"/>
          </p:nvPr>
        </p:nvSpPr>
        <p:spPr>
          <a:xfrm>
            <a:off x="403005" y="1732558"/>
            <a:ext cx="9866135" cy="4178895"/>
          </a:xfrm>
        </p:spPr>
        <p:txBody>
          <a:bodyPr>
            <a:normAutofit fontScale="85000" lnSpcReduction="10000"/>
          </a:bodyPr>
          <a:lstStyle/>
          <a:p>
            <a:r>
              <a:rPr lang="en-US" b="1" i="1" dirty="0"/>
              <a:t>Data Collection:</a:t>
            </a:r>
            <a:r>
              <a:rPr lang="en-US" dirty="0"/>
              <a:t> </a:t>
            </a:r>
            <a:r>
              <a:rPr lang="en-US" i="1" dirty="0"/>
              <a:t>The IOT noise sensors are strategically placed in the target area to monitor noise pollution. These sensors have built-in microphones or other noise-sensing equipment to capture sound levels.
</a:t>
            </a:r>
            <a:r>
              <a:rPr lang="en-US" b="1" i="1" dirty="0"/>
              <a:t>Data Processing:</a:t>
            </a:r>
            <a:r>
              <a:rPr lang="en-US" i="1" dirty="0"/>
              <a:t> The sensors process the raw audio data into digital format and often include algorithms to filter out background noise and focus on relevant noise pollution data.
</a:t>
            </a:r>
            <a:r>
              <a:rPr lang="en-US" b="1" i="1" dirty="0"/>
              <a:t>Data Storage:</a:t>
            </a:r>
            <a:r>
              <a:rPr lang="en-US" i="1" dirty="0"/>
              <a:t> Processed data is temporarily stored on the sensor device. Some sensors may have limited onboard storage, while others may transmit data in real-time without local storage.
</a:t>
            </a:r>
            <a:r>
              <a:rPr lang="en-US" b="1" i="1" dirty="0"/>
              <a:t>Data Transmission</a:t>
            </a:r>
            <a:r>
              <a:rPr lang="en-US" i="1" dirty="0"/>
              <a:t>: Sensors transmit the processed data using various communication protocols. Common options include Wi-Fi, cellular networks (3G/4G/5G), LORA(Long Range), or other low-power wide-area networks (LPWAN). The choice of protocol depends on factors like data volume, range, and power consumption.
</a:t>
            </a:r>
            <a:r>
              <a:rPr lang="en-US" b="1" i="1" dirty="0"/>
              <a:t>Gateway or Hub: </a:t>
            </a:r>
            <a:r>
              <a:rPr lang="en-US" i="1" dirty="0"/>
              <a:t>In some cases, data from multiple sensors is sent to a local gateway or hub, which aggregates the data and forwards it to the data sharing platform. This gateway might use more robust communication methods, like Ethernet or a stable internet connection.
</a:t>
            </a:r>
            <a:r>
              <a:rPr lang="en-US" b="1" i="1" dirty="0"/>
              <a:t>Data Encryption: </a:t>
            </a:r>
            <a:r>
              <a:rPr lang="en-US" i="1" dirty="0"/>
              <a:t>To ensure data security and privacy, the data is often encrypted during transmission. Encryption protocols like HTTPS or MQTT with TLS (Transport Layer Security) are commonly used.</a:t>
            </a:r>
          </a:p>
        </p:txBody>
      </p:sp>
    </p:spTree>
    <p:extLst>
      <p:ext uri="{BB962C8B-B14F-4D97-AF65-F5344CB8AC3E}">
        <p14:creationId xmlns:p14="http://schemas.microsoft.com/office/powerpoint/2010/main" val="148505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B4CAD-DACB-EADB-5F61-5B879BE2D3CF}"/>
              </a:ext>
            </a:extLst>
          </p:cNvPr>
          <p:cNvSpPr>
            <a:spLocks noGrp="1"/>
          </p:cNvSpPr>
          <p:nvPr>
            <p:ph idx="1"/>
          </p:nvPr>
        </p:nvSpPr>
        <p:spPr>
          <a:xfrm>
            <a:off x="785812" y="1053703"/>
            <a:ext cx="8429625" cy="5536406"/>
          </a:xfrm>
        </p:spPr>
        <p:txBody>
          <a:bodyPr>
            <a:normAutofit fontScale="92500" lnSpcReduction="20000"/>
          </a:bodyPr>
          <a:lstStyle/>
          <a:p>
            <a:r>
              <a:rPr lang="en-US" b="1" i="1" dirty="0"/>
              <a:t>Data Sharing Platform: </a:t>
            </a:r>
            <a:r>
              <a:rPr lang="en-US" i="1" dirty="0"/>
              <a:t>The data is received by the data sharing platform, which can be cloud-based or hosted locally. This platform serves as a central repository for all incoming sensor data.
</a:t>
            </a:r>
            <a:r>
              <a:rPr lang="en-US" b="1" i="1" dirty="0"/>
              <a:t>Data Ingestion:</a:t>
            </a:r>
            <a:r>
              <a:rPr lang="en-US" i="1" dirty="0"/>
              <a:t> The platform ingests the incoming data, validates it, and stores it in a database or data storage system. It may also perform further data processing, aggregation, or analysis.
</a:t>
            </a:r>
            <a:r>
              <a:rPr lang="en-US" b="1" i="1" dirty="0"/>
              <a:t>User Access: </a:t>
            </a:r>
            <a:r>
              <a:rPr lang="en-US" i="1" dirty="0"/>
              <a:t>Users, including government agencies, researchers, or the public, can access the data through web interfaces or APIs provided by the data sharing platform.
</a:t>
            </a:r>
            <a:r>
              <a:rPr lang="en-US" b="1" i="1" dirty="0"/>
              <a:t>Data Visualization: </a:t>
            </a:r>
            <a:r>
              <a:rPr lang="en-US" i="1" dirty="0"/>
              <a:t>The platform often offers data visualization tools to display noise pollution data in real-time or historical formats, using charts, maps, or other graphical representations.
</a:t>
            </a:r>
            <a:r>
              <a:rPr lang="en-US" b="1" i="1" dirty="0"/>
              <a:t>Alerts and Notifications: </a:t>
            </a:r>
            <a:r>
              <a:rPr lang="en-US" i="1" dirty="0"/>
              <a:t>Depending on the platform’s capabilities, it may send alerts or notifications when noise pollution levels exceed predefined thresholds.
</a:t>
            </a:r>
            <a:r>
              <a:rPr lang="en-US" b="1" i="1" dirty="0"/>
              <a:t>Data Sharing: </a:t>
            </a:r>
            <a:r>
              <a:rPr lang="en-US" i="1" dirty="0"/>
              <a:t>Data can be shared with relevant stakeholders, including local authorities, environmental agencies, or the public, depending on the project’s goals and policies . This process ensures that noise pollution data collected by IOT sensors is efficiently transmitted, securely stored, and made accessible for monitoring and analysis through a data sharing platform.</a:t>
            </a:r>
          </a:p>
        </p:txBody>
      </p:sp>
    </p:spTree>
    <p:extLst>
      <p:ext uri="{BB962C8B-B14F-4D97-AF65-F5344CB8AC3E}">
        <p14:creationId xmlns:p14="http://schemas.microsoft.com/office/powerpoint/2010/main" val="3840443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0EB0D50-F4B7-66C3-16D1-CAC86C614DC0}"/>
              </a:ext>
            </a:extLst>
          </p:cNvPr>
          <p:cNvPicPr>
            <a:picLocks noGrp="1" noChangeAspect="1"/>
          </p:cNvPicPr>
          <p:nvPr>
            <p:ph idx="1"/>
          </p:nvPr>
        </p:nvPicPr>
        <p:blipFill>
          <a:blip r:embed="rId2"/>
          <a:stretch>
            <a:fillRect/>
          </a:stretch>
        </p:blipFill>
        <p:spPr>
          <a:xfrm>
            <a:off x="0" y="1"/>
            <a:ext cx="12192000" cy="6858000"/>
          </a:xfrm>
        </p:spPr>
      </p:pic>
    </p:spTree>
    <p:extLst>
      <p:ext uri="{BB962C8B-B14F-4D97-AF65-F5344CB8AC3E}">
        <p14:creationId xmlns:p14="http://schemas.microsoft.com/office/powerpoint/2010/main" val="40906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B9DE-CCFD-5A25-F5AB-7DF154E9A9B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510B206B-011C-4BC1-76D3-76A79E536A15}"/>
              </a:ext>
            </a:extLst>
          </p:cNvPr>
          <p:cNvSpPr>
            <a:spLocks noGrp="1"/>
          </p:cNvSpPr>
          <p:nvPr>
            <p:ph idx="1"/>
          </p:nvPr>
        </p:nvSpPr>
        <p:spPr>
          <a:xfrm>
            <a:off x="1232296" y="2232422"/>
            <a:ext cx="8041705" cy="3808940"/>
          </a:xfrm>
        </p:spPr>
        <p:txBody>
          <a:bodyPr/>
          <a:lstStyle/>
          <a:p>
            <a:r>
              <a:rPr lang="en-US" b="1" i="1" dirty="0"/>
              <a:t>PROJECT OBJECTIVES </a:t>
            </a:r>
          </a:p>
          <a:p>
            <a:r>
              <a:rPr lang="en-US" b="1" i="1" dirty="0"/>
              <a:t>IOT SENSOR DESIGN</a:t>
            </a:r>
          </a:p>
          <a:p>
            <a:r>
              <a:rPr lang="en-US" b="1" i="1" dirty="0"/>
              <a:t>REAL TIME TRANSIT INFORMATION PLATFORM</a:t>
            </a:r>
          </a:p>
          <a:p>
            <a:r>
              <a:rPr lang="en-US" b="1" i="1" dirty="0"/>
              <a:t>INTEGRATION APPROACH</a:t>
            </a:r>
          </a:p>
        </p:txBody>
      </p:sp>
      <p:pic>
        <p:nvPicPr>
          <p:cNvPr id="4" name="Picture 4">
            <a:extLst>
              <a:ext uri="{FF2B5EF4-FFF2-40B4-BE49-F238E27FC236}">
                <a16:creationId xmlns:a16="http://schemas.microsoft.com/office/drawing/2014/main" id="{A47468B1-E9CF-A716-F8E7-6776519A1775}"/>
              </a:ext>
            </a:extLst>
          </p:cNvPr>
          <p:cNvPicPr>
            <a:picLocks noChangeAspect="1"/>
          </p:cNvPicPr>
          <p:nvPr/>
        </p:nvPicPr>
        <p:blipFill>
          <a:blip r:embed="rId2"/>
          <a:stretch>
            <a:fillRect/>
          </a:stretch>
        </p:blipFill>
        <p:spPr>
          <a:xfrm>
            <a:off x="4800599" y="3451323"/>
            <a:ext cx="4075509" cy="3056632"/>
          </a:xfrm>
          <a:prstGeom prst="ellipse">
            <a:avLst/>
          </a:prstGeom>
          <a:ln>
            <a:noFill/>
          </a:ln>
          <a:effectLst>
            <a:softEdge rad="112500"/>
          </a:effectLst>
        </p:spPr>
      </p:pic>
    </p:spTree>
    <p:extLst>
      <p:ext uri="{BB962C8B-B14F-4D97-AF65-F5344CB8AC3E}">
        <p14:creationId xmlns:p14="http://schemas.microsoft.com/office/powerpoint/2010/main" val="157162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E55D-90C8-41F1-CAFA-C1EBFF1B0325}"/>
              </a:ext>
            </a:extLst>
          </p:cNvPr>
          <p:cNvSpPr>
            <a:spLocks noGrp="1"/>
          </p:cNvSpPr>
          <p:nvPr>
            <p:ph type="title"/>
          </p:nvPr>
        </p:nvSpPr>
        <p:spPr/>
        <p:txBody>
          <a:bodyPr/>
          <a:lstStyle/>
          <a:p>
            <a:r>
              <a:rPr lang="en-US" dirty="0"/>
              <a:t>OBJECTIVES: </a:t>
            </a:r>
          </a:p>
        </p:txBody>
      </p:sp>
      <p:sp>
        <p:nvSpPr>
          <p:cNvPr id="7" name="Content Placeholder 6">
            <a:extLst>
              <a:ext uri="{FF2B5EF4-FFF2-40B4-BE49-F238E27FC236}">
                <a16:creationId xmlns:a16="http://schemas.microsoft.com/office/drawing/2014/main" id="{F14D52DF-B4D2-D066-37BE-3941658DC62E}"/>
              </a:ext>
            </a:extLst>
          </p:cNvPr>
          <p:cNvSpPr>
            <a:spLocks noGrp="1"/>
          </p:cNvSpPr>
          <p:nvPr>
            <p:ph idx="1"/>
          </p:nvPr>
        </p:nvSpPr>
        <p:spPr>
          <a:xfrm>
            <a:off x="275498" y="2089547"/>
            <a:ext cx="9654315" cy="2838054"/>
          </a:xfrm>
        </p:spPr>
        <p:txBody>
          <a:bodyPr/>
          <a:lstStyle/>
          <a:p>
            <a:r>
              <a:rPr lang="en-US" b="1" i="1" dirty="0"/>
              <a:t>Real-time Noise Monitoring</a:t>
            </a:r>
            <a:r>
              <a:rPr lang="en-US" dirty="0"/>
              <a:t>: </a:t>
            </a:r>
            <a:r>
              <a:rPr lang="en-US" i="1" dirty="0"/>
              <a:t>Develop a system that can continuously monitor noise levels in specific areas and provide real-time data.</a:t>
            </a:r>
            <a:r>
              <a:rPr lang="en-US" dirty="0"/>
              <a:t>
</a:t>
            </a:r>
            <a:r>
              <a:rPr lang="en-US" b="1" i="1" dirty="0"/>
              <a:t>Data Collection and Storage</a:t>
            </a:r>
            <a:r>
              <a:rPr lang="en-US" dirty="0"/>
              <a:t>: </a:t>
            </a:r>
            <a:r>
              <a:rPr lang="en-US" i="1" dirty="0"/>
              <a:t>Create a data acquisition system to collect and store noise data over time for analysis and historical references </a:t>
            </a:r>
            <a:r>
              <a:rPr lang="en-US" dirty="0"/>
              <a:t>
</a:t>
            </a:r>
            <a:r>
              <a:rPr lang="en-US" b="1" i="1" dirty="0"/>
              <a:t>Noise Mapping</a:t>
            </a:r>
            <a:r>
              <a:rPr lang="en-US" dirty="0"/>
              <a:t>: </a:t>
            </a:r>
            <a:r>
              <a:rPr lang="en-US" i="1" dirty="0"/>
              <a:t>Generate noise maps to visualize noise pollution levels across different areas, helping identify high-noise zones.</a:t>
            </a:r>
            <a:r>
              <a:rPr lang="en-US" dirty="0"/>
              <a:t>
</a:t>
            </a:r>
            <a:r>
              <a:rPr lang="en-US" b="1" i="1" dirty="0"/>
              <a:t>Noise Alerts:</a:t>
            </a:r>
            <a:r>
              <a:rPr lang="en-US" dirty="0"/>
              <a:t> </a:t>
            </a:r>
            <a:r>
              <a:rPr lang="en-US" i="1" dirty="0"/>
              <a:t>Implement an alerting system that notifies relevant authorities or residents when noise levels exceed acceptable limits</a:t>
            </a:r>
            <a:r>
              <a:rPr lang="en-US" dirty="0"/>
              <a:t>.</a:t>
            </a:r>
          </a:p>
        </p:txBody>
      </p:sp>
    </p:spTree>
    <p:extLst>
      <p:ext uri="{BB962C8B-B14F-4D97-AF65-F5344CB8AC3E}">
        <p14:creationId xmlns:p14="http://schemas.microsoft.com/office/powerpoint/2010/main" val="279693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4627AF5-0081-C6D2-FE89-1FB04A625121}"/>
              </a:ext>
            </a:extLst>
          </p:cNvPr>
          <p:cNvSpPr>
            <a:spLocks noGrp="1"/>
          </p:cNvSpPr>
          <p:nvPr>
            <p:ph idx="1"/>
          </p:nvPr>
        </p:nvSpPr>
        <p:spPr>
          <a:xfrm>
            <a:off x="857250" y="1750219"/>
            <a:ext cx="8572500" cy="4857750"/>
          </a:xfrm>
        </p:spPr>
        <p:txBody>
          <a:bodyPr/>
          <a:lstStyle/>
          <a:p>
            <a:r>
              <a:rPr lang="en-US" b="1" i="1" dirty="0"/>
              <a:t>Anomaly Detection</a:t>
            </a:r>
            <a:r>
              <a:rPr lang="en-US" dirty="0"/>
              <a:t>: </a:t>
            </a:r>
            <a:r>
              <a:rPr lang="en-US" i="1" dirty="0"/>
              <a:t>Develop algorithms to detect unusual or sudden spikes in noise levels, which might indicate emergencies or disturbances.</a:t>
            </a:r>
            <a:r>
              <a:rPr lang="en-US" dirty="0"/>
              <a:t>
</a:t>
            </a:r>
            <a:r>
              <a:rPr lang="en-US" b="1" i="1" dirty="0"/>
              <a:t>Long-term Trends Analysis: </a:t>
            </a:r>
            <a:r>
              <a:rPr lang="en-US" i="1" dirty="0"/>
              <a:t>Analyze collected data to identify long-term noise trends, seasonal variations, and patterns.</a:t>
            </a:r>
            <a:r>
              <a:rPr lang="en-US" dirty="0"/>
              <a:t>
</a:t>
            </a:r>
            <a:r>
              <a:rPr lang="en-US" b="1" i="1" dirty="0"/>
              <a:t>Environmental Impact Assessment:</a:t>
            </a:r>
            <a:r>
              <a:rPr lang="en-US" dirty="0"/>
              <a:t> </a:t>
            </a:r>
            <a:r>
              <a:rPr lang="en-US" i="1" dirty="0"/>
              <a:t>Use noise data to assess the environmental impact of noise pollution on wildlife and nearby ecosystems.</a:t>
            </a:r>
            <a:r>
              <a:rPr lang="en-US" dirty="0"/>
              <a:t>
</a:t>
            </a:r>
            <a:r>
              <a:rPr lang="en-US" b="1" i="1" dirty="0"/>
              <a:t>Community Engagement:</a:t>
            </a:r>
            <a:r>
              <a:rPr lang="en-US" dirty="0"/>
              <a:t> </a:t>
            </a:r>
            <a:r>
              <a:rPr lang="en-US" i="1" dirty="0"/>
              <a:t>Create a platform for community members to access noise data and report noise complaints.</a:t>
            </a:r>
          </a:p>
        </p:txBody>
      </p:sp>
    </p:spTree>
    <p:extLst>
      <p:ext uri="{BB962C8B-B14F-4D97-AF65-F5344CB8AC3E}">
        <p14:creationId xmlns:p14="http://schemas.microsoft.com/office/powerpoint/2010/main" val="390203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8996-D92A-AF38-5E05-9CEFBEC4BDE8}"/>
              </a:ext>
            </a:extLst>
          </p:cNvPr>
          <p:cNvSpPr>
            <a:spLocks noGrp="1"/>
          </p:cNvSpPr>
          <p:nvPr>
            <p:ph type="title"/>
          </p:nvPr>
        </p:nvSpPr>
        <p:spPr>
          <a:xfrm>
            <a:off x="284428" y="250031"/>
            <a:ext cx="8989574" cy="1680369"/>
          </a:xfrm>
        </p:spPr>
        <p:txBody>
          <a:bodyPr/>
          <a:lstStyle/>
          <a:p>
            <a:r>
              <a:rPr lang="en-US" dirty="0"/>
              <a:t>IOT SENSOR DESIGN:</a:t>
            </a:r>
          </a:p>
        </p:txBody>
      </p:sp>
      <p:sp>
        <p:nvSpPr>
          <p:cNvPr id="3" name="Content Placeholder 2">
            <a:extLst>
              <a:ext uri="{FF2B5EF4-FFF2-40B4-BE49-F238E27FC236}">
                <a16:creationId xmlns:a16="http://schemas.microsoft.com/office/drawing/2014/main" id="{82402D4A-5D39-7154-66A9-3225D7FBDA04}"/>
              </a:ext>
            </a:extLst>
          </p:cNvPr>
          <p:cNvSpPr>
            <a:spLocks noGrp="1"/>
          </p:cNvSpPr>
          <p:nvPr>
            <p:ph idx="1"/>
          </p:nvPr>
        </p:nvSpPr>
        <p:spPr>
          <a:xfrm>
            <a:off x="464344" y="1000125"/>
            <a:ext cx="9251157" cy="1930003"/>
          </a:xfrm>
        </p:spPr>
        <p:txBody>
          <a:bodyPr>
            <a:normAutofit/>
          </a:bodyPr>
          <a:lstStyle/>
          <a:p>
            <a:pPr marL="0" indent="0">
              <a:buNone/>
            </a:pPr>
            <a:r>
              <a:rPr lang="en-US" b="1" i="1" dirty="0"/>
              <a:t>Designing and deploying IOT sensors to monitor noise pollution in public places :</a:t>
            </a:r>
          </a:p>
        </p:txBody>
      </p:sp>
      <p:sp>
        <p:nvSpPr>
          <p:cNvPr id="9" name="TextBox 8">
            <a:extLst>
              <a:ext uri="{FF2B5EF4-FFF2-40B4-BE49-F238E27FC236}">
                <a16:creationId xmlns:a16="http://schemas.microsoft.com/office/drawing/2014/main" id="{7F8AF5BE-B716-DE1B-6CA7-E4450998172E}"/>
              </a:ext>
            </a:extLst>
          </p:cNvPr>
          <p:cNvSpPr txBox="1"/>
          <p:nvPr/>
        </p:nvSpPr>
        <p:spPr>
          <a:xfrm>
            <a:off x="928688" y="1589484"/>
            <a:ext cx="9733360" cy="3970318"/>
          </a:xfrm>
          <a:prstGeom prst="rect">
            <a:avLst/>
          </a:prstGeom>
          <a:noFill/>
        </p:spPr>
        <p:txBody>
          <a:bodyPr wrap="square" rtlCol="0">
            <a:spAutoFit/>
          </a:bodyPr>
          <a:lstStyle/>
          <a:p>
            <a:pPr marL="285750" indent="-285750" algn="l">
              <a:buFont typeface="Arial" panose="020B0604020202020204" pitchFamily="34" charset="0"/>
              <a:buChar char="•"/>
            </a:pPr>
            <a:r>
              <a:rPr lang="en-US" b="1" i="1" dirty="0"/>
              <a:t>Define Objectives and Scope:</a:t>
            </a:r>
            <a:r>
              <a:rPr lang="en-US" dirty="0"/>
              <a:t>
</a:t>
            </a:r>
            <a:r>
              <a:rPr lang="en-US" i="1" dirty="0"/>
              <a:t>Determine the specific public places you want to monitor.
Define the goals of your noise pollution monitoring system, such as real-time data collection, historical data analysis, or public awareness.</a:t>
            </a:r>
          </a:p>
          <a:p>
            <a:pPr marL="285750" indent="-285750" algn="l">
              <a:buFont typeface="Arial" panose="020B0604020202020204" pitchFamily="34" charset="0"/>
              <a:buChar char="•"/>
            </a:pPr>
            <a:r>
              <a:rPr lang="en-US" dirty="0"/>
              <a:t>
</a:t>
            </a:r>
            <a:r>
              <a:rPr lang="en-US" b="1" i="1" dirty="0"/>
              <a:t>Sensor Selection:</a:t>
            </a:r>
            <a:r>
              <a:rPr lang="en-US" dirty="0"/>
              <a:t>
</a:t>
            </a:r>
            <a:r>
              <a:rPr lang="en-US" i="1" dirty="0"/>
              <a:t>Choose appropriate noise sensors capable of measuring sound levels accurately.
Consider factors like sensitivity, frequency range, and power consumption.
Ensure sensors are weather-resistant for outdoor use.</a:t>
            </a:r>
          </a:p>
          <a:p>
            <a:pPr marL="285750" indent="-285750" algn="l">
              <a:buFont typeface="Arial" panose="020B0604020202020204" pitchFamily="34" charset="0"/>
              <a:buChar char="•"/>
            </a:pPr>
            <a:r>
              <a:rPr lang="en-US" dirty="0"/>
              <a:t>
</a:t>
            </a:r>
            <a:r>
              <a:rPr lang="en-US" b="1" i="1" dirty="0"/>
              <a:t>Data Transmission:</a:t>
            </a:r>
            <a:r>
              <a:rPr lang="en-US" dirty="0"/>
              <a:t>
</a:t>
            </a:r>
            <a:r>
              <a:rPr lang="en-US" i="1" dirty="0"/>
              <a:t>Select a communication protocol (e.g., Wi-Fi, cellular, </a:t>
            </a:r>
            <a:r>
              <a:rPr lang="en-US" i="1" dirty="0" err="1"/>
              <a:t>LoRa</a:t>
            </a:r>
            <a:r>
              <a:rPr lang="en-US" i="1" dirty="0"/>
              <a:t>, NB-</a:t>
            </a:r>
            <a:r>
              <a:rPr lang="en-US" i="1" dirty="0" err="1"/>
              <a:t>IoT</a:t>
            </a:r>
            <a:r>
              <a:rPr lang="en-US" i="1" dirty="0"/>
              <a:t>) to transmit data from sensors to a central server.
Ensure the chosen protocol can cover the required range for your deployment.</a:t>
            </a:r>
          </a:p>
        </p:txBody>
      </p:sp>
    </p:spTree>
    <p:extLst>
      <p:ext uri="{BB962C8B-B14F-4D97-AF65-F5344CB8AC3E}">
        <p14:creationId xmlns:p14="http://schemas.microsoft.com/office/powerpoint/2010/main" val="3925289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59AE1F0-23DD-6DC3-2334-DD60F6038707}"/>
              </a:ext>
            </a:extLst>
          </p:cNvPr>
          <p:cNvSpPr>
            <a:spLocks noGrp="1"/>
          </p:cNvSpPr>
          <p:nvPr>
            <p:ph idx="1"/>
          </p:nvPr>
        </p:nvSpPr>
        <p:spPr>
          <a:xfrm>
            <a:off x="607219" y="736700"/>
            <a:ext cx="10025061" cy="5246192"/>
          </a:xfrm>
        </p:spPr>
        <p:txBody>
          <a:bodyPr>
            <a:normAutofit fontScale="62500" lnSpcReduction="20000"/>
          </a:bodyPr>
          <a:lstStyle/>
          <a:p>
            <a:r>
              <a:rPr lang="en-US" b="1" i="1" dirty="0">
                <a:solidFill>
                  <a:schemeClr val="tx1"/>
                </a:solidFill>
                <a:effectLst/>
                <a:latin typeface="Söhne"/>
              </a:rPr>
              <a:t>Data Processing and Storage:</a:t>
            </a:r>
            <a:endParaRPr lang="en-US" b="0" i="1" dirty="0">
              <a:solidFill>
                <a:schemeClr val="tx1"/>
              </a:solidFill>
              <a:effectLst/>
              <a:latin typeface="Söhne"/>
            </a:endParaRPr>
          </a:p>
          <a:p>
            <a:pPr lvl="1"/>
            <a:r>
              <a:rPr lang="en-US" b="0" i="1" dirty="0">
                <a:solidFill>
                  <a:schemeClr val="tx1"/>
                </a:solidFill>
                <a:effectLst/>
                <a:latin typeface="Söhne"/>
              </a:rPr>
              <a:t>Set up a central server or cloud platform to receive and process sensor data.</a:t>
            </a:r>
          </a:p>
          <a:p>
            <a:pPr lvl="1"/>
            <a:r>
              <a:rPr lang="en-US" b="0" i="1" dirty="0">
                <a:solidFill>
                  <a:schemeClr val="tx1"/>
                </a:solidFill>
                <a:effectLst/>
                <a:latin typeface="Söhne"/>
              </a:rPr>
              <a:t>Implement data storage solutions (databases) to store historical data for analysis.</a:t>
            </a:r>
          </a:p>
          <a:p>
            <a:r>
              <a:rPr lang="en-US" b="1" i="1" dirty="0">
                <a:solidFill>
                  <a:schemeClr val="tx1"/>
                </a:solidFill>
                <a:effectLst/>
                <a:latin typeface="Söhne"/>
              </a:rPr>
              <a:t>Power Supply:</a:t>
            </a:r>
            <a:endParaRPr lang="en-US" b="0" i="1" dirty="0">
              <a:solidFill>
                <a:schemeClr val="tx1"/>
              </a:solidFill>
              <a:effectLst/>
              <a:latin typeface="Söhne"/>
            </a:endParaRPr>
          </a:p>
          <a:p>
            <a:pPr lvl="1"/>
            <a:r>
              <a:rPr lang="en-US" b="0" i="1" dirty="0">
                <a:solidFill>
                  <a:schemeClr val="tx1"/>
                </a:solidFill>
                <a:effectLst/>
                <a:latin typeface="Söhne"/>
              </a:rPr>
              <a:t>Plan for a reliable power source for the sensors, such as batteries or solar panels.</a:t>
            </a:r>
          </a:p>
          <a:p>
            <a:pPr lvl="1"/>
            <a:r>
              <a:rPr lang="en-US" b="0" i="1" dirty="0">
                <a:solidFill>
                  <a:schemeClr val="tx1"/>
                </a:solidFill>
                <a:effectLst/>
                <a:latin typeface="Söhne"/>
              </a:rPr>
              <a:t>Implement power management to optimize sensor lifespan.</a:t>
            </a:r>
          </a:p>
          <a:p>
            <a:r>
              <a:rPr lang="en-US" b="1" i="1" dirty="0">
                <a:solidFill>
                  <a:schemeClr val="tx1"/>
                </a:solidFill>
                <a:effectLst/>
                <a:latin typeface="Söhne"/>
              </a:rPr>
              <a:t>Sensor Placement:</a:t>
            </a:r>
            <a:endParaRPr lang="en-US" b="0" i="1" dirty="0">
              <a:solidFill>
                <a:schemeClr val="tx1"/>
              </a:solidFill>
              <a:effectLst/>
              <a:latin typeface="Söhne"/>
            </a:endParaRPr>
          </a:p>
          <a:p>
            <a:pPr lvl="1"/>
            <a:r>
              <a:rPr lang="en-US" b="0" i="1" dirty="0">
                <a:solidFill>
                  <a:schemeClr val="tx1"/>
                </a:solidFill>
                <a:effectLst/>
                <a:latin typeface="Söhne"/>
              </a:rPr>
              <a:t>Strategically place sensors in public places to ensure adequate coverage.</a:t>
            </a:r>
          </a:p>
          <a:p>
            <a:pPr lvl="1"/>
            <a:r>
              <a:rPr lang="en-US" b="0" i="1" dirty="0">
                <a:solidFill>
                  <a:schemeClr val="tx1"/>
                </a:solidFill>
                <a:effectLst/>
                <a:latin typeface="Söhne"/>
              </a:rPr>
              <a:t>Consider factors like height, distance between sensors, and potential sources of noise pollution.</a:t>
            </a:r>
          </a:p>
          <a:p>
            <a:r>
              <a:rPr lang="en-US" b="1" i="1" dirty="0">
                <a:solidFill>
                  <a:schemeClr val="tx1"/>
                </a:solidFill>
                <a:effectLst/>
                <a:latin typeface="Söhne"/>
              </a:rPr>
              <a:t>Data Visualization and Analysis:</a:t>
            </a:r>
            <a:endParaRPr lang="en-US" b="0" i="1" dirty="0">
              <a:solidFill>
                <a:schemeClr val="tx1"/>
              </a:solidFill>
              <a:effectLst/>
              <a:latin typeface="Söhne"/>
            </a:endParaRPr>
          </a:p>
          <a:p>
            <a:pPr lvl="1"/>
            <a:r>
              <a:rPr lang="en-US" b="0" i="1" dirty="0">
                <a:solidFill>
                  <a:schemeClr val="tx1"/>
                </a:solidFill>
                <a:effectLst/>
                <a:latin typeface="Söhne"/>
              </a:rPr>
              <a:t>Develop a user-friendly dashboard for real-time noise level monitoring.</a:t>
            </a:r>
          </a:p>
          <a:p>
            <a:pPr lvl="1"/>
            <a:r>
              <a:rPr lang="en-US" b="0" i="1" dirty="0">
                <a:solidFill>
                  <a:schemeClr val="tx1"/>
                </a:solidFill>
                <a:effectLst/>
                <a:latin typeface="Söhne"/>
              </a:rPr>
              <a:t>Implement data analytics to identify noise trends and patterns.</a:t>
            </a:r>
          </a:p>
          <a:p>
            <a:r>
              <a:rPr lang="en-US" b="1" i="1" dirty="0">
                <a:solidFill>
                  <a:schemeClr val="tx1"/>
                </a:solidFill>
                <a:effectLst/>
                <a:latin typeface="Söhne"/>
              </a:rPr>
              <a:t>Alerting Mechanism:</a:t>
            </a:r>
            <a:endParaRPr lang="en-US" b="0" i="1" dirty="0">
              <a:solidFill>
                <a:schemeClr val="tx1"/>
              </a:solidFill>
              <a:effectLst/>
              <a:latin typeface="Söhne"/>
            </a:endParaRPr>
          </a:p>
          <a:p>
            <a:pPr lvl="1"/>
            <a:r>
              <a:rPr lang="en-US" b="0" i="1" dirty="0">
                <a:solidFill>
                  <a:schemeClr val="tx1"/>
                </a:solidFill>
                <a:effectLst/>
                <a:latin typeface="Söhne"/>
              </a:rPr>
              <a:t>Set up alerts to notify relevant authorities or the public when noise levels exceed predefined thresholds.</a:t>
            </a:r>
          </a:p>
          <a:p>
            <a:r>
              <a:rPr lang="en-US" b="1" i="1" dirty="0">
                <a:solidFill>
                  <a:schemeClr val="tx1"/>
                </a:solidFill>
                <a:effectLst/>
                <a:latin typeface="Söhne"/>
              </a:rPr>
              <a:t>Privacy and Compliance:</a:t>
            </a:r>
            <a:endParaRPr lang="en-US" b="0" i="1" dirty="0">
              <a:solidFill>
                <a:schemeClr val="tx1"/>
              </a:solidFill>
              <a:effectLst/>
              <a:latin typeface="Söhne"/>
            </a:endParaRPr>
          </a:p>
          <a:p>
            <a:pPr lvl="1"/>
            <a:r>
              <a:rPr lang="en-US" b="0" i="1" dirty="0">
                <a:solidFill>
                  <a:schemeClr val="tx1"/>
                </a:solidFill>
                <a:effectLst/>
                <a:latin typeface="Söhne"/>
              </a:rPr>
              <a:t>Ensure compliance with privacy regulations when collecting data in public spaces.</a:t>
            </a:r>
          </a:p>
          <a:p>
            <a:pPr lvl="1"/>
            <a:r>
              <a:rPr lang="en-US" b="0" i="1" dirty="0">
                <a:solidFill>
                  <a:schemeClr val="tx1"/>
                </a:solidFill>
                <a:effectLst/>
                <a:latin typeface="Söhne"/>
              </a:rPr>
              <a:t>Implement data encryption and access controls.</a:t>
            </a:r>
          </a:p>
          <a:p>
            <a:r>
              <a:rPr lang="en-US" b="1" i="1" dirty="0">
                <a:solidFill>
                  <a:schemeClr val="tx1"/>
                </a:solidFill>
                <a:effectLst/>
                <a:latin typeface="Söhne"/>
              </a:rPr>
              <a:t>Maintenance and Calibration:</a:t>
            </a:r>
            <a:endParaRPr lang="en-US" b="0" i="1" dirty="0">
              <a:solidFill>
                <a:schemeClr val="tx1"/>
              </a:solidFill>
              <a:effectLst/>
              <a:latin typeface="Söhne"/>
            </a:endParaRPr>
          </a:p>
          <a:p>
            <a:pPr lvl="1"/>
            <a:r>
              <a:rPr lang="en-US" b="0" i="1" dirty="0">
                <a:solidFill>
                  <a:schemeClr val="tx1"/>
                </a:solidFill>
                <a:effectLst/>
                <a:latin typeface="Söhne"/>
              </a:rPr>
              <a:t>Establish a maintenance schedule for sensor calibration and battery replacement.</a:t>
            </a:r>
          </a:p>
          <a:p>
            <a:pPr lvl="1"/>
            <a:r>
              <a:rPr lang="en-US" b="0" i="1" dirty="0">
                <a:solidFill>
                  <a:schemeClr val="tx1"/>
                </a:solidFill>
                <a:effectLst/>
                <a:latin typeface="Söhne"/>
              </a:rPr>
              <a:t>Monitor sensor performance regularly.</a:t>
            </a:r>
          </a:p>
          <a:p>
            <a:pPr marL="0" indent="0">
              <a:buNone/>
            </a:pPr>
            <a:endParaRPr lang="en-US" dirty="0"/>
          </a:p>
        </p:txBody>
      </p:sp>
    </p:spTree>
    <p:extLst>
      <p:ext uri="{BB962C8B-B14F-4D97-AF65-F5344CB8AC3E}">
        <p14:creationId xmlns:p14="http://schemas.microsoft.com/office/powerpoint/2010/main" val="210444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936955-DAF2-ACDF-B118-CA31D6148ED5}"/>
              </a:ext>
            </a:extLst>
          </p:cNvPr>
          <p:cNvSpPr>
            <a:spLocks noGrp="1"/>
          </p:cNvSpPr>
          <p:nvPr>
            <p:ph idx="1"/>
          </p:nvPr>
        </p:nvSpPr>
        <p:spPr>
          <a:xfrm>
            <a:off x="751974" y="1328487"/>
            <a:ext cx="7695197" cy="4261184"/>
          </a:xfrm>
        </p:spPr>
        <p:txBody>
          <a:bodyPr>
            <a:normAutofit fontScale="62500" lnSpcReduction="20000"/>
          </a:bodyPr>
          <a:lstStyle/>
          <a:p>
            <a:r>
              <a:rPr lang="en-US" b="1" i="1" dirty="0">
                <a:solidFill>
                  <a:schemeClr val="tx1"/>
                </a:solidFill>
              </a:rPr>
              <a:t>Public Awareness:</a:t>
            </a:r>
            <a:r>
              <a:rPr lang="en-US" dirty="0">
                <a:solidFill>
                  <a:schemeClr val="tx1"/>
                </a:solidFill>
              </a:rPr>
              <a:t>
 </a:t>
            </a:r>
            <a:r>
              <a:rPr lang="en-US" i="1" dirty="0">
                <a:solidFill>
                  <a:schemeClr val="tx1"/>
                </a:solidFill>
              </a:rPr>
              <a:t>Consider sharing noise </a:t>
            </a:r>
            <a:r>
              <a:rPr lang="en-US" i="1" dirty="0"/>
              <a:t>pollution data with the public to raise awareness and encourage noise reduction efforts.
</a:t>
            </a:r>
            <a:r>
              <a:rPr lang="en-US" b="1" i="1" dirty="0">
                <a:solidFill>
                  <a:schemeClr val="tx1"/>
                </a:solidFill>
              </a:rPr>
              <a:t>Testing and Validation:</a:t>
            </a:r>
            <a:r>
              <a:rPr lang="en-US" dirty="0"/>
              <a:t>
</a:t>
            </a:r>
            <a:r>
              <a:rPr lang="en-US" i="1" dirty="0"/>
              <a:t>Conduct thorough testing of the entire system before full deployment.
Validate sensor accuracy and data integrity.
</a:t>
            </a:r>
            <a:r>
              <a:rPr lang="en-US" b="1" i="1" dirty="0">
                <a:solidFill>
                  <a:schemeClr val="tx1"/>
                </a:solidFill>
              </a:rPr>
              <a:t>Deployment</a:t>
            </a:r>
            <a:r>
              <a:rPr lang="en-US" b="1" i="1" dirty="0"/>
              <a:t>:</a:t>
            </a:r>
            <a:r>
              <a:rPr lang="en-US" i="1" dirty="0"/>
              <a:t>
Install sensors in selected public places according to your plan.
Monitor system perf</a:t>
            </a:r>
            <a:r>
              <a:rPr lang="en-US" i="1" dirty="0">
                <a:solidFill>
                  <a:schemeClr val="tx1"/>
                </a:solidFill>
              </a:rPr>
              <a:t>ormance during the initial deployment phase.
</a:t>
            </a:r>
            <a:r>
              <a:rPr lang="en-US" b="1" i="1" dirty="0">
                <a:solidFill>
                  <a:schemeClr val="tx1"/>
                </a:solidFill>
              </a:rPr>
              <a:t>Data Management:</a:t>
            </a:r>
            <a:r>
              <a:rPr lang="en-US" i="1" dirty="0"/>
              <a:t>
Implement data retention policies and archive historical data for long-term analysis.
</a:t>
            </a:r>
            <a:r>
              <a:rPr lang="en-US" b="1" i="1" dirty="0">
                <a:solidFill>
                  <a:schemeClr val="tx1"/>
                </a:solidFill>
              </a:rPr>
              <a:t>Scaling and Expansion:</a:t>
            </a:r>
            <a:r>
              <a:rPr lang="en-US" i="1" dirty="0"/>
              <a:t>
Plan for future expansion by adding more sensors or monitoring new areas as needed.
</a:t>
            </a:r>
            <a:r>
              <a:rPr lang="en-US" b="1" i="1" dirty="0">
                <a:solidFill>
                  <a:schemeClr val="tx1"/>
                </a:solidFill>
              </a:rPr>
              <a:t>Feedback and Improvement:</a:t>
            </a:r>
            <a:r>
              <a:rPr lang="en-US" i="1" dirty="0"/>
              <a:t>
Continuously gather feedback from users and stakeholders to improve the system’s effectiveness.</a:t>
            </a:r>
          </a:p>
        </p:txBody>
      </p:sp>
    </p:spTree>
    <p:extLst>
      <p:ext uri="{BB962C8B-B14F-4D97-AF65-F5344CB8AC3E}">
        <p14:creationId xmlns:p14="http://schemas.microsoft.com/office/powerpoint/2010/main" val="1220582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9120-DF56-6F0F-4EE3-8331E5A8A7DB}"/>
              </a:ext>
            </a:extLst>
          </p:cNvPr>
          <p:cNvSpPr>
            <a:spLocks noGrp="1"/>
          </p:cNvSpPr>
          <p:nvPr>
            <p:ph type="title"/>
          </p:nvPr>
        </p:nvSpPr>
        <p:spPr/>
        <p:txBody>
          <a:bodyPr/>
          <a:lstStyle/>
          <a:p>
            <a:r>
              <a:rPr lang="en-US"/>
              <a:t>REAL TIME TRANSIT INFORMATION PLATFORM:</a:t>
            </a:r>
          </a:p>
        </p:txBody>
      </p:sp>
      <p:sp>
        <p:nvSpPr>
          <p:cNvPr id="3" name="Content Placeholder 2">
            <a:extLst>
              <a:ext uri="{FF2B5EF4-FFF2-40B4-BE49-F238E27FC236}">
                <a16:creationId xmlns:a16="http://schemas.microsoft.com/office/drawing/2014/main" id="{E80441DA-5BE8-CF64-C160-470739F188A2}"/>
              </a:ext>
            </a:extLst>
          </p:cNvPr>
          <p:cNvSpPr>
            <a:spLocks noGrp="1"/>
          </p:cNvSpPr>
          <p:nvPr>
            <p:ph idx="1"/>
          </p:nvPr>
        </p:nvSpPr>
        <p:spPr/>
        <p:txBody>
          <a:bodyPr/>
          <a:lstStyle/>
          <a:p>
            <a:r>
              <a:rPr lang="en-US" i="1" dirty="0"/>
              <a:t>We present the design, implementation, evaluation, and user experiences of the Noise Spy application, our sound sensing system that turns the mobile phone into a low-cost data logger for monitoring environ-mental noise. It allows users to explore a city area while collaboratively visualizing noise levels in real-time. These software combines the sound levels with GPS data in order to generate a map of sound levels that were encountered during a journey. We report early findings from the trials which have been carried out by cycling couriers who were given Nokia mobile phones equipped with the Noise Spy software to collect noise data around Cambridge city . Indications are that, not only is the functionality of this personal environmental sensing tool engaging for users, but aspects such as personalization of data, contextual information, and reflection upon both the data and its collection, are important factors in obtaining and retaining their interest</a:t>
            </a:r>
          </a:p>
        </p:txBody>
      </p:sp>
    </p:spTree>
    <p:extLst>
      <p:ext uri="{BB962C8B-B14F-4D97-AF65-F5344CB8AC3E}">
        <p14:creationId xmlns:p14="http://schemas.microsoft.com/office/powerpoint/2010/main" val="271113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58CF-CA28-EFD1-4B3B-59FE7B7F7CDD}"/>
              </a:ext>
            </a:extLst>
          </p:cNvPr>
          <p:cNvSpPr>
            <a:spLocks noGrp="1"/>
          </p:cNvSpPr>
          <p:nvPr>
            <p:ph type="title"/>
          </p:nvPr>
        </p:nvSpPr>
        <p:spPr/>
        <p:txBody>
          <a:bodyPr/>
          <a:lstStyle/>
          <a:p>
            <a:r>
              <a:rPr lang="en-US" dirty="0"/>
              <a:t>LOGICAL ARCHITECTURE FOR NOISESPYSOUND MEASUREMENT: </a:t>
            </a:r>
          </a:p>
        </p:txBody>
      </p:sp>
      <p:pic>
        <p:nvPicPr>
          <p:cNvPr id="4" name="Picture 4">
            <a:extLst>
              <a:ext uri="{FF2B5EF4-FFF2-40B4-BE49-F238E27FC236}">
                <a16:creationId xmlns:a16="http://schemas.microsoft.com/office/drawing/2014/main" id="{97934B32-43CE-2172-F8CC-821F490A06D3}"/>
              </a:ext>
            </a:extLst>
          </p:cNvPr>
          <p:cNvPicPr>
            <a:picLocks noGrp="1" noChangeAspect="1"/>
          </p:cNvPicPr>
          <p:nvPr>
            <p:ph idx="1"/>
          </p:nvPr>
        </p:nvPicPr>
        <p:blipFill>
          <a:blip r:embed="rId2"/>
          <a:stretch>
            <a:fillRect/>
          </a:stretch>
        </p:blipFill>
        <p:spPr>
          <a:xfrm>
            <a:off x="677335" y="2267744"/>
            <a:ext cx="8430946" cy="3715147"/>
          </a:xfrm>
          <a:effectLst/>
        </p:spPr>
      </p:pic>
    </p:spTree>
    <p:extLst>
      <p:ext uri="{BB962C8B-B14F-4D97-AF65-F5344CB8AC3E}">
        <p14:creationId xmlns:p14="http://schemas.microsoft.com/office/powerpoint/2010/main" val="20434416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NOISE POLLUTION MONITORING </vt:lpstr>
      <vt:lpstr>Contents:</vt:lpstr>
      <vt:lpstr>OBJECTIVES: </vt:lpstr>
      <vt:lpstr>PowerPoint Presentation</vt:lpstr>
      <vt:lpstr>IOT SENSOR DESIGN:</vt:lpstr>
      <vt:lpstr>PowerPoint Presentation</vt:lpstr>
      <vt:lpstr>PowerPoint Presentation</vt:lpstr>
      <vt:lpstr>REAL TIME TRANSIT INFORMATION PLATFORM:</vt:lpstr>
      <vt:lpstr>LOGICAL ARCHITECTURE FOR NOISESPYSOUND MEASUREMENT: </vt:lpstr>
      <vt:lpstr>INTEGRATION APPROACH: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POLLUTION MONITORING </dc:title>
  <dc:creator>anithakaliyamoorthy2003@gmail.com</dc:creator>
  <cp:lastModifiedBy>anithakaliyamoorthy2003@gmail.com</cp:lastModifiedBy>
  <cp:revision>6</cp:revision>
  <dcterms:created xsi:type="dcterms:W3CDTF">2023-09-29T05:28:16Z</dcterms:created>
  <dcterms:modified xsi:type="dcterms:W3CDTF">2023-09-29T18:35:31Z</dcterms:modified>
</cp:coreProperties>
</file>