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1"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3"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6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employee_data%20ANANDH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ANANDHI.xlsx]Sheet3!PivotTable1</c:name>
    <c:fmtId val="7"/>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2000" dirty="0">
                <a:latin typeface="Arial" panose="020B0604020202020204" pitchFamily="34" charset="0"/>
                <a:cs typeface="Arial" panose="020B0604020202020204" pitchFamily="34" charset="0"/>
              </a:rPr>
              <a:t>Sum of </a:t>
            </a:r>
            <a:r>
              <a:rPr lang="en-US" sz="2000" dirty="0" err="1" smtClean="0">
                <a:latin typeface="Arial" panose="020B0604020202020204" pitchFamily="34" charset="0"/>
                <a:cs typeface="Arial" panose="020B0604020202020204" pitchFamily="34" charset="0"/>
              </a:rPr>
              <a:t>EmpLOYEE</a:t>
            </a:r>
            <a:r>
              <a:rPr lang="en-US" sz="2000" baseline="0" dirty="0" smtClean="0">
                <a:latin typeface="Arial" panose="020B0604020202020204" pitchFamily="34" charset="0"/>
                <a:cs typeface="Arial" panose="020B0604020202020204" pitchFamily="34" charset="0"/>
              </a:rPr>
              <a:t>-ID</a:t>
            </a:r>
            <a:endParaRPr lang="en-US" sz="2000" dirty="0">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Sheet3!$B$1</c:f>
              <c:strCache>
                <c:ptCount val="1"/>
                <c:pt idx="0">
                  <c:v>Sum of EmpID</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799-46DD-895B-33B527729EB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799-46DD-895B-33B527729EB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799-46DD-895B-33B527729EB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799-46DD-895B-33B527729EB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A799-46DD-895B-33B527729EB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A799-46DD-895B-33B527729EB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A799-46DD-895B-33B527729EB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A799-46DD-895B-33B527729EB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A799-46DD-895B-33B527729EB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A799-46DD-895B-33B527729EB3}"/>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A799-46DD-895B-33B527729EB3}"/>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A799-46DD-895B-33B527729EB3}"/>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A799-46DD-895B-33B527729EB3}"/>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A799-46DD-895B-33B527729EB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Sheet3!$A$2:$A$44</c:f>
              <c:multiLvlStrCache>
                <c:ptCount val="14"/>
                <c:lvl>
                  <c:pt idx="0">
                    <c:v>Male</c:v>
                  </c:pt>
                  <c:pt idx="1">
                    <c:v>Female</c:v>
                  </c:pt>
                  <c:pt idx="2">
                    <c:v>Male</c:v>
                  </c:pt>
                  <c:pt idx="3">
                    <c:v>Male</c:v>
                  </c:pt>
                  <c:pt idx="4">
                    <c:v>Female</c:v>
                  </c:pt>
                  <c:pt idx="5">
                    <c:v>Male</c:v>
                  </c:pt>
                  <c:pt idx="6">
                    <c:v>Female</c:v>
                  </c:pt>
                  <c:pt idx="7">
                    <c:v>Male</c:v>
                  </c:pt>
                  <c:pt idx="8">
                    <c:v>Male</c:v>
                  </c:pt>
                  <c:pt idx="9">
                    <c:v>Female</c:v>
                  </c:pt>
                  <c:pt idx="10">
                    <c:v>Male</c:v>
                  </c:pt>
                  <c:pt idx="11">
                    <c:v>Female</c:v>
                  </c:pt>
                  <c:pt idx="12">
                    <c:v>Female</c:v>
                  </c:pt>
                  <c:pt idx="13">
                    <c:v>Female</c:v>
                  </c:pt>
                </c:lvl>
                <c:lvl>
                  <c:pt idx="0">
                    <c:v>Splicer</c:v>
                  </c:pt>
                  <c:pt idx="1">
                    <c:v>Technician</c:v>
                  </c:pt>
                  <c:pt idx="2">
                    <c:v>Assistant</c:v>
                  </c:pt>
                  <c:pt idx="3">
                    <c:v>Executive Assistant</c:v>
                  </c:pt>
                  <c:pt idx="4">
                    <c:v>Laborer</c:v>
                  </c:pt>
                  <c:pt idx="5">
                    <c:v>Engineer</c:v>
                  </c:pt>
                  <c:pt idx="6">
                    <c:v>Technician</c:v>
                  </c:pt>
                  <c:pt idx="7">
                    <c:v>Driver</c:v>
                  </c:pt>
                  <c:pt idx="8">
                    <c:v>Clerk</c:v>
                  </c:pt>
                  <c:pt idx="9">
                    <c:v>Technician</c:v>
                  </c:pt>
                  <c:pt idx="10">
                    <c:v>Labor</c:v>
                  </c:pt>
                  <c:pt idx="11">
                    <c:v>Engineer</c:v>
                  </c:pt>
                  <c:pt idx="12">
                    <c:v>Accounting</c:v>
                  </c:pt>
                  <c:pt idx="13">
                    <c:v>Controller</c:v>
                  </c:pt>
                </c:lvl>
                <c:lvl>
                  <c:pt idx="0">
                    <c:v>Bartholemew</c:v>
                  </c:pt>
                  <c:pt idx="1">
                    <c:v>Dheepa</c:v>
                  </c:pt>
                  <c:pt idx="2">
                    <c:v>Edward</c:v>
                  </c:pt>
                  <c:pt idx="3">
                    <c:v>Jac</c:v>
                  </c:pt>
                  <c:pt idx="4">
                    <c:v>Jasmine</c:v>
                  </c:pt>
                  <c:pt idx="5">
                    <c:v>Joseph</c:v>
                  </c:pt>
                  <c:pt idx="6">
                    <c:v>Latia</c:v>
                  </c:pt>
                  <c:pt idx="7">
                    <c:v>Maruk</c:v>
                  </c:pt>
                  <c:pt idx="8">
                    <c:v>Michael</c:v>
                  </c:pt>
                  <c:pt idx="9">
                    <c:v>Myriam</c:v>
                  </c:pt>
                  <c:pt idx="10">
                    <c:v>Paula</c:v>
                  </c:pt>
                  <c:pt idx="11">
                    <c:v>Sharlene</c:v>
                  </c:pt>
                  <c:pt idx="12">
                    <c:v>Uriah</c:v>
                  </c:pt>
                  <c:pt idx="13">
                    <c:v>Xana</c:v>
                  </c:pt>
                </c:lvl>
              </c:multiLvlStrCache>
            </c:multiLvlStrRef>
          </c:cat>
          <c:val>
            <c:numRef>
              <c:f>Sheet3!$B$2:$B$44</c:f>
              <c:numCache>
                <c:formatCode>General</c:formatCode>
                <c:ptCount val="14"/>
                <c:pt idx="0">
                  <c:v>3439</c:v>
                </c:pt>
                <c:pt idx="1">
                  <c:v>3438</c:v>
                </c:pt>
                <c:pt idx="2">
                  <c:v>3429</c:v>
                </c:pt>
                <c:pt idx="3">
                  <c:v>3435</c:v>
                </c:pt>
                <c:pt idx="4">
                  <c:v>3431</c:v>
                </c:pt>
                <c:pt idx="5">
                  <c:v>3436</c:v>
                </c:pt>
                <c:pt idx="6">
                  <c:v>3433</c:v>
                </c:pt>
                <c:pt idx="7">
                  <c:v>3432</c:v>
                </c:pt>
                <c:pt idx="8">
                  <c:v>3430</c:v>
                </c:pt>
                <c:pt idx="9">
                  <c:v>3437</c:v>
                </c:pt>
                <c:pt idx="10">
                  <c:v>3428</c:v>
                </c:pt>
                <c:pt idx="11">
                  <c:v>3434</c:v>
                </c:pt>
                <c:pt idx="12">
                  <c:v>3427</c:v>
                </c:pt>
                <c:pt idx="13">
                  <c:v>3440</c:v>
                </c:pt>
              </c:numCache>
            </c:numRef>
          </c:val>
          <c:extLst>
            <c:ext xmlns:c16="http://schemas.microsoft.com/office/drawing/2014/chart" uri="{C3380CC4-5D6E-409C-BE32-E72D297353CC}">
              <c16:uniqueId val="{0000001C-A799-46DD-895B-33B527729EB3}"/>
            </c:ext>
          </c:extLst>
        </c:ser>
        <c:ser>
          <c:idx val="1"/>
          <c:order val="1"/>
          <c:tx>
            <c:strRef>
              <c:f>Sheet3!$C$1</c:f>
              <c:strCache>
                <c:ptCount val="1"/>
                <c:pt idx="0">
                  <c:v>Sum of Current Employee Rating</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E-A799-46DD-895B-33B527729EB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0-A799-46DD-895B-33B527729EB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2-A799-46DD-895B-33B527729EB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4-A799-46DD-895B-33B527729EB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6-A799-46DD-895B-33B527729EB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8-A799-46DD-895B-33B527729EB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A-A799-46DD-895B-33B527729EB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C-A799-46DD-895B-33B527729EB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E-A799-46DD-895B-33B527729EB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0-A799-46DD-895B-33B527729EB3}"/>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2-A799-46DD-895B-33B527729EB3}"/>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4-A799-46DD-895B-33B527729EB3}"/>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6-A799-46DD-895B-33B527729EB3}"/>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8-A799-46DD-895B-33B527729EB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Sheet3!$A$2:$A$44</c:f>
              <c:multiLvlStrCache>
                <c:ptCount val="14"/>
                <c:lvl>
                  <c:pt idx="0">
                    <c:v>Male</c:v>
                  </c:pt>
                  <c:pt idx="1">
                    <c:v>Female</c:v>
                  </c:pt>
                  <c:pt idx="2">
                    <c:v>Male</c:v>
                  </c:pt>
                  <c:pt idx="3">
                    <c:v>Male</c:v>
                  </c:pt>
                  <c:pt idx="4">
                    <c:v>Female</c:v>
                  </c:pt>
                  <c:pt idx="5">
                    <c:v>Male</c:v>
                  </c:pt>
                  <c:pt idx="6">
                    <c:v>Female</c:v>
                  </c:pt>
                  <c:pt idx="7">
                    <c:v>Male</c:v>
                  </c:pt>
                  <c:pt idx="8">
                    <c:v>Male</c:v>
                  </c:pt>
                  <c:pt idx="9">
                    <c:v>Female</c:v>
                  </c:pt>
                  <c:pt idx="10">
                    <c:v>Male</c:v>
                  </c:pt>
                  <c:pt idx="11">
                    <c:v>Female</c:v>
                  </c:pt>
                  <c:pt idx="12">
                    <c:v>Female</c:v>
                  </c:pt>
                  <c:pt idx="13">
                    <c:v>Female</c:v>
                  </c:pt>
                </c:lvl>
                <c:lvl>
                  <c:pt idx="0">
                    <c:v>Splicer</c:v>
                  </c:pt>
                  <c:pt idx="1">
                    <c:v>Technician</c:v>
                  </c:pt>
                  <c:pt idx="2">
                    <c:v>Assistant</c:v>
                  </c:pt>
                  <c:pt idx="3">
                    <c:v>Executive Assistant</c:v>
                  </c:pt>
                  <c:pt idx="4">
                    <c:v>Laborer</c:v>
                  </c:pt>
                  <c:pt idx="5">
                    <c:v>Engineer</c:v>
                  </c:pt>
                  <c:pt idx="6">
                    <c:v>Technician</c:v>
                  </c:pt>
                  <c:pt idx="7">
                    <c:v>Driver</c:v>
                  </c:pt>
                  <c:pt idx="8">
                    <c:v>Clerk</c:v>
                  </c:pt>
                  <c:pt idx="9">
                    <c:v>Technician</c:v>
                  </c:pt>
                  <c:pt idx="10">
                    <c:v>Labor</c:v>
                  </c:pt>
                  <c:pt idx="11">
                    <c:v>Engineer</c:v>
                  </c:pt>
                  <c:pt idx="12">
                    <c:v>Accounting</c:v>
                  </c:pt>
                  <c:pt idx="13">
                    <c:v>Controller</c:v>
                  </c:pt>
                </c:lvl>
                <c:lvl>
                  <c:pt idx="0">
                    <c:v>Bartholemew</c:v>
                  </c:pt>
                  <c:pt idx="1">
                    <c:v>Dheepa</c:v>
                  </c:pt>
                  <c:pt idx="2">
                    <c:v>Edward</c:v>
                  </c:pt>
                  <c:pt idx="3">
                    <c:v>Jac</c:v>
                  </c:pt>
                  <c:pt idx="4">
                    <c:v>Jasmine</c:v>
                  </c:pt>
                  <c:pt idx="5">
                    <c:v>Joseph</c:v>
                  </c:pt>
                  <c:pt idx="6">
                    <c:v>Latia</c:v>
                  </c:pt>
                  <c:pt idx="7">
                    <c:v>Maruk</c:v>
                  </c:pt>
                  <c:pt idx="8">
                    <c:v>Michael</c:v>
                  </c:pt>
                  <c:pt idx="9">
                    <c:v>Myriam</c:v>
                  </c:pt>
                  <c:pt idx="10">
                    <c:v>Paula</c:v>
                  </c:pt>
                  <c:pt idx="11">
                    <c:v>Sharlene</c:v>
                  </c:pt>
                  <c:pt idx="12">
                    <c:v>Uriah</c:v>
                  </c:pt>
                  <c:pt idx="13">
                    <c:v>Xana</c:v>
                  </c:pt>
                </c:lvl>
              </c:multiLvlStrCache>
            </c:multiLvlStrRef>
          </c:cat>
          <c:val>
            <c:numRef>
              <c:f>Sheet3!$C$2:$C$44</c:f>
              <c:numCache>
                <c:formatCode>General</c:formatCode>
                <c:ptCount val="14"/>
                <c:pt idx="0">
                  <c:v>3</c:v>
                </c:pt>
                <c:pt idx="1">
                  <c:v>3</c:v>
                </c:pt>
                <c:pt idx="2">
                  <c:v>4</c:v>
                </c:pt>
                <c:pt idx="3">
                  <c:v>3</c:v>
                </c:pt>
                <c:pt idx="4">
                  <c:v>3</c:v>
                </c:pt>
                <c:pt idx="5">
                  <c:v>5</c:v>
                </c:pt>
                <c:pt idx="6">
                  <c:v>4</c:v>
                </c:pt>
                <c:pt idx="7">
                  <c:v>3</c:v>
                </c:pt>
                <c:pt idx="8">
                  <c:v>2</c:v>
                </c:pt>
                <c:pt idx="9">
                  <c:v>5</c:v>
                </c:pt>
                <c:pt idx="10">
                  <c:v>3</c:v>
                </c:pt>
                <c:pt idx="11">
                  <c:v>2</c:v>
                </c:pt>
                <c:pt idx="12">
                  <c:v>4</c:v>
                </c:pt>
                <c:pt idx="13">
                  <c:v>3</c:v>
                </c:pt>
              </c:numCache>
            </c:numRef>
          </c:val>
          <c:extLst>
            <c:ext xmlns:c16="http://schemas.microsoft.com/office/drawing/2014/chart" uri="{C3380CC4-5D6E-409C-BE32-E72D297353CC}">
              <c16:uniqueId val="{00000039-A799-46DD-895B-33B527729EB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2783153750518026"/>
          <c:y val="0.2177524042534271"/>
          <c:w val="0.26339653267025831"/>
          <c:h val="0.5648555435476428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1971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61297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311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69367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950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52748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848926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54756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61784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149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99607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43227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296193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67843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70777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191363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spcBef>
                <a:spcPts val="55"/>
              </a:spcBef>
            </a:pPr>
            <a:fld id="{81D60167-4931-47E6-BA6A-407CBD079E47}" type="slidenum">
              <a:rPr lang="en-IN" spc="10" smtClean="0"/>
              <a:pPr marL="38100">
                <a:spcBef>
                  <a:spcPts val="55"/>
                </a:spcBef>
              </a:pPr>
              <a:t>‹#›</a:t>
            </a:fld>
            <a:endParaRPr lang="en-IN" spc="10" dirty="0"/>
          </a:p>
        </p:txBody>
      </p:sp>
    </p:spTree>
    <p:extLst>
      <p:ext uri="{BB962C8B-B14F-4D97-AF65-F5344CB8AC3E}">
        <p14:creationId xmlns:p14="http://schemas.microsoft.com/office/powerpoint/2010/main" val="325074685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7000">
              <a:schemeClr val="bg2">
                <a:tint val="97000"/>
                <a:hueMod val="92000"/>
                <a:satMod val="169000"/>
                <a:lumMod val="164000"/>
                <a:alpha val="3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962400" y="119241"/>
            <a:ext cx="16764000" cy="2509661"/>
          </a:xfrm>
          <a:prstGeom prst="rect">
            <a:avLst/>
          </a:prstGeom>
        </p:spPr>
        <p:txBody>
          <a:bodyPr vert="horz" wrap="square" lIns="0" tIns="16510" rIns="0" bIns="0" rtlCol="0" anchor="b">
            <a:spAutoFit/>
          </a:bodyPr>
          <a:lstStyle/>
          <a:p>
            <a:pPr marL="3213735" algn="ctr">
              <a:spcBef>
                <a:spcPts val="130"/>
              </a:spcBef>
            </a:pPr>
            <a:r>
              <a:rPr lang="en-US" b="1" u="sng" dirty="0" smtClean="0">
                <a:solidFill>
                  <a:srgbClr val="0F0F0F"/>
                </a:solidFill>
                <a:latin typeface="Arial" panose="020B0604020202020204" pitchFamily="34" charset="0"/>
                <a:cs typeface="Arial" panose="020B0604020202020204" pitchFamily="34" charset="0"/>
              </a:rPr>
              <a:t>EMPLOYEE DATA ANALYSIS </a:t>
            </a:r>
            <a:r>
              <a:rPr lang="en-US" b="1" u="sng" dirty="0" smtClean="0">
                <a:solidFill>
                  <a:srgbClr val="0F0F0F"/>
                </a:solidFill>
                <a:latin typeface="Arial" panose="020B0604020202020204" pitchFamily="34" charset="0"/>
                <a:cs typeface="Arial" panose="020B0604020202020204" pitchFamily="34" charset="0"/>
              </a:rPr>
              <a:t/>
            </a:r>
            <a:br>
              <a:rPr lang="en-US" b="1" u="sng" dirty="0" smtClean="0">
                <a:solidFill>
                  <a:srgbClr val="0F0F0F"/>
                </a:solidFill>
                <a:latin typeface="Arial" panose="020B0604020202020204" pitchFamily="34" charset="0"/>
                <a:cs typeface="Arial" panose="020B0604020202020204" pitchFamily="34" charset="0"/>
              </a:rPr>
            </a:br>
            <a:r>
              <a:rPr lang="en-US" b="1" u="sng" dirty="0" smtClean="0">
                <a:solidFill>
                  <a:srgbClr val="0F0F0F"/>
                </a:solidFill>
                <a:latin typeface="Arial" panose="020B0604020202020204" pitchFamily="34" charset="0"/>
                <a:cs typeface="Arial" panose="020B0604020202020204" pitchFamily="34" charset="0"/>
              </a:rPr>
              <a:t>USING</a:t>
            </a:r>
            <a:r>
              <a:rPr lang="en-US" b="1" u="sng" dirty="0" smtClean="0">
                <a:solidFill>
                  <a:srgbClr val="0F0F0F"/>
                </a:solidFill>
                <a:latin typeface="Arial" panose="020B0604020202020204" pitchFamily="34" charset="0"/>
                <a:cs typeface="Arial" panose="020B0604020202020204" pitchFamily="34" charset="0"/>
              </a:rPr>
              <a:t> EXCEL</a:t>
            </a:r>
            <a:r>
              <a:rPr lang="en-US" b="1" i="0" u="sng" dirty="0" smtClean="0">
                <a:solidFill>
                  <a:srgbClr val="0F0F0F"/>
                </a:solidFill>
                <a:effectLst/>
                <a:latin typeface="Arial" panose="020B0604020202020204" pitchFamily="34" charset="0"/>
                <a:cs typeface="Arial" panose="020B0604020202020204" pitchFamily="34" charset="0"/>
              </a:rPr>
              <a:t> </a:t>
            </a:r>
            <a:r>
              <a:rPr lang="en-US" b="1" i="0" dirty="0">
                <a:solidFill>
                  <a:srgbClr val="0F0F0F"/>
                </a:solidFill>
                <a:effectLst/>
                <a:latin typeface="Arial" panose="020B0604020202020204" pitchFamily="34" charset="0"/>
                <a:cs typeface="Arial" panose="020B0604020202020204" pitchFamily="34" charset="0"/>
              </a:rPr>
              <a:t/>
            </a:r>
            <a:br>
              <a:rPr lang="en-US" b="1" i="0" dirty="0">
                <a:solidFill>
                  <a:srgbClr val="0F0F0F"/>
                </a:solidFill>
                <a:effectLst/>
                <a:latin typeface="Arial" panose="020B0604020202020204" pitchFamily="34" charset="0"/>
                <a:cs typeface="Arial" panose="020B0604020202020204" pitchFamily="34" charset="0"/>
              </a:rPr>
            </a:br>
            <a:endParaRPr spc="15"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685801" y="2135506"/>
            <a:ext cx="11077575" cy="4339650"/>
          </a:xfrm>
          <a:prstGeom prst="rect">
            <a:avLst/>
          </a:prstGeom>
          <a:noFill/>
        </p:spPr>
        <p:txBody>
          <a:bodyPr wrap="square" rtlCol="0">
            <a:spAutoFit/>
          </a:bodyPr>
          <a:lstStyle/>
          <a:p>
            <a:pPr marL="457200" indent="-457200">
              <a:lnSpc>
                <a:spcPct val="200000"/>
              </a:lnSpc>
              <a:buFont typeface="+mj-lt"/>
              <a:buAutoNum type="arabicPeriod"/>
            </a:pPr>
            <a:r>
              <a:rPr lang="en-US" sz="2400" b="1" dirty="0">
                <a:latin typeface="Arial" panose="020B0604020202020204" pitchFamily="34" charset="0"/>
                <a:cs typeface="Arial" panose="020B0604020202020204" pitchFamily="34" charset="0"/>
              </a:rPr>
              <a:t>STUDENT </a:t>
            </a:r>
            <a:r>
              <a:rPr lang="en-US" sz="2400" b="1" dirty="0">
                <a:latin typeface="Arial" panose="020B0604020202020204" pitchFamily="34" charset="0"/>
                <a:cs typeface="Arial" panose="020B0604020202020204" pitchFamily="34" charset="0"/>
              </a:rPr>
              <a:t>NAME   :  R.ANANDHI </a:t>
            </a:r>
            <a:endParaRPr lang="en-US" sz="2400" b="1"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b="1" dirty="0">
                <a:latin typeface="Arial" panose="020B0604020202020204" pitchFamily="34" charset="0"/>
                <a:cs typeface="Arial" panose="020B0604020202020204" pitchFamily="34" charset="0"/>
              </a:rPr>
              <a:t>REGISTER NO      :   312217455 NM ID       					                             9D90C40ADFB11FE998543B558</a:t>
            </a:r>
            <a:endParaRPr lang="en-US" sz="2400" b="1" dirty="0">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400" b="1" dirty="0">
                <a:latin typeface="Arial" panose="020B0604020202020204" pitchFamily="34" charset="0"/>
                <a:cs typeface="Arial" panose="020B0604020202020204" pitchFamily="34" charset="0"/>
              </a:rPr>
              <a:t>DEPARTMENT      :  B.COM (GENERAL)</a:t>
            </a:r>
            <a:endParaRPr lang="en-US" sz="2400" b="1"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sz="2400" b="1" dirty="0">
                <a:latin typeface="Arial" panose="020B0604020202020204" pitchFamily="34" charset="0"/>
                <a:cs typeface="Arial" panose="020B0604020202020204" pitchFamily="34" charset="0"/>
              </a:rPr>
              <a:t>COLLEGE             :  PONNUSAMY NADAR ARTS &amp; SCIENCE COLLEGE</a:t>
            </a:r>
          </a:p>
          <a:p>
            <a:pPr>
              <a:lnSpc>
                <a:spcPct val="150000"/>
              </a:lnSpc>
            </a:pPr>
            <a:r>
              <a:rPr lang="en-US" sz="2400" b="1" dirty="0">
                <a:latin typeface="Arial" panose="020B0604020202020204" pitchFamily="34" charset="0"/>
                <a:cs typeface="Arial" panose="020B0604020202020204" pitchFamily="34" charset="0"/>
              </a:rPr>
              <a:t>                                       C.T.H ROAD THOZHUVUR THIRUVALLUR(DISTRICT)</a:t>
            </a:r>
          </a:p>
          <a:p>
            <a:pPr>
              <a:lnSpc>
                <a:spcPct val="150000"/>
              </a:lnSpc>
            </a:pPr>
            <a:r>
              <a:rPr lang="en-US" sz="2400" b="1" dirty="0">
                <a:latin typeface="Arial" panose="020B0604020202020204" pitchFamily="34" charset="0"/>
                <a:cs typeface="Arial" panose="020B0604020202020204" pitchFamily="34" charset="0"/>
              </a:rPr>
              <a:t>                                       PINCODE:602025</a:t>
            </a:r>
          </a:p>
        </p:txBody>
      </p:sp>
      <p:cxnSp>
        <p:nvCxnSpPr>
          <p:cNvPr id="10" name="Elbow Connector 9"/>
          <p:cNvCxnSpPr/>
          <p:nvPr/>
        </p:nvCxnSpPr>
        <p:spPr>
          <a:xfrm>
            <a:off x="8153402" y="4572002"/>
            <a:ext cx="34159" cy="315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675" y="69684"/>
            <a:ext cx="9023351" cy="663002"/>
          </a:xfrm>
          <a:prstGeom prst="rect">
            <a:avLst/>
          </a:prstGeom>
        </p:spPr>
        <p:txBody>
          <a:bodyPr vert="horz" wrap="square" lIns="0" tIns="16510" rIns="0" bIns="0" rtlCol="0" anchor="t">
            <a:spAutoFit/>
          </a:bodyPr>
          <a:lstStyle/>
          <a:p>
            <a:pPr marL="12700">
              <a:spcBef>
                <a:spcPts val="130"/>
              </a:spcBef>
            </a:pPr>
            <a:r>
              <a:rPr sz="4200" b="1" u="sng" spc="15" dirty="0">
                <a:solidFill>
                  <a:schemeClr val="tx1"/>
                </a:solidFill>
                <a:latin typeface="Arial" panose="020B0604020202020204" pitchFamily="34" charset="0"/>
                <a:cs typeface="Arial" panose="020B0604020202020204" pitchFamily="34" charset="0"/>
              </a:rPr>
              <a:t>THE</a:t>
            </a:r>
            <a:r>
              <a:rPr sz="4200" b="1" u="sng" spc="20" dirty="0">
                <a:solidFill>
                  <a:schemeClr val="tx1"/>
                </a:solidFill>
                <a:latin typeface="Arial" panose="020B0604020202020204" pitchFamily="34" charset="0"/>
                <a:cs typeface="Arial" panose="020B0604020202020204" pitchFamily="34" charset="0"/>
              </a:rPr>
              <a:t> </a:t>
            </a:r>
            <a:r>
              <a:rPr lang="en-US" sz="4200" b="1" u="sng" spc="20" dirty="0">
                <a:solidFill>
                  <a:schemeClr val="tx1"/>
                </a:solidFill>
                <a:latin typeface="Arial" panose="020B0604020202020204" pitchFamily="34" charset="0"/>
                <a:cs typeface="Arial" panose="020B0604020202020204" pitchFamily="34" charset="0"/>
              </a:rPr>
              <a:t>"</a:t>
            </a:r>
            <a:r>
              <a:rPr sz="4200" b="1" u="sng" spc="10" dirty="0">
                <a:solidFill>
                  <a:schemeClr val="tx1"/>
                </a:solidFill>
                <a:latin typeface="Arial" panose="020B0604020202020204" pitchFamily="34" charset="0"/>
                <a:cs typeface="Arial" panose="020B0604020202020204" pitchFamily="34" charset="0"/>
              </a:rPr>
              <a:t>WOW</a:t>
            </a:r>
            <a:r>
              <a:rPr lang="en-US" sz="4200" b="1" u="sng" spc="10" dirty="0">
                <a:solidFill>
                  <a:schemeClr val="tx1"/>
                </a:solidFill>
                <a:latin typeface="Arial" panose="020B0604020202020204" pitchFamily="34" charset="0"/>
                <a:cs typeface="Arial" panose="020B0604020202020204" pitchFamily="34" charset="0"/>
              </a:rPr>
              <a:t>"</a:t>
            </a:r>
            <a:r>
              <a:rPr sz="4200" b="1" u="sng" spc="85" dirty="0">
                <a:solidFill>
                  <a:schemeClr val="tx1"/>
                </a:solidFill>
                <a:latin typeface="Arial" panose="020B0604020202020204" pitchFamily="34" charset="0"/>
                <a:cs typeface="Arial" panose="020B0604020202020204" pitchFamily="34" charset="0"/>
              </a:rPr>
              <a:t> </a:t>
            </a:r>
            <a:r>
              <a:rPr sz="4200" b="1" u="sng" spc="10" dirty="0">
                <a:solidFill>
                  <a:schemeClr val="tx1"/>
                </a:solidFill>
                <a:latin typeface="Arial" panose="020B0604020202020204" pitchFamily="34" charset="0"/>
                <a:cs typeface="Arial" panose="020B0604020202020204" pitchFamily="34" charset="0"/>
              </a:rPr>
              <a:t>IN</a:t>
            </a:r>
            <a:r>
              <a:rPr sz="4200" b="1" u="sng" spc="-5" dirty="0">
                <a:solidFill>
                  <a:schemeClr val="tx1"/>
                </a:solidFill>
                <a:latin typeface="Arial" panose="020B0604020202020204" pitchFamily="34" charset="0"/>
                <a:cs typeface="Arial" panose="020B0604020202020204" pitchFamily="34" charset="0"/>
              </a:rPr>
              <a:t> </a:t>
            </a:r>
            <a:r>
              <a:rPr sz="4200" b="1" u="sng" spc="15" dirty="0">
                <a:solidFill>
                  <a:schemeClr val="tx1"/>
                </a:solidFill>
                <a:latin typeface="Arial" panose="020B0604020202020204" pitchFamily="34" charset="0"/>
                <a:cs typeface="Arial" panose="020B0604020202020204" pitchFamily="34" charset="0"/>
              </a:rPr>
              <a:t>OUR</a:t>
            </a:r>
            <a:r>
              <a:rPr sz="4200" b="1" u="sng" spc="-10" dirty="0">
                <a:solidFill>
                  <a:schemeClr val="tx1"/>
                </a:solidFill>
                <a:latin typeface="Arial" panose="020B0604020202020204" pitchFamily="34" charset="0"/>
                <a:cs typeface="Arial" panose="020B0604020202020204" pitchFamily="34" charset="0"/>
              </a:rPr>
              <a:t> </a:t>
            </a:r>
            <a:r>
              <a:rPr sz="4200" b="1" u="sng" spc="20" dirty="0">
                <a:solidFill>
                  <a:schemeClr val="tx1"/>
                </a:solidFill>
                <a:latin typeface="Arial" panose="020B0604020202020204" pitchFamily="34" charset="0"/>
                <a:cs typeface="Arial" panose="020B0604020202020204" pitchFamily="34" charset="0"/>
              </a:rPr>
              <a:t>SOLUTION</a:t>
            </a:r>
            <a:endParaRPr sz="4200" b="1" u="sng" dirty="0">
              <a:solidFill>
                <a:schemeClr val="tx1"/>
              </a:solidFill>
              <a:latin typeface="Arial" panose="020B0604020202020204" pitchFamily="34" charset="0"/>
              <a:cs typeface="Arial" panose="020B0604020202020204" pitchFamily="34"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a:cs typeface="Trebuchet MS"/>
              </a:rPr>
              <a:pPr marL="38100">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8" cy="954107"/>
          </a:xfrm>
          <a:prstGeom prst="rect">
            <a:avLst/>
          </a:prstGeom>
          <a:noFill/>
        </p:spPr>
        <p:txBody>
          <a:bodyPr wrap="square" rtlCol="0">
            <a:spAutoFit/>
          </a:bodyPr>
          <a:lstStyle/>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895409" y="706872"/>
            <a:ext cx="82296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Comprehensive Data Integration: </a:t>
            </a:r>
            <a:r>
              <a:rPr lang="en-US" altLang="en-US" sz="2000" dirty="0">
                <a:latin typeface="Arial" panose="020B0604020202020204" pitchFamily="34" charset="0"/>
                <a:cs typeface="Arial" panose="020B0604020202020204" pitchFamily="34" charset="0"/>
              </a:rPr>
              <a:t>Centralize diverse data points (ID, job title, performance metrics) in one Excel file</a:t>
            </a:r>
            <a:r>
              <a:rPr lang="en-US" altLang="en-US" sz="2000" b="1" dirty="0">
                <a:latin typeface="Arial" panose="020B0604020202020204" pitchFamily="34" charset="0"/>
                <a:cs typeface="Arial" panose="020B0604020202020204" pitchFamily="34" charset="0"/>
              </a:rPr>
              <a:t>.</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Accurate Performance Metrics: </a:t>
            </a:r>
            <a:r>
              <a:rPr lang="en-US" altLang="en-US" sz="2000" dirty="0">
                <a:latin typeface="Arial" panose="020B0604020202020204" pitchFamily="34" charset="0"/>
                <a:cs typeface="Arial" panose="020B0604020202020204" pitchFamily="34" charset="0"/>
              </a:rPr>
              <a:t>Calculate and track KPIs with precision using built-in Excel formulas.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Data Accuracy:</a:t>
            </a:r>
            <a:r>
              <a:rPr lang="en-US" altLang="en-US" sz="2000" dirty="0">
                <a:latin typeface="Arial" panose="020B0604020202020204" pitchFamily="34" charset="0"/>
                <a:cs typeface="Arial" panose="020B0604020202020204" pitchFamily="34" charset="0"/>
              </a:rPr>
              <a:t> Identify and correct errors, ensuring reliable and accurate performance data</a:t>
            </a:r>
            <a:r>
              <a:rPr lang="en-US" altLang="en-US" sz="2000" b="1" dirty="0">
                <a:latin typeface="Arial" panose="020B0604020202020204" pitchFamily="34" charset="0"/>
                <a:cs typeface="Arial" panose="020B0604020202020204" pitchFamily="34" charset="0"/>
              </a:rPr>
              <a:t>.</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Insightful Visualizations: </a:t>
            </a:r>
            <a:r>
              <a:rPr lang="en-US" altLang="en-US" sz="2000" dirty="0">
                <a:latin typeface="Arial" panose="020B0604020202020204" pitchFamily="34" charset="0"/>
                <a:cs typeface="Arial" panose="020B0604020202020204" pitchFamily="34" charset="0"/>
              </a:rPr>
              <a:t>Use charts and graphs to clearly illustrate performance trends and comparisons.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Trend Analysis: </a:t>
            </a:r>
            <a:r>
              <a:rPr lang="en-US" altLang="en-US" sz="2000" dirty="0">
                <a:latin typeface="Arial" panose="020B0604020202020204" pitchFamily="34" charset="0"/>
                <a:cs typeface="Arial" panose="020B0604020202020204" pitchFamily="34" charset="0"/>
              </a:rPr>
              <a:t>Identify patterns, correlations, and outliers to understand performance dynamics.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Custom Reporting: </a:t>
            </a:r>
            <a:r>
              <a:rPr lang="en-US" altLang="en-US" sz="2000" dirty="0">
                <a:latin typeface="Arial" panose="020B0604020202020204" pitchFamily="34" charset="0"/>
                <a:cs typeface="Arial" panose="020B0604020202020204" pitchFamily="34" charset="0"/>
              </a:rPr>
              <a:t>Generate tailored reports and interactive dashboards for real-time performance monitoring and stakeholder presentations.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104743"/>
            <a:ext cx="2437130" cy="659796"/>
          </a:xfrm>
          <a:prstGeom prst="rect">
            <a:avLst/>
          </a:prstGeom>
        </p:spPr>
        <p:txBody>
          <a:bodyPr vert="horz" wrap="square" lIns="0" tIns="13335" rIns="0" bIns="0" rtlCol="0" anchor="t">
            <a:spAutoFit/>
          </a:bodyPr>
          <a:lstStyle/>
          <a:p>
            <a:pPr marL="12700">
              <a:spcBef>
                <a:spcPts val="105"/>
              </a:spcBef>
            </a:pPr>
            <a:r>
              <a:rPr sz="4200" b="1" u="sng" dirty="0">
                <a:solidFill>
                  <a:schemeClr val="tx1"/>
                </a:solidFill>
                <a:latin typeface="Arial" panose="020B0604020202020204" pitchFamily="34" charset="0"/>
                <a:cs typeface="Arial" panose="020B0604020202020204" pitchFamily="34" charset="0"/>
              </a:rPr>
              <a:t>R</a:t>
            </a:r>
            <a:r>
              <a:rPr sz="4200" b="1" u="sng" spc="-40" dirty="0">
                <a:solidFill>
                  <a:schemeClr val="tx1"/>
                </a:solidFill>
                <a:latin typeface="Arial" panose="020B0604020202020204" pitchFamily="34" charset="0"/>
                <a:cs typeface="Arial" panose="020B0604020202020204" pitchFamily="34" charset="0"/>
              </a:rPr>
              <a:t>E</a:t>
            </a:r>
            <a:r>
              <a:rPr sz="4200" b="1" u="sng" spc="15" dirty="0">
                <a:solidFill>
                  <a:schemeClr val="tx1"/>
                </a:solidFill>
                <a:latin typeface="Arial" panose="020B0604020202020204" pitchFamily="34" charset="0"/>
                <a:cs typeface="Arial" panose="020B0604020202020204" pitchFamily="34" charset="0"/>
              </a:rPr>
              <a:t>S</a:t>
            </a:r>
            <a:r>
              <a:rPr sz="4200" b="1" u="sng" spc="-30" dirty="0">
                <a:solidFill>
                  <a:schemeClr val="tx1"/>
                </a:solidFill>
                <a:latin typeface="Arial" panose="020B0604020202020204" pitchFamily="34" charset="0"/>
                <a:cs typeface="Arial" panose="020B0604020202020204" pitchFamily="34" charset="0"/>
              </a:rPr>
              <a:t>U</a:t>
            </a:r>
            <a:r>
              <a:rPr sz="4200" b="1" u="sng" spc="-405" dirty="0">
                <a:solidFill>
                  <a:schemeClr val="tx1"/>
                </a:solidFill>
                <a:latin typeface="Arial" panose="020B0604020202020204" pitchFamily="34" charset="0"/>
                <a:cs typeface="Arial" panose="020B0604020202020204" pitchFamily="34" charset="0"/>
              </a:rPr>
              <a:t>L</a:t>
            </a:r>
            <a:r>
              <a:rPr sz="4200" b="1" u="sng" dirty="0">
                <a:solidFill>
                  <a:schemeClr val="tx1"/>
                </a:solidFill>
                <a:latin typeface="Arial" panose="020B0604020202020204" pitchFamily="34" charset="0"/>
                <a:cs typeface="Arial" panose="020B0604020202020204" pitchFamily="34"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a:cs typeface="Trebuchet MS"/>
              </a:rPr>
              <a:pPr marL="38100">
                <a:spcBef>
                  <a:spcPts val="55"/>
                </a:spcBef>
              </a:p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365172066"/>
              </p:ext>
            </p:extLst>
          </p:nvPr>
        </p:nvGraphicFramePr>
        <p:xfrm>
          <a:off x="895350" y="434641"/>
          <a:ext cx="8686800" cy="58137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1"/>
            <a:ext cx="4038600" cy="838200"/>
          </a:xfrm>
        </p:spPr>
        <p:txBody>
          <a:bodyPr>
            <a:noAutofit/>
          </a:bodyPr>
          <a:lstStyle/>
          <a:p>
            <a:r>
              <a:rPr lang="en-US" sz="4200" b="1" u="sng" dirty="0" smtClean="0">
                <a:solidFill>
                  <a:schemeClr val="tx1"/>
                </a:solidFill>
                <a:latin typeface="Arial" panose="020B0604020202020204" pitchFamily="34" charset="0"/>
                <a:cs typeface="Arial" panose="020B0604020202020204" pitchFamily="34" charset="0"/>
              </a:rPr>
              <a:t>CONCLUSION</a:t>
            </a:r>
            <a:endParaRPr lang="en-IN" sz="4200" b="1" u="sng" dirty="0">
              <a:solidFill>
                <a:schemeClr val="tx1"/>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685800" y="766464"/>
            <a:ext cx="9906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FontTx/>
              <a:buAutoNum type="arabicPeriod"/>
            </a:pPr>
            <a:r>
              <a:rPr lang="en-US" altLang="en-US" sz="2000" b="1" dirty="0" smtClean="0">
                <a:latin typeface="Arial" panose="020B0604020202020204" pitchFamily="34" charset="0"/>
              </a:rPr>
              <a:t>Overall </a:t>
            </a:r>
            <a:r>
              <a:rPr lang="en-US" altLang="en-US" sz="2000" b="1" dirty="0">
                <a:latin typeface="Arial" panose="020B0604020202020204" pitchFamily="34" charset="0"/>
              </a:rPr>
              <a:t>Performance Trends:</a:t>
            </a:r>
            <a:r>
              <a:rPr lang="en-US" altLang="en-US" sz="2000" dirty="0">
                <a:latin typeface="Arial" panose="020B0604020202020204" pitchFamily="34" charset="0"/>
              </a:rPr>
              <a:t> [Insert a brief summary of the overall performance trends observed, such as an increase or decrease in productivity, quality, or customer satisfaction.]</a:t>
            </a:r>
          </a:p>
          <a:p>
            <a:pPr eaLnBrk="0" fontAlgn="base" hangingPunct="0">
              <a:lnSpc>
                <a:spcPct val="150000"/>
              </a:lnSpc>
              <a:spcBef>
                <a:spcPct val="0"/>
              </a:spcBef>
              <a:spcAft>
                <a:spcPct val="0"/>
              </a:spcAft>
              <a:buFontTx/>
              <a:buAutoNum type="arabicPeriod" startAt="2"/>
            </a:pPr>
            <a:r>
              <a:rPr lang="en-US" altLang="en-US" sz="2000" b="1" dirty="0">
                <a:latin typeface="Arial" panose="020B0604020202020204" pitchFamily="34" charset="0"/>
              </a:rPr>
              <a:t>Identifying High-Performing Employees:</a:t>
            </a:r>
            <a:r>
              <a:rPr lang="en-US" altLang="en-US" sz="2000" dirty="0">
                <a:latin typeface="Arial" panose="020B0604020202020204" pitchFamily="34" charset="0"/>
              </a:rPr>
              <a:t> [Highlight the employees who consistently exceeded expectations or achieved exceptional results in specific areas.]</a:t>
            </a:r>
          </a:p>
          <a:p>
            <a:pPr eaLnBrk="0" fontAlgn="base" hangingPunct="0">
              <a:lnSpc>
                <a:spcPct val="150000"/>
              </a:lnSpc>
              <a:spcBef>
                <a:spcPct val="0"/>
              </a:spcBef>
              <a:spcAft>
                <a:spcPct val="0"/>
              </a:spcAft>
              <a:buFontTx/>
              <a:buAutoNum type="arabicPeriod" startAt="3"/>
            </a:pPr>
            <a:r>
              <a:rPr lang="en-US" altLang="en-US" sz="2000" b="1" dirty="0">
                <a:latin typeface="Arial" panose="020B0604020202020204" pitchFamily="34" charset="0"/>
              </a:rPr>
              <a:t>Identifying Areas for Improvement:</a:t>
            </a:r>
            <a:r>
              <a:rPr lang="en-US" altLang="en-US" sz="2000" dirty="0">
                <a:latin typeface="Arial" panose="020B0604020202020204" pitchFamily="34" charset="0"/>
              </a:rPr>
              <a:t> [Pinpoint the areas where employees are struggling or falling short of their performance goals.]</a:t>
            </a:r>
          </a:p>
          <a:p>
            <a:pPr eaLnBrk="0" fontAlgn="base" hangingPunct="0">
              <a:lnSpc>
                <a:spcPct val="150000"/>
              </a:lnSpc>
              <a:spcBef>
                <a:spcPct val="0"/>
              </a:spcBef>
              <a:spcAft>
                <a:spcPct val="0"/>
              </a:spcAft>
              <a:buFontTx/>
              <a:buAutoNum type="arabicPeriod" startAt="4"/>
            </a:pPr>
            <a:r>
              <a:rPr lang="en-US" altLang="en-US" sz="2000" b="1" dirty="0">
                <a:latin typeface="Arial" panose="020B0604020202020204" pitchFamily="34" charset="0"/>
              </a:rPr>
              <a:t>Effectiveness of Training and Development:</a:t>
            </a:r>
            <a:r>
              <a:rPr lang="en-US" altLang="en-US" sz="2000" dirty="0">
                <a:latin typeface="Arial" panose="020B0604020202020204" pitchFamily="34" charset="0"/>
              </a:rPr>
              <a:t> [Evaluate the impact of training programs on employee performance and identify areas where additional training or development may be needed.]</a:t>
            </a:r>
          </a:p>
          <a:p>
            <a:pPr eaLnBrk="0" fontAlgn="base" hangingPunct="0">
              <a:lnSpc>
                <a:spcPct val="150000"/>
              </a:lnSpc>
              <a:spcBef>
                <a:spcPct val="0"/>
              </a:spcBef>
              <a:spcAft>
                <a:spcPct val="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68714" y="674871"/>
            <a:ext cx="5822421" cy="1324722"/>
          </a:xfrm>
          <a:prstGeom prst="rect">
            <a:avLst/>
          </a:prstGeom>
        </p:spPr>
        <p:txBody>
          <a:bodyPr vert="horz" wrap="square" lIns="0" tIns="16510" rIns="0" bIns="0" rtlCol="0" anchor="t">
            <a:spAutoFit/>
          </a:bodyPr>
          <a:lstStyle/>
          <a:p>
            <a:pPr marL="12700">
              <a:spcBef>
                <a:spcPts val="130"/>
              </a:spcBef>
            </a:pPr>
            <a:r>
              <a:rPr lang="en-US" sz="4250" b="1" u="sng" spc="5" dirty="0" smtClean="0">
                <a:solidFill>
                  <a:schemeClr val="tx1"/>
                </a:solidFill>
                <a:latin typeface="Arial" panose="020B0604020202020204" pitchFamily="34" charset="0"/>
                <a:cs typeface="Arial" panose="020B0604020202020204" pitchFamily="34" charset="0"/>
              </a:rPr>
              <a:t>PROJECT</a:t>
            </a:r>
            <a:r>
              <a:rPr lang="en-US" sz="4250" b="1" spc="5" dirty="0" smtClean="0">
                <a:solidFill>
                  <a:schemeClr val="tx1"/>
                </a:solidFill>
                <a:latin typeface="Arial" panose="020B0604020202020204" pitchFamily="34" charset="0"/>
                <a:cs typeface="Arial" panose="020B0604020202020204" pitchFamily="34" charset="0"/>
              </a:rPr>
              <a:t> </a:t>
            </a:r>
            <a:r>
              <a:rPr lang="en-US" sz="4250" b="1" u="sng" spc="5" dirty="0" smtClean="0">
                <a:solidFill>
                  <a:schemeClr val="tx1"/>
                </a:solidFill>
                <a:latin typeface="Arial" panose="020B0604020202020204" pitchFamily="34" charset="0"/>
                <a:cs typeface="Arial" panose="020B0604020202020204" pitchFamily="34" charset="0"/>
              </a:rPr>
              <a:t>TITLE</a:t>
            </a:r>
            <a:r>
              <a:rPr sz="4250" b="1" u="sng" spc="5" dirty="0" smtClean="0">
                <a:solidFill>
                  <a:schemeClr val="bg1"/>
                </a:solidFill>
                <a:latin typeface="Arial" panose="020B0604020202020204" pitchFamily="34" charset="0"/>
                <a:cs typeface="Arial" panose="020B0604020202020204" pitchFamily="34" charset="0"/>
              </a:rPr>
              <a:t>J</a:t>
            </a:r>
            <a:r>
              <a:rPr sz="4250" b="1" spc="5" dirty="0" smtClean="0">
                <a:solidFill>
                  <a:schemeClr val="bg1"/>
                </a:solidFill>
                <a:latin typeface="Arial" panose="020B0604020202020204" pitchFamily="34" charset="0"/>
                <a:cs typeface="Arial" panose="020B0604020202020204" pitchFamily="34" charset="0"/>
              </a:rPr>
              <a:t>ECT</a:t>
            </a:r>
            <a:r>
              <a:rPr sz="4250" b="1" spc="-85" dirty="0" smtClean="0">
                <a:solidFill>
                  <a:schemeClr val="bg1"/>
                </a:solidFill>
                <a:latin typeface="Arial" panose="020B0604020202020204" pitchFamily="34" charset="0"/>
                <a:cs typeface="Arial" panose="020B0604020202020204" pitchFamily="34" charset="0"/>
              </a:rPr>
              <a:t> </a:t>
            </a:r>
            <a:r>
              <a:rPr sz="4250" b="1" spc="25" dirty="0">
                <a:solidFill>
                  <a:schemeClr val="bg1"/>
                </a:solidFill>
                <a:latin typeface="Arial" panose="020B0604020202020204" pitchFamily="34" charset="0"/>
                <a:cs typeface="Arial" panose="020B0604020202020204" pitchFamily="34" charset="0"/>
              </a:rPr>
              <a:t>TITLE</a:t>
            </a:r>
            <a:endParaRPr sz="4250" b="1" dirty="0">
              <a:solidFill>
                <a:schemeClr val="bg1"/>
              </a:solidFill>
              <a:latin typeface="Arial" panose="020B0604020202020204" pitchFamily="34" charset="0"/>
              <a:cs typeface="Arial" panose="020B0604020202020204" pitchFamily="34" charset="0"/>
            </a:endParaRPr>
          </a:p>
        </p:txBody>
      </p:sp>
      <p:sp>
        <p:nvSpPr>
          <p:cNvPr id="22" name="object 22"/>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96100" y="2775866"/>
            <a:ext cx="9790952" cy="1477328"/>
          </a:xfrm>
          <a:prstGeom prst="rect">
            <a:avLst/>
          </a:prstGeom>
          <a:noFill/>
        </p:spPr>
        <p:txBody>
          <a:bodyPr wrap="square" rtlCol="0">
            <a:spAutoFit/>
          </a:bodyPr>
          <a:lstStyle/>
          <a:p>
            <a:pPr algn="ctr"/>
            <a:r>
              <a:rPr lang="en-US" sz="4500" b="1" u="sng" dirty="0" smtClean="0">
                <a:latin typeface="Arial" panose="020B0604020202020204" pitchFamily="34" charset="0"/>
                <a:cs typeface="Arial" panose="020B0604020202020204" pitchFamily="34" charset="0"/>
              </a:rPr>
              <a:t>EMPLOYEE PERFORMANCE ANALYSIS USING EXCEL</a:t>
            </a:r>
            <a:endParaRPr lang="en-IN" sz="4500" b="1" u="sng"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2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94585"/>
            <a:ext cx="2357120" cy="659796"/>
          </a:xfrm>
          <a:prstGeom prst="rect">
            <a:avLst/>
          </a:prstGeom>
        </p:spPr>
        <p:txBody>
          <a:bodyPr vert="horz" wrap="square" lIns="0" tIns="13335" rIns="0" bIns="0" rtlCol="0" anchor="t">
            <a:spAutoFit/>
          </a:bodyPr>
          <a:lstStyle/>
          <a:p>
            <a:pPr marL="12700">
              <a:spcBef>
                <a:spcPts val="105"/>
              </a:spcBef>
            </a:pPr>
            <a:r>
              <a:rPr sz="4200" b="1" u="sng" spc="25" dirty="0">
                <a:solidFill>
                  <a:schemeClr val="tx1"/>
                </a:solidFill>
                <a:latin typeface="Arial" panose="020B0604020202020204" pitchFamily="34" charset="0"/>
                <a:cs typeface="Arial" panose="020B0604020202020204" pitchFamily="34" charset="0"/>
              </a:rPr>
              <a:t>A</a:t>
            </a:r>
            <a:r>
              <a:rPr sz="4200" b="1" u="sng" spc="-5" dirty="0">
                <a:solidFill>
                  <a:schemeClr val="tx1"/>
                </a:solidFill>
                <a:latin typeface="Arial" panose="020B0604020202020204" pitchFamily="34" charset="0"/>
                <a:cs typeface="Arial" panose="020B0604020202020204" pitchFamily="34" charset="0"/>
              </a:rPr>
              <a:t>G</a:t>
            </a:r>
            <a:r>
              <a:rPr sz="4200" b="1" u="sng" spc="-35" dirty="0">
                <a:solidFill>
                  <a:schemeClr val="tx1"/>
                </a:solidFill>
                <a:latin typeface="Arial" panose="020B0604020202020204" pitchFamily="34" charset="0"/>
                <a:cs typeface="Arial" panose="020B0604020202020204" pitchFamily="34" charset="0"/>
              </a:rPr>
              <a:t>E</a:t>
            </a:r>
            <a:r>
              <a:rPr sz="4200" b="1" u="sng" spc="15" dirty="0">
                <a:solidFill>
                  <a:schemeClr val="tx1"/>
                </a:solidFill>
                <a:latin typeface="Arial" panose="020B0604020202020204" pitchFamily="34" charset="0"/>
                <a:cs typeface="Arial" panose="020B0604020202020204" pitchFamily="34" charset="0"/>
              </a:rPr>
              <a:t>N</a:t>
            </a:r>
            <a:r>
              <a:rPr sz="4200" b="1" u="sng" dirty="0">
                <a:solidFill>
                  <a:schemeClr val="tx1"/>
                </a:solidFill>
                <a:latin typeface="Arial" panose="020B0604020202020204" pitchFamily="34" charset="0"/>
                <a:cs typeface="Arial" panose="020B0604020202020204" pitchFamily="34" charset="0"/>
              </a:rPr>
              <a:t>DA</a:t>
            </a:r>
          </a:p>
        </p:txBody>
      </p:sp>
      <p:sp>
        <p:nvSpPr>
          <p:cNvPr id="22" name="object 22"/>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73680" y="494585"/>
            <a:ext cx="7379968" cy="6555641"/>
          </a:xfrm>
          <a:prstGeom prst="rect">
            <a:avLst/>
          </a:prstGeom>
          <a:noFill/>
        </p:spPr>
        <p:txBody>
          <a:bodyPr wrap="square" rtlCol="0">
            <a:spAutoFit/>
          </a:bodyPr>
          <a:lstStyle/>
          <a:p>
            <a:pPr>
              <a:lnSpc>
                <a:spcPct val="150000"/>
              </a:lnSpc>
            </a:pPr>
            <a:endParaRPr lang="en-US" sz="2800" b="1" dirty="0">
              <a:solidFill>
                <a:srgbClr val="0D0D0D"/>
              </a:solidFill>
              <a:latin typeface="Arial" panose="020B0604020202020204" pitchFamily="34" charset="0"/>
              <a:cs typeface="Arial" panose="020B0604020202020204" pitchFamily="34" charset="0"/>
            </a:endParaRPr>
          </a:p>
          <a:p>
            <a:pPr>
              <a:lnSpc>
                <a:spcPct val="150000"/>
              </a:lnSpc>
              <a:buFont typeface="+mj-lt"/>
              <a:buAutoNum type="arabicPeriod"/>
            </a:pPr>
            <a:r>
              <a:rPr lang="en-US" sz="2800" b="1" dirty="0">
                <a:solidFill>
                  <a:srgbClr val="0D0D0D"/>
                </a:solidFill>
                <a:latin typeface="Arial" panose="020B0604020202020204" pitchFamily="34" charset="0"/>
                <a:cs typeface="Arial" panose="020B0604020202020204" pitchFamily="34" charset="0"/>
              </a:rPr>
              <a:t>Problem Statement</a:t>
            </a:r>
          </a:p>
          <a:p>
            <a:pPr>
              <a:lnSpc>
                <a:spcPct val="150000"/>
              </a:lnSpc>
              <a:buFont typeface="+mj-lt"/>
              <a:buAutoNum type="arabicPeriod"/>
            </a:pPr>
            <a:r>
              <a:rPr lang="en-US" sz="2800" b="1" dirty="0">
                <a:solidFill>
                  <a:srgbClr val="0D0D0D"/>
                </a:solidFill>
                <a:latin typeface="Arial" panose="020B0604020202020204" pitchFamily="34" charset="0"/>
                <a:cs typeface="Arial" panose="020B0604020202020204" pitchFamily="34" charset="0"/>
              </a:rPr>
              <a:t>Project Overview</a:t>
            </a:r>
          </a:p>
          <a:p>
            <a:pPr>
              <a:lnSpc>
                <a:spcPct val="150000"/>
              </a:lnSpc>
              <a:buFont typeface="+mj-lt"/>
              <a:buAutoNum type="arabicPeriod"/>
            </a:pPr>
            <a:r>
              <a:rPr lang="en-US" sz="2800" b="1" dirty="0">
                <a:solidFill>
                  <a:srgbClr val="0D0D0D"/>
                </a:solidFill>
                <a:latin typeface="Arial" panose="020B0604020202020204" pitchFamily="34" charset="0"/>
                <a:cs typeface="Arial" panose="020B0604020202020204" pitchFamily="34" charset="0"/>
              </a:rPr>
              <a:t>End Users</a:t>
            </a:r>
          </a:p>
          <a:p>
            <a:pPr>
              <a:lnSpc>
                <a:spcPct val="150000"/>
              </a:lnSpc>
              <a:buFont typeface="+mj-lt"/>
              <a:buAutoNum type="arabicPeriod"/>
            </a:pPr>
            <a:r>
              <a:rPr lang="en-US" sz="2800" b="1" dirty="0" smtClean="0">
                <a:solidFill>
                  <a:srgbClr val="0D0D0D"/>
                </a:solidFill>
                <a:latin typeface="Arial" panose="020B0604020202020204" pitchFamily="34" charset="0"/>
                <a:cs typeface="Arial" panose="020B0604020202020204" pitchFamily="34" charset="0"/>
              </a:rPr>
              <a:t>Our Solution and Proposition     </a:t>
            </a:r>
          </a:p>
          <a:p>
            <a:pPr>
              <a:lnSpc>
                <a:spcPct val="150000"/>
              </a:lnSpc>
              <a:buFont typeface="+mj-lt"/>
              <a:buAutoNum type="arabicPeriod"/>
            </a:pPr>
            <a:r>
              <a:rPr lang="en-US" sz="2800" b="1" dirty="0" smtClean="0">
                <a:solidFill>
                  <a:srgbClr val="0D0D0D"/>
                </a:solidFill>
                <a:latin typeface="Arial" panose="020B0604020202020204" pitchFamily="34" charset="0"/>
                <a:cs typeface="Arial" panose="020B0604020202020204" pitchFamily="34" charset="0"/>
              </a:rPr>
              <a:t>Dataset Description</a:t>
            </a:r>
          </a:p>
          <a:p>
            <a:pPr>
              <a:lnSpc>
                <a:spcPct val="150000"/>
              </a:lnSpc>
              <a:buFont typeface="+mj-lt"/>
              <a:buAutoNum type="arabicPeriod"/>
            </a:pPr>
            <a:r>
              <a:rPr lang="en-US" sz="2800" b="1" dirty="0" smtClean="0">
                <a:solidFill>
                  <a:srgbClr val="0D0D0D"/>
                </a:solidFill>
                <a:latin typeface="Arial" panose="020B0604020202020204" pitchFamily="34" charset="0"/>
                <a:cs typeface="Arial" panose="020B0604020202020204" pitchFamily="34" charset="0"/>
              </a:rPr>
              <a:t>Modelling </a:t>
            </a:r>
            <a:r>
              <a:rPr lang="en-US" sz="2800" b="1" dirty="0">
                <a:solidFill>
                  <a:srgbClr val="0D0D0D"/>
                </a:solidFill>
                <a:latin typeface="Arial" panose="020B0604020202020204" pitchFamily="34" charset="0"/>
                <a:cs typeface="Arial" panose="020B0604020202020204" pitchFamily="34" charset="0"/>
              </a:rPr>
              <a:t>Approach</a:t>
            </a:r>
          </a:p>
          <a:p>
            <a:pPr>
              <a:lnSpc>
                <a:spcPct val="150000"/>
              </a:lnSpc>
              <a:buFont typeface="+mj-lt"/>
              <a:buAutoNum type="arabicPeriod"/>
            </a:pPr>
            <a:r>
              <a:rPr lang="en-US" sz="2800" b="1" dirty="0">
                <a:solidFill>
                  <a:srgbClr val="0D0D0D"/>
                </a:solidFill>
                <a:latin typeface="Arial" panose="020B0604020202020204" pitchFamily="34" charset="0"/>
                <a:cs typeface="Arial" panose="020B0604020202020204" pitchFamily="34" charset="0"/>
              </a:rPr>
              <a:t>Results and Discussion</a:t>
            </a:r>
          </a:p>
          <a:p>
            <a:pPr>
              <a:lnSpc>
                <a:spcPct val="150000"/>
              </a:lnSpc>
              <a:buFont typeface="+mj-lt"/>
              <a:buAutoNum type="arabicPeriod"/>
            </a:pPr>
            <a:r>
              <a:rPr lang="en-US" sz="2800" b="1" dirty="0">
                <a:solidFill>
                  <a:srgbClr val="0D0D0D"/>
                </a:solidFill>
                <a:latin typeface="Arial" panose="020B0604020202020204" pitchFamily="34" charset="0"/>
                <a:cs typeface="Arial" panose="020B0604020202020204" pitchFamily="34" charset="0"/>
              </a:rPr>
              <a:t>Conclusion</a:t>
            </a:r>
          </a:p>
          <a:p>
            <a:pPr>
              <a:lnSpc>
                <a:spcPct val="150000"/>
              </a:lnSpc>
            </a:pPr>
            <a:endParaRPr lang="en-IN" sz="28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323944"/>
            <a:ext cx="6328728" cy="670696"/>
          </a:xfrm>
          <a:prstGeom prst="rect">
            <a:avLst/>
          </a:prstGeom>
        </p:spPr>
        <p:txBody>
          <a:bodyPr vert="horz" wrap="square" lIns="0" tIns="16510" rIns="0" bIns="0" rtlCol="0" anchor="t">
            <a:spAutoFit/>
          </a:bodyPr>
          <a:lstStyle/>
          <a:p>
            <a:pPr marL="12700">
              <a:spcBef>
                <a:spcPts val="130"/>
              </a:spcBef>
              <a:tabLst>
                <a:tab pos="2727960" algn="l"/>
              </a:tabLst>
            </a:pPr>
            <a:r>
              <a:rPr sz="4250" b="1" u="sng" spc="-20" dirty="0">
                <a:solidFill>
                  <a:schemeClr val="tx1"/>
                </a:solidFill>
                <a:latin typeface="Arial" panose="020B0604020202020204" pitchFamily="34" charset="0"/>
                <a:cs typeface="Arial" panose="020B0604020202020204" pitchFamily="34" charset="0"/>
              </a:rPr>
              <a:t>P</a:t>
            </a:r>
            <a:r>
              <a:rPr sz="4250" b="1" u="sng" spc="15" dirty="0">
                <a:solidFill>
                  <a:schemeClr val="tx1"/>
                </a:solidFill>
                <a:latin typeface="Arial" panose="020B0604020202020204" pitchFamily="34" charset="0"/>
                <a:cs typeface="Arial" panose="020B0604020202020204" pitchFamily="34" charset="0"/>
              </a:rPr>
              <a:t>ROB</a:t>
            </a:r>
            <a:r>
              <a:rPr sz="4250" b="1" u="sng" spc="55" dirty="0">
                <a:solidFill>
                  <a:schemeClr val="tx1"/>
                </a:solidFill>
                <a:latin typeface="Arial" panose="020B0604020202020204" pitchFamily="34" charset="0"/>
                <a:cs typeface="Arial" panose="020B0604020202020204" pitchFamily="34" charset="0"/>
              </a:rPr>
              <a:t>L</a:t>
            </a:r>
            <a:r>
              <a:rPr sz="4250" b="1" u="sng" spc="-20" dirty="0">
                <a:solidFill>
                  <a:schemeClr val="tx1"/>
                </a:solidFill>
                <a:latin typeface="Arial" panose="020B0604020202020204" pitchFamily="34" charset="0"/>
                <a:cs typeface="Arial" panose="020B0604020202020204" pitchFamily="34" charset="0"/>
              </a:rPr>
              <a:t>E</a:t>
            </a:r>
            <a:r>
              <a:rPr sz="4250" b="1" u="sng" spc="20" dirty="0">
                <a:solidFill>
                  <a:schemeClr val="tx1"/>
                </a:solidFill>
                <a:latin typeface="Arial" panose="020B0604020202020204" pitchFamily="34" charset="0"/>
                <a:cs typeface="Arial" panose="020B0604020202020204" pitchFamily="34" charset="0"/>
              </a:rPr>
              <a:t>M</a:t>
            </a:r>
            <a:r>
              <a:rPr lang="en-US" sz="4250" b="1" u="sng" dirty="0">
                <a:solidFill>
                  <a:schemeClr val="tx1"/>
                </a:solidFill>
                <a:latin typeface="Arial" panose="020B0604020202020204" pitchFamily="34" charset="0"/>
                <a:cs typeface="Arial" panose="020B0604020202020204" pitchFamily="34" charset="0"/>
              </a:rPr>
              <a:t> </a:t>
            </a:r>
            <a:r>
              <a:rPr sz="4250" b="1" u="sng" spc="10" dirty="0">
                <a:solidFill>
                  <a:schemeClr val="tx1"/>
                </a:solidFill>
                <a:latin typeface="Arial" panose="020B0604020202020204" pitchFamily="34" charset="0"/>
                <a:cs typeface="Arial" panose="020B0604020202020204" pitchFamily="34" charset="0"/>
              </a:rPr>
              <a:t>S</a:t>
            </a:r>
            <a:r>
              <a:rPr sz="4250" b="1" u="sng" spc="-370" dirty="0">
                <a:solidFill>
                  <a:schemeClr val="tx1"/>
                </a:solidFill>
                <a:latin typeface="Arial" panose="020B0604020202020204" pitchFamily="34" charset="0"/>
                <a:cs typeface="Arial" panose="020B0604020202020204" pitchFamily="34" charset="0"/>
              </a:rPr>
              <a:t>T</a:t>
            </a:r>
            <a:r>
              <a:rPr sz="4250" b="1" u="sng" spc="-375" dirty="0">
                <a:solidFill>
                  <a:schemeClr val="tx1"/>
                </a:solidFill>
                <a:latin typeface="Arial" panose="020B0604020202020204" pitchFamily="34" charset="0"/>
                <a:cs typeface="Arial" panose="020B0604020202020204" pitchFamily="34" charset="0"/>
              </a:rPr>
              <a:t>A</a:t>
            </a:r>
            <a:r>
              <a:rPr sz="4250" b="1" u="sng" spc="15" dirty="0">
                <a:solidFill>
                  <a:schemeClr val="tx1"/>
                </a:solidFill>
                <a:latin typeface="Arial" panose="020B0604020202020204" pitchFamily="34" charset="0"/>
                <a:cs typeface="Arial" panose="020B0604020202020204" pitchFamily="34" charset="0"/>
              </a:rPr>
              <a:t>T</a:t>
            </a:r>
            <a:r>
              <a:rPr sz="4250" b="1" u="sng" spc="-10" dirty="0">
                <a:solidFill>
                  <a:schemeClr val="tx1"/>
                </a:solidFill>
                <a:latin typeface="Arial" panose="020B0604020202020204" pitchFamily="34" charset="0"/>
                <a:cs typeface="Arial" panose="020B0604020202020204" pitchFamily="34" charset="0"/>
              </a:rPr>
              <a:t>E</a:t>
            </a:r>
            <a:r>
              <a:rPr sz="4250" b="1" u="sng" spc="-20" dirty="0">
                <a:solidFill>
                  <a:schemeClr val="tx1"/>
                </a:solidFill>
                <a:latin typeface="Arial" panose="020B0604020202020204" pitchFamily="34" charset="0"/>
                <a:cs typeface="Arial" panose="020B0604020202020204" pitchFamily="34" charset="0"/>
              </a:rPr>
              <a:t>ME</a:t>
            </a:r>
            <a:r>
              <a:rPr sz="4250" b="1" u="sng" spc="10" dirty="0">
                <a:solidFill>
                  <a:schemeClr val="tx1"/>
                </a:solidFill>
                <a:latin typeface="Arial" panose="020B0604020202020204" pitchFamily="34" charset="0"/>
                <a:cs typeface="Arial" panose="020B0604020202020204" pitchFamily="34" charset="0"/>
              </a:rPr>
              <a:t>NT</a:t>
            </a:r>
            <a:endParaRPr sz="4250" b="1" u="sng" dirty="0">
              <a:solidFill>
                <a:schemeClr val="tx1"/>
              </a:solidFill>
              <a:latin typeface="Arial" panose="020B0604020202020204" pitchFamily="34" charset="0"/>
              <a:cs typeface="Arial" panose="020B0604020202020204" pitchFamily="34" charset="0"/>
            </a:endParaRPr>
          </a:p>
        </p:txBody>
      </p:sp>
      <p:sp>
        <p:nvSpPr>
          <p:cNvPr id="10" name="object 10"/>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766444" y="1347183"/>
            <a:ext cx="6705600" cy="4708981"/>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Employee performance analysis using Excel is a crucial tool for organizations to assess employee effectiveness, identify areas for improvement, and make informed decisions regarding training, development, and compensation. By leveraging Excel's capabilities, organizations can establish objective performance metrics, streamline data collection and management, analyze performance data to identify trends and patterns, and provide actionable insights to support decision-making.</a:t>
            </a:r>
            <a:endParaRPr lang="en-IN" sz="2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392561"/>
            <a:ext cx="6324600" cy="670696"/>
          </a:xfrm>
          <a:prstGeom prst="rect">
            <a:avLst/>
          </a:prstGeom>
        </p:spPr>
        <p:txBody>
          <a:bodyPr vert="horz" wrap="square" lIns="0" tIns="16510" rIns="0" bIns="0" rtlCol="0" anchor="t">
            <a:spAutoFit/>
          </a:bodyPr>
          <a:lstStyle/>
          <a:p>
            <a:pPr marL="12700">
              <a:spcBef>
                <a:spcPts val="130"/>
              </a:spcBef>
              <a:tabLst>
                <a:tab pos="2642870" algn="l"/>
              </a:tabLst>
            </a:pPr>
            <a:r>
              <a:rPr sz="4250" b="1" u="sng" spc="5" dirty="0" smtClean="0">
                <a:solidFill>
                  <a:schemeClr val="tx1"/>
                </a:solidFill>
                <a:latin typeface="Arial" panose="020B0604020202020204" pitchFamily="34" charset="0"/>
                <a:cs typeface="Arial" panose="020B0604020202020204" pitchFamily="34" charset="0"/>
              </a:rPr>
              <a:t>PROJECT</a:t>
            </a:r>
            <a:r>
              <a:rPr lang="en-US" sz="4250" b="1" u="sng" spc="5" dirty="0" smtClean="0">
                <a:solidFill>
                  <a:schemeClr val="tx1"/>
                </a:solidFill>
                <a:latin typeface="Arial" panose="020B0604020202020204" pitchFamily="34" charset="0"/>
                <a:cs typeface="Arial" panose="020B0604020202020204" pitchFamily="34" charset="0"/>
              </a:rPr>
              <a:t> OVERVIEW</a:t>
            </a:r>
            <a:endParaRPr sz="4250" b="1" u="sng" dirty="0">
              <a:solidFill>
                <a:schemeClr val="tx1"/>
              </a:solidFill>
              <a:latin typeface="Arial" panose="020B0604020202020204" pitchFamily="34" charset="0"/>
              <a:cs typeface="Arial" panose="020B0604020202020204" pitchFamily="34" charset="0"/>
            </a:endParaRPr>
          </a:p>
        </p:txBody>
      </p:sp>
      <p:sp>
        <p:nvSpPr>
          <p:cNvPr id="10" name="object 10"/>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643770" y="1136616"/>
            <a:ext cx="8201025" cy="3785652"/>
          </a:xfrm>
          <a:prstGeom prst="rect">
            <a:avLst/>
          </a:prstGeom>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Employee performance analysis using Excel is a comprehensive project that involves establishing objective performance metrics, collecting and managing employee performance data, analyzing data to identify trends and patterns, and creating reports and dashboards to provide actionable insights. By leveraging Excel's capabilities, organizations can streamline the performance evaluation process, make data-driven decisions, and improve overall employee productivity and satisfaction.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352426"/>
            <a:ext cx="7404100" cy="663002"/>
          </a:xfrm>
          <a:prstGeom prst="rect">
            <a:avLst/>
          </a:prstGeom>
        </p:spPr>
        <p:txBody>
          <a:bodyPr vert="horz" wrap="square" lIns="0" tIns="16510" rIns="0" bIns="0" rtlCol="0" anchor="t">
            <a:spAutoFit/>
          </a:bodyPr>
          <a:lstStyle/>
          <a:p>
            <a:pPr marL="12700">
              <a:spcBef>
                <a:spcPts val="130"/>
              </a:spcBef>
            </a:pPr>
            <a:r>
              <a:rPr sz="4200" b="1" u="sng" spc="25" dirty="0">
                <a:solidFill>
                  <a:schemeClr val="tx1"/>
                </a:solidFill>
                <a:latin typeface="Arial" panose="020B0604020202020204" pitchFamily="34" charset="0"/>
                <a:cs typeface="Arial" panose="020B0604020202020204" pitchFamily="34" charset="0"/>
              </a:rPr>
              <a:t>W</a:t>
            </a:r>
            <a:r>
              <a:rPr sz="4200" b="1" u="sng" spc="-20" dirty="0">
                <a:solidFill>
                  <a:schemeClr val="tx1"/>
                </a:solidFill>
                <a:latin typeface="Arial" panose="020B0604020202020204" pitchFamily="34" charset="0"/>
                <a:cs typeface="Arial" panose="020B0604020202020204" pitchFamily="34" charset="0"/>
              </a:rPr>
              <a:t>H</a:t>
            </a:r>
            <a:r>
              <a:rPr sz="4200" b="1" u="sng" spc="20" dirty="0">
                <a:solidFill>
                  <a:schemeClr val="tx1"/>
                </a:solidFill>
                <a:latin typeface="Arial" panose="020B0604020202020204" pitchFamily="34" charset="0"/>
                <a:cs typeface="Arial" panose="020B0604020202020204" pitchFamily="34" charset="0"/>
              </a:rPr>
              <a:t>O</a:t>
            </a:r>
            <a:r>
              <a:rPr sz="4200" b="1" u="sng" spc="-235" dirty="0">
                <a:solidFill>
                  <a:schemeClr val="tx1"/>
                </a:solidFill>
                <a:latin typeface="Arial" panose="020B0604020202020204" pitchFamily="34" charset="0"/>
                <a:cs typeface="Arial" panose="020B0604020202020204" pitchFamily="34" charset="0"/>
              </a:rPr>
              <a:t> </a:t>
            </a:r>
            <a:r>
              <a:rPr sz="4200" b="1" u="sng" spc="-10" dirty="0">
                <a:solidFill>
                  <a:schemeClr val="tx1"/>
                </a:solidFill>
                <a:latin typeface="Arial" panose="020B0604020202020204" pitchFamily="34" charset="0"/>
                <a:cs typeface="Arial" panose="020B0604020202020204" pitchFamily="34" charset="0"/>
              </a:rPr>
              <a:t>AR</a:t>
            </a:r>
            <a:r>
              <a:rPr sz="4200" b="1" u="sng" spc="15" dirty="0">
                <a:solidFill>
                  <a:schemeClr val="tx1"/>
                </a:solidFill>
                <a:latin typeface="Arial" panose="020B0604020202020204" pitchFamily="34" charset="0"/>
                <a:cs typeface="Arial" panose="020B0604020202020204" pitchFamily="34" charset="0"/>
              </a:rPr>
              <a:t>E</a:t>
            </a:r>
            <a:r>
              <a:rPr sz="4200" b="1" u="sng" spc="-35" dirty="0">
                <a:solidFill>
                  <a:schemeClr val="tx1"/>
                </a:solidFill>
                <a:latin typeface="Arial" panose="020B0604020202020204" pitchFamily="34" charset="0"/>
                <a:cs typeface="Arial" panose="020B0604020202020204" pitchFamily="34" charset="0"/>
              </a:rPr>
              <a:t> </a:t>
            </a:r>
            <a:r>
              <a:rPr sz="4200" b="1" u="sng" spc="-10" dirty="0">
                <a:solidFill>
                  <a:schemeClr val="tx1"/>
                </a:solidFill>
                <a:latin typeface="Arial" panose="020B0604020202020204" pitchFamily="34" charset="0"/>
                <a:cs typeface="Arial" panose="020B0604020202020204" pitchFamily="34" charset="0"/>
              </a:rPr>
              <a:t>T</a:t>
            </a:r>
            <a:r>
              <a:rPr sz="4200" b="1" u="sng" spc="-15" dirty="0">
                <a:solidFill>
                  <a:schemeClr val="tx1"/>
                </a:solidFill>
                <a:latin typeface="Arial" panose="020B0604020202020204" pitchFamily="34" charset="0"/>
                <a:cs typeface="Arial" panose="020B0604020202020204" pitchFamily="34" charset="0"/>
              </a:rPr>
              <a:t>H</a:t>
            </a:r>
            <a:r>
              <a:rPr sz="4200" b="1" u="sng" spc="15" dirty="0">
                <a:solidFill>
                  <a:schemeClr val="tx1"/>
                </a:solidFill>
                <a:latin typeface="Arial" panose="020B0604020202020204" pitchFamily="34" charset="0"/>
                <a:cs typeface="Arial" panose="020B0604020202020204" pitchFamily="34" charset="0"/>
              </a:rPr>
              <a:t>E</a:t>
            </a:r>
            <a:r>
              <a:rPr sz="4200" b="1" u="sng" spc="-35" dirty="0">
                <a:solidFill>
                  <a:schemeClr val="tx1"/>
                </a:solidFill>
                <a:latin typeface="Arial" panose="020B0604020202020204" pitchFamily="34" charset="0"/>
                <a:cs typeface="Arial" panose="020B0604020202020204" pitchFamily="34" charset="0"/>
              </a:rPr>
              <a:t> </a:t>
            </a:r>
            <a:r>
              <a:rPr sz="4200" b="1" u="sng" spc="-20" dirty="0">
                <a:solidFill>
                  <a:schemeClr val="tx1"/>
                </a:solidFill>
                <a:latin typeface="Arial" panose="020B0604020202020204" pitchFamily="34" charset="0"/>
                <a:cs typeface="Arial" panose="020B0604020202020204" pitchFamily="34" charset="0"/>
              </a:rPr>
              <a:t>E</a:t>
            </a:r>
            <a:r>
              <a:rPr sz="4200" b="1" u="sng" spc="30" dirty="0">
                <a:solidFill>
                  <a:schemeClr val="tx1"/>
                </a:solidFill>
                <a:latin typeface="Arial" panose="020B0604020202020204" pitchFamily="34" charset="0"/>
                <a:cs typeface="Arial" panose="020B0604020202020204" pitchFamily="34" charset="0"/>
              </a:rPr>
              <a:t>N</a:t>
            </a:r>
            <a:r>
              <a:rPr sz="4200" b="1" u="sng" spc="15" dirty="0">
                <a:solidFill>
                  <a:schemeClr val="tx1"/>
                </a:solidFill>
                <a:latin typeface="Arial" panose="020B0604020202020204" pitchFamily="34" charset="0"/>
                <a:cs typeface="Arial" panose="020B0604020202020204" pitchFamily="34" charset="0"/>
              </a:rPr>
              <a:t>D</a:t>
            </a:r>
            <a:r>
              <a:rPr sz="4200" b="1" u="sng" spc="-45" dirty="0">
                <a:solidFill>
                  <a:schemeClr val="tx1"/>
                </a:solidFill>
                <a:latin typeface="Arial" panose="020B0604020202020204" pitchFamily="34" charset="0"/>
                <a:cs typeface="Arial" panose="020B0604020202020204" pitchFamily="34" charset="0"/>
              </a:rPr>
              <a:t> </a:t>
            </a:r>
            <a:r>
              <a:rPr sz="4200" b="1" u="sng" dirty="0">
                <a:solidFill>
                  <a:schemeClr val="tx1"/>
                </a:solidFill>
                <a:latin typeface="Arial" panose="020B0604020202020204" pitchFamily="34" charset="0"/>
                <a:cs typeface="Arial" panose="020B0604020202020204" pitchFamily="34" charset="0"/>
              </a:rPr>
              <a:t>U</a:t>
            </a:r>
            <a:r>
              <a:rPr sz="4200" b="1" u="sng" spc="10" dirty="0">
                <a:solidFill>
                  <a:schemeClr val="tx1"/>
                </a:solidFill>
                <a:latin typeface="Arial" panose="020B0604020202020204" pitchFamily="34" charset="0"/>
                <a:cs typeface="Arial" panose="020B0604020202020204" pitchFamily="34" charset="0"/>
              </a:rPr>
              <a:t>S</a:t>
            </a:r>
            <a:r>
              <a:rPr sz="4200" b="1" u="sng" spc="-25" dirty="0">
                <a:solidFill>
                  <a:schemeClr val="tx1"/>
                </a:solidFill>
                <a:latin typeface="Arial" panose="020B0604020202020204" pitchFamily="34" charset="0"/>
                <a:cs typeface="Arial" panose="020B0604020202020204" pitchFamily="34" charset="0"/>
              </a:rPr>
              <a:t>E</a:t>
            </a:r>
            <a:r>
              <a:rPr sz="4200" b="1" u="sng" spc="-10" dirty="0">
                <a:solidFill>
                  <a:schemeClr val="tx1"/>
                </a:solidFill>
                <a:latin typeface="Arial" panose="020B0604020202020204" pitchFamily="34" charset="0"/>
                <a:cs typeface="Arial" panose="020B0604020202020204" pitchFamily="34" charset="0"/>
              </a:rPr>
              <a:t>R</a:t>
            </a:r>
            <a:r>
              <a:rPr sz="4200" b="1" u="sng" spc="5" dirty="0">
                <a:solidFill>
                  <a:schemeClr val="tx1"/>
                </a:solidFill>
                <a:latin typeface="Arial" panose="020B0604020202020204" pitchFamily="34" charset="0"/>
                <a:cs typeface="Arial" panose="020B0604020202020204" pitchFamily="34" charset="0"/>
              </a:rPr>
              <a:t>S</a:t>
            </a:r>
            <a:endParaRPr sz="4200" b="1" u="sng" dirty="0">
              <a:solidFill>
                <a:schemeClr val="tx1"/>
              </a:solidFill>
              <a:latin typeface="Arial" panose="020B0604020202020204" pitchFamily="34" charset="0"/>
              <a:cs typeface="Arial" panose="020B0604020202020204" pitchFamily="34" charset="0"/>
            </a:endParaRPr>
          </a:p>
        </p:txBody>
      </p:sp>
      <p:sp>
        <p:nvSpPr>
          <p:cNvPr id="8" name="object 8"/>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1"/>
          <p:cNvSpPr>
            <a:spLocks noChangeArrowheads="1"/>
          </p:cNvSpPr>
          <p:nvPr/>
        </p:nvSpPr>
        <p:spPr bwMode="auto">
          <a:xfrm>
            <a:off x="571500" y="1308319"/>
            <a:ext cx="10955243"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HR:</a:t>
            </a:r>
            <a:r>
              <a:rPr lang="en-US" altLang="en-US" sz="2000" dirty="0">
                <a:latin typeface="Arial" panose="020B0604020202020204" pitchFamily="34" charset="0"/>
              </a:rPr>
              <a:t> Tracks, analyzes, and reports on performance data.</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Managers:</a:t>
            </a:r>
            <a:r>
              <a:rPr lang="en-US" altLang="en-US" sz="2000" dirty="0">
                <a:latin typeface="Arial" panose="020B0604020202020204" pitchFamily="34" charset="0"/>
              </a:rPr>
              <a:t> Evaluates team members, identifies needs, makes decisions.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Employees:</a:t>
            </a:r>
            <a:r>
              <a:rPr lang="en-US" altLang="en-US" sz="2000" dirty="0">
                <a:latin typeface="Arial" panose="020B0604020202020204" pitchFamily="34" charset="0"/>
              </a:rPr>
              <a:t> Understands strengths, weaknesses, receives feedback, sets goals.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Executives:</a:t>
            </a:r>
            <a:r>
              <a:rPr lang="en-US" altLang="en-US" sz="2000" dirty="0">
                <a:latin typeface="Arial" panose="020B0604020202020204" pitchFamily="34" charset="0"/>
              </a:rPr>
              <a:t> Assesses organization's effectiveness, identifies areas for improvement,</a:t>
            </a:r>
          </a:p>
          <a:p>
            <a:pPr eaLnBrk="0" fontAlgn="base" hangingPunct="0">
              <a:lnSpc>
                <a:spcPct val="250000"/>
              </a:lnSpc>
              <a:spcBef>
                <a:spcPct val="0"/>
              </a:spcBef>
              <a:spcAft>
                <a:spcPct val="0"/>
              </a:spcAft>
            </a:pPr>
            <a:r>
              <a:rPr lang="en-US" altLang="en-US" sz="2000" dirty="0">
                <a:latin typeface="Arial" panose="020B0604020202020204" pitchFamily="34" charset="0"/>
              </a:rPr>
              <a:t>       makes strategic decisions.</a:t>
            </a:r>
          </a:p>
          <a:p>
            <a:pPr marL="457200" indent="-457200" eaLnBrk="0" fontAlgn="base" hangingPunct="0">
              <a:lnSpc>
                <a:spcPct val="150000"/>
              </a:lnSpc>
              <a:spcBef>
                <a:spcPct val="0"/>
              </a:spcBef>
              <a:spcAft>
                <a:spcPct val="0"/>
              </a:spcAft>
              <a:buFont typeface="+mj-lt"/>
              <a:buAutoNum type="arabicPeriod" startAt="5"/>
            </a:pPr>
            <a:r>
              <a:rPr lang="en-US" altLang="en-US" sz="2000" b="1" dirty="0">
                <a:latin typeface="Arial" panose="020B0604020202020204" pitchFamily="34" charset="0"/>
              </a:rPr>
              <a:t>Training:</a:t>
            </a:r>
            <a:r>
              <a:rPr lang="en-US" altLang="en-US" sz="2000" dirty="0">
                <a:latin typeface="Arial" panose="020B0604020202020204" pitchFamily="34" charset="0"/>
              </a:rPr>
              <a:t> Identifies skill gaps, develops targeted training programs.</a:t>
            </a:r>
          </a:p>
          <a:p>
            <a:pPr marL="457200" indent="-457200" eaLnBrk="0" fontAlgn="base" hangingPunct="0">
              <a:lnSpc>
                <a:spcPct val="150000"/>
              </a:lnSpc>
              <a:spcBef>
                <a:spcPct val="0"/>
              </a:spcBef>
              <a:spcAft>
                <a:spcPct val="0"/>
              </a:spcAft>
              <a:buFont typeface="+mj-lt"/>
              <a:buAutoNum type="arabicPeriod" startAt="5"/>
            </a:pPr>
            <a:r>
              <a:rPr lang="en-US" altLang="en-US" sz="2000" b="1" dirty="0">
                <a:latin typeface="Arial" panose="020B0604020202020204" pitchFamily="34" charset="0"/>
              </a:rPr>
              <a:t>Compensation:</a:t>
            </a:r>
            <a:r>
              <a:rPr lang="en-US" altLang="en-US" sz="2000" dirty="0">
                <a:latin typeface="Arial" panose="020B0604020202020204" pitchFamily="34" charset="0"/>
              </a:rPr>
              <a:t> Determines salary increases, bonuses, and other forms of compensation.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1" y="186659"/>
            <a:ext cx="13030199" cy="659796"/>
          </a:xfrm>
          <a:prstGeom prst="rect">
            <a:avLst/>
          </a:prstGeom>
        </p:spPr>
        <p:txBody>
          <a:bodyPr vert="horz" wrap="square" lIns="0" tIns="13335" rIns="0" bIns="0" rtlCol="0" anchor="t">
            <a:spAutoFit/>
          </a:bodyPr>
          <a:lstStyle/>
          <a:p>
            <a:pPr marL="12700">
              <a:spcBef>
                <a:spcPts val="105"/>
              </a:spcBef>
            </a:pPr>
            <a:r>
              <a:rPr sz="4200" b="1" u="sng" spc="10" dirty="0">
                <a:solidFill>
                  <a:schemeClr val="tx1"/>
                </a:solidFill>
                <a:latin typeface="Arial" panose="020B0604020202020204" pitchFamily="34" charset="0"/>
                <a:cs typeface="Arial" panose="020B0604020202020204" pitchFamily="34" charset="0"/>
              </a:rPr>
              <a:t>O</a:t>
            </a:r>
            <a:r>
              <a:rPr sz="4200" b="1" u="sng" spc="25" dirty="0">
                <a:solidFill>
                  <a:schemeClr val="tx1"/>
                </a:solidFill>
                <a:latin typeface="Arial" panose="020B0604020202020204" pitchFamily="34" charset="0"/>
                <a:cs typeface="Arial" panose="020B0604020202020204" pitchFamily="34" charset="0"/>
              </a:rPr>
              <a:t>U</a:t>
            </a:r>
            <a:r>
              <a:rPr sz="4200" b="1" u="sng" dirty="0">
                <a:solidFill>
                  <a:schemeClr val="tx1"/>
                </a:solidFill>
                <a:latin typeface="Arial" panose="020B0604020202020204" pitchFamily="34" charset="0"/>
                <a:cs typeface="Arial" panose="020B0604020202020204" pitchFamily="34" charset="0"/>
              </a:rPr>
              <a:t>R</a:t>
            </a:r>
            <a:r>
              <a:rPr sz="4200" b="1" u="sng" spc="5" dirty="0">
                <a:solidFill>
                  <a:schemeClr val="tx1"/>
                </a:solidFill>
                <a:latin typeface="Arial" panose="020B0604020202020204" pitchFamily="34" charset="0"/>
                <a:cs typeface="Arial" panose="020B0604020202020204" pitchFamily="34" charset="0"/>
              </a:rPr>
              <a:t> </a:t>
            </a:r>
            <a:r>
              <a:rPr sz="4200" b="1" u="sng" spc="25" dirty="0">
                <a:solidFill>
                  <a:schemeClr val="tx1"/>
                </a:solidFill>
                <a:latin typeface="Arial" panose="020B0604020202020204" pitchFamily="34" charset="0"/>
                <a:cs typeface="Arial" panose="020B0604020202020204" pitchFamily="34" charset="0"/>
              </a:rPr>
              <a:t>S</a:t>
            </a:r>
            <a:r>
              <a:rPr sz="4200" b="1" u="sng" spc="10" dirty="0">
                <a:solidFill>
                  <a:schemeClr val="tx1"/>
                </a:solidFill>
                <a:latin typeface="Arial" panose="020B0604020202020204" pitchFamily="34" charset="0"/>
                <a:cs typeface="Arial" panose="020B0604020202020204" pitchFamily="34" charset="0"/>
              </a:rPr>
              <a:t>O</a:t>
            </a:r>
            <a:r>
              <a:rPr sz="4200" b="1" u="sng" spc="25" dirty="0">
                <a:solidFill>
                  <a:schemeClr val="tx1"/>
                </a:solidFill>
                <a:latin typeface="Arial" panose="020B0604020202020204" pitchFamily="34" charset="0"/>
                <a:cs typeface="Arial" panose="020B0604020202020204" pitchFamily="34" charset="0"/>
              </a:rPr>
              <a:t>LU</a:t>
            </a:r>
            <a:r>
              <a:rPr sz="4200" b="1" u="sng" spc="-35" dirty="0">
                <a:solidFill>
                  <a:schemeClr val="tx1"/>
                </a:solidFill>
                <a:latin typeface="Arial" panose="020B0604020202020204" pitchFamily="34" charset="0"/>
                <a:cs typeface="Arial" panose="020B0604020202020204" pitchFamily="34" charset="0"/>
              </a:rPr>
              <a:t>T</a:t>
            </a:r>
            <a:r>
              <a:rPr sz="4200" b="1" u="sng" spc="-30" dirty="0">
                <a:solidFill>
                  <a:schemeClr val="tx1"/>
                </a:solidFill>
                <a:latin typeface="Arial" panose="020B0604020202020204" pitchFamily="34" charset="0"/>
                <a:cs typeface="Arial" panose="020B0604020202020204" pitchFamily="34" charset="0"/>
              </a:rPr>
              <a:t>I</a:t>
            </a:r>
            <a:r>
              <a:rPr sz="4200" b="1" u="sng" spc="10" dirty="0">
                <a:solidFill>
                  <a:schemeClr val="tx1"/>
                </a:solidFill>
                <a:latin typeface="Arial" panose="020B0604020202020204" pitchFamily="34" charset="0"/>
                <a:cs typeface="Arial" panose="020B0604020202020204" pitchFamily="34" charset="0"/>
              </a:rPr>
              <a:t>O</a:t>
            </a:r>
            <a:r>
              <a:rPr sz="4200" b="1" u="sng" dirty="0">
                <a:solidFill>
                  <a:schemeClr val="tx1"/>
                </a:solidFill>
                <a:latin typeface="Arial" panose="020B0604020202020204" pitchFamily="34" charset="0"/>
                <a:cs typeface="Arial" panose="020B0604020202020204" pitchFamily="34" charset="0"/>
              </a:rPr>
              <a:t>N</a:t>
            </a:r>
            <a:r>
              <a:rPr sz="4200" b="1" u="sng" spc="-345" dirty="0">
                <a:solidFill>
                  <a:schemeClr val="tx1"/>
                </a:solidFill>
                <a:latin typeface="Arial" panose="020B0604020202020204" pitchFamily="34" charset="0"/>
                <a:cs typeface="Arial" panose="020B0604020202020204" pitchFamily="34" charset="0"/>
              </a:rPr>
              <a:t> </a:t>
            </a:r>
            <a:r>
              <a:rPr sz="4200" b="1" u="sng" spc="-35" dirty="0">
                <a:solidFill>
                  <a:schemeClr val="tx1"/>
                </a:solidFill>
                <a:latin typeface="Arial" panose="020B0604020202020204" pitchFamily="34" charset="0"/>
                <a:cs typeface="Arial" panose="020B0604020202020204" pitchFamily="34" charset="0"/>
              </a:rPr>
              <a:t>A</a:t>
            </a:r>
            <a:r>
              <a:rPr sz="4200" b="1" u="sng" spc="-5" dirty="0">
                <a:solidFill>
                  <a:schemeClr val="tx1"/>
                </a:solidFill>
                <a:latin typeface="Arial" panose="020B0604020202020204" pitchFamily="34" charset="0"/>
                <a:cs typeface="Arial" panose="020B0604020202020204" pitchFamily="34" charset="0"/>
              </a:rPr>
              <a:t>N</a:t>
            </a:r>
            <a:r>
              <a:rPr sz="4200" b="1" u="sng" dirty="0">
                <a:solidFill>
                  <a:schemeClr val="tx1"/>
                </a:solidFill>
                <a:latin typeface="Arial" panose="020B0604020202020204" pitchFamily="34" charset="0"/>
                <a:cs typeface="Arial" panose="020B0604020202020204" pitchFamily="34" charset="0"/>
              </a:rPr>
              <a:t>D</a:t>
            </a:r>
            <a:r>
              <a:rPr sz="4200" b="1" u="sng" spc="35" dirty="0">
                <a:solidFill>
                  <a:schemeClr val="tx1"/>
                </a:solidFill>
                <a:latin typeface="Arial" panose="020B0604020202020204" pitchFamily="34" charset="0"/>
                <a:cs typeface="Arial" panose="020B0604020202020204" pitchFamily="34" charset="0"/>
              </a:rPr>
              <a:t> </a:t>
            </a:r>
            <a:r>
              <a:rPr sz="4200" b="1" u="sng" spc="-30" dirty="0">
                <a:solidFill>
                  <a:schemeClr val="tx1"/>
                </a:solidFill>
                <a:latin typeface="Arial" panose="020B0604020202020204" pitchFamily="34" charset="0"/>
                <a:cs typeface="Arial" panose="020B0604020202020204" pitchFamily="34" charset="0"/>
              </a:rPr>
              <a:t>I</a:t>
            </a:r>
            <a:r>
              <a:rPr sz="4200" b="1" u="sng" spc="-35" dirty="0">
                <a:solidFill>
                  <a:schemeClr val="tx1"/>
                </a:solidFill>
                <a:latin typeface="Arial" panose="020B0604020202020204" pitchFamily="34" charset="0"/>
                <a:cs typeface="Arial" panose="020B0604020202020204" pitchFamily="34" charset="0"/>
              </a:rPr>
              <a:t>T</a:t>
            </a:r>
            <a:r>
              <a:rPr sz="4200" b="1" u="sng" dirty="0">
                <a:solidFill>
                  <a:schemeClr val="tx1"/>
                </a:solidFill>
                <a:latin typeface="Arial" panose="020B0604020202020204" pitchFamily="34" charset="0"/>
                <a:cs typeface="Arial" panose="020B0604020202020204" pitchFamily="34" charset="0"/>
              </a:rPr>
              <a:t>S</a:t>
            </a:r>
            <a:r>
              <a:rPr sz="4200" b="1" u="sng" spc="60" dirty="0">
                <a:solidFill>
                  <a:schemeClr val="tx1"/>
                </a:solidFill>
                <a:latin typeface="Arial" panose="020B0604020202020204" pitchFamily="34" charset="0"/>
                <a:cs typeface="Arial" panose="020B0604020202020204" pitchFamily="34" charset="0"/>
              </a:rPr>
              <a:t> </a:t>
            </a:r>
            <a:r>
              <a:rPr sz="4200" b="1" u="sng" spc="-295" dirty="0">
                <a:solidFill>
                  <a:schemeClr val="tx1"/>
                </a:solidFill>
                <a:latin typeface="Arial" panose="020B0604020202020204" pitchFamily="34" charset="0"/>
                <a:cs typeface="Arial" panose="020B0604020202020204" pitchFamily="34" charset="0"/>
              </a:rPr>
              <a:t>V</a:t>
            </a:r>
            <a:r>
              <a:rPr sz="4200" b="1" u="sng" spc="-35" dirty="0">
                <a:solidFill>
                  <a:schemeClr val="tx1"/>
                </a:solidFill>
                <a:latin typeface="Arial" panose="020B0604020202020204" pitchFamily="34" charset="0"/>
                <a:cs typeface="Arial" panose="020B0604020202020204" pitchFamily="34" charset="0"/>
              </a:rPr>
              <a:t>A</a:t>
            </a:r>
            <a:r>
              <a:rPr sz="4200" b="1" u="sng" spc="25" dirty="0">
                <a:solidFill>
                  <a:schemeClr val="tx1"/>
                </a:solidFill>
                <a:latin typeface="Arial" panose="020B0604020202020204" pitchFamily="34" charset="0"/>
                <a:cs typeface="Arial" panose="020B0604020202020204" pitchFamily="34" charset="0"/>
              </a:rPr>
              <a:t>LU</a:t>
            </a:r>
            <a:r>
              <a:rPr sz="4200" b="1" u="sng" dirty="0">
                <a:solidFill>
                  <a:schemeClr val="tx1"/>
                </a:solidFill>
                <a:latin typeface="Arial" panose="020B0604020202020204" pitchFamily="34" charset="0"/>
                <a:cs typeface="Arial" panose="020B0604020202020204" pitchFamily="34" charset="0"/>
              </a:rPr>
              <a:t>E</a:t>
            </a:r>
            <a:r>
              <a:rPr sz="4200" b="1" u="sng" spc="-65" dirty="0">
                <a:solidFill>
                  <a:schemeClr val="tx1"/>
                </a:solidFill>
                <a:latin typeface="Arial" panose="020B0604020202020204" pitchFamily="34" charset="0"/>
                <a:cs typeface="Arial" panose="020B0604020202020204" pitchFamily="34" charset="0"/>
              </a:rPr>
              <a:t> </a:t>
            </a:r>
            <a:r>
              <a:rPr sz="4200" b="1" u="sng" spc="-15" dirty="0">
                <a:solidFill>
                  <a:schemeClr val="tx1"/>
                </a:solidFill>
                <a:latin typeface="Arial" panose="020B0604020202020204" pitchFamily="34" charset="0"/>
                <a:cs typeface="Arial" panose="020B0604020202020204" pitchFamily="34" charset="0"/>
              </a:rPr>
              <a:t>P</a:t>
            </a:r>
            <a:r>
              <a:rPr sz="4200" b="1" u="sng" spc="-30" dirty="0">
                <a:solidFill>
                  <a:schemeClr val="tx1"/>
                </a:solidFill>
                <a:latin typeface="Arial" panose="020B0604020202020204" pitchFamily="34" charset="0"/>
                <a:cs typeface="Arial" panose="020B0604020202020204" pitchFamily="34" charset="0"/>
              </a:rPr>
              <a:t>R</a:t>
            </a:r>
            <a:r>
              <a:rPr sz="4200" b="1" u="sng" spc="10" dirty="0">
                <a:solidFill>
                  <a:schemeClr val="tx1"/>
                </a:solidFill>
                <a:latin typeface="Arial" panose="020B0604020202020204" pitchFamily="34" charset="0"/>
                <a:cs typeface="Arial" panose="020B0604020202020204" pitchFamily="34" charset="0"/>
              </a:rPr>
              <a:t>O</a:t>
            </a:r>
            <a:r>
              <a:rPr sz="4200" b="1" u="sng" spc="-15" dirty="0">
                <a:solidFill>
                  <a:schemeClr val="tx1"/>
                </a:solidFill>
                <a:latin typeface="Arial" panose="020B0604020202020204" pitchFamily="34" charset="0"/>
                <a:cs typeface="Arial" panose="020B0604020202020204" pitchFamily="34" charset="0"/>
              </a:rPr>
              <a:t>P</a:t>
            </a:r>
            <a:r>
              <a:rPr sz="4200" b="1" u="sng" spc="10" dirty="0">
                <a:solidFill>
                  <a:schemeClr val="tx1"/>
                </a:solidFill>
                <a:latin typeface="Arial" panose="020B0604020202020204" pitchFamily="34" charset="0"/>
                <a:cs typeface="Arial" panose="020B0604020202020204" pitchFamily="34" charset="0"/>
              </a:rPr>
              <a:t>O</a:t>
            </a:r>
            <a:r>
              <a:rPr sz="4200" b="1" u="sng" spc="25" dirty="0">
                <a:solidFill>
                  <a:schemeClr val="tx1"/>
                </a:solidFill>
                <a:latin typeface="Arial" panose="020B0604020202020204" pitchFamily="34" charset="0"/>
                <a:cs typeface="Arial" panose="020B0604020202020204" pitchFamily="34" charset="0"/>
              </a:rPr>
              <a:t>S</a:t>
            </a:r>
            <a:r>
              <a:rPr sz="4200" b="1" u="sng" spc="-30" dirty="0">
                <a:solidFill>
                  <a:schemeClr val="tx1"/>
                </a:solidFill>
                <a:latin typeface="Arial" panose="020B0604020202020204" pitchFamily="34" charset="0"/>
                <a:cs typeface="Arial" panose="020B0604020202020204" pitchFamily="34" charset="0"/>
              </a:rPr>
              <a:t>I</a:t>
            </a:r>
            <a:r>
              <a:rPr sz="4200" b="1" u="sng" spc="-35" dirty="0">
                <a:solidFill>
                  <a:schemeClr val="tx1"/>
                </a:solidFill>
                <a:latin typeface="Arial" panose="020B0604020202020204" pitchFamily="34" charset="0"/>
                <a:cs typeface="Arial" panose="020B0604020202020204" pitchFamily="34" charset="0"/>
              </a:rPr>
              <a:t>T</a:t>
            </a:r>
            <a:r>
              <a:rPr sz="4200" b="1" u="sng" spc="-30" dirty="0">
                <a:solidFill>
                  <a:schemeClr val="tx1"/>
                </a:solidFill>
                <a:latin typeface="Arial" panose="020B0604020202020204" pitchFamily="34" charset="0"/>
                <a:cs typeface="Arial" panose="020B0604020202020204" pitchFamily="34" charset="0"/>
              </a:rPr>
              <a:t>I</a:t>
            </a:r>
            <a:r>
              <a:rPr sz="4200" b="1" u="sng" spc="10" dirty="0">
                <a:solidFill>
                  <a:schemeClr val="tx1"/>
                </a:solidFill>
                <a:latin typeface="Arial" panose="020B0604020202020204" pitchFamily="34" charset="0"/>
                <a:cs typeface="Arial" panose="020B0604020202020204" pitchFamily="34" charset="0"/>
              </a:rPr>
              <a:t>O</a:t>
            </a:r>
            <a:r>
              <a:rPr sz="4200" b="1" u="sng" dirty="0">
                <a:solidFill>
                  <a:schemeClr val="tx1"/>
                </a:solidFill>
                <a:latin typeface="Arial" panose="020B0604020202020204" pitchFamily="34" charset="0"/>
                <a:cs typeface="Arial" panose="020B0604020202020204" pitchFamily="34" charset="0"/>
              </a:rPr>
              <a:t>N</a:t>
            </a:r>
            <a:endParaRPr sz="4200" b="1" u="sng" dirty="0">
              <a:solidFill>
                <a:schemeClr val="tx1"/>
              </a:solidFill>
              <a:latin typeface="Arial" panose="020B0604020202020204" pitchFamily="34" charset="0"/>
              <a:cs typeface="Arial" panose="020B0604020202020204" pitchFamily="34" charset="0"/>
            </a:endParaRPr>
          </a:p>
        </p:txBody>
      </p:sp>
      <p:sp>
        <p:nvSpPr>
          <p:cNvPr id="9" name="object 9"/>
          <p:cNvSpPr txBox="1">
            <a:spLocks noGrp="1"/>
          </p:cNvSpPr>
          <p:nvPr>
            <p:ph type="sldNum" sz="quarter" idx="12"/>
          </p:nvPr>
        </p:nvSpPr>
        <p:spPr>
          <a:xfrm>
            <a:off x="6442998" y="6151151"/>
            <a:ext cx="512504" cy="145553"/>
          </a:xfrm>
          <a:prstGeom prst="rect">
            <a:avLst/>
          </a:prstGeom>
        </p:spPr>
        <p:txBody>
          <a:bodyPr vert="horz" wrap="square" lIns="0" tIns="6985" rIns="0" bIns="0" rtlCol="0" anchor="ctr">
            <a:spAutoFit/>
          </a:bodyPr>
          <a:lstStyle/>
          <a:p>
            <a:pPr marL="38100">
              <a:spcBef>
                <a:spcPts val="55"/>
              </a:spcBef>
            </a:pPr>
            <a:fld id="{81D60167-4931-47E6-BA6A-407CBD079E47}" type="slidenum">
              <a:rPr spc="10" dirty="0"/>
              <a:pPr marL="38100">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1"/>
          <p:cNvSpPr>
            <a:spLocks noChangeArrowheads="1"/>
          </p:cNvSpPr>
          <p:nvPr/>
        </p:nvSpPr>
        <p:spPr bwMode="auto">
          <a:xfrm>
            <a:off x="3062287" y="935178"/>
            <a:ext cx="789622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Standardized Metric</a:t>
            </a:r>
            <a:r>
              <a:rPr lang="en-US" altLang="en-US" sz="2000" dirty="0">
                <a:latin typeface="Arial" panose="020B0604020202020204" pitchFamily="34" charset="0"/>
                <a:cs typeface="Arial" panose="020B0604020202020204" pitchFamily="34" charset="0"/>
              </a:rPr>
              <a:t>s</a:t>
            </a:r>
            <a:r>
              <a:rPr lang="en-US" altLang="en-US" sz="2000" b="1" dirty="0">
                <a:latin typeface="Arial" panose="020B0604020202020204" pitchFamily="34" charset="0"/>
                <a:cs typeface="Arial" panose="020B0604020202020204" pitchFamily="34" charset="0"/>
              </a:rPr>
              <a:t>:</a:t>
            </a:r>
            <a:r>
              <a:rPr lang="en-US" altLang="en-US" sz="2000" dirty="0">
                <a:latin typeface="Arial" panose="020B0604020202020204" pitchFamily="34" charset="0"/>
                <a:cs typeface="Arial" panose="020B0604020202020204" pitchFamily="34" charset="0"/>
              </a:rPr>
              <a:t> Clear, objective metrics aligned with goals.</a:t>
            </a:r>
          </a:p>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Efficient Data Management: </a:t>
            </a:r>
            <a:r>
              <a:rPr lang="en-US" altLang="en-US" sz="2000" dirty="0">
                <a:latin typeface="Arial" panose="020B0604020202020204" pitchFamily="34" charset="0"/>
                <a:cs typeface="Arial" panose="020B0604020202020204" pitchFamily="34" charset="0"/>
              </a:rPr>
              <a:t>Streamlined data collection, reduced errors.</a:t>
            </a:r>
          </a:p>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Data-Driven Insights: </a:t>
            </a:r>
            <a:r>
              <a:rPr lang="en-US" altLang="en-US" sz="2000" dirty="0">
                <a:latin typeface="Arial" panose="020B0604020202020204" pitchFamily="34" charset="0"/>
                <a:cs typeface="Arial" panose="020B0604020202020204" pitchFamily="34" charset="0"/>
              </a:rPr>
              <a:t>Identifies trends, strengths, weaknesses, areas for improvement.</a:t>
            </a:r>
          </a:p>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Actionable Recommendations: </a:t>
            </a:r>
            <a:r>
              <a:rPr lang="en-US" altLang="en-US" sz="2000" dirty="0">
                <a:latin typeface="Arial" panose="020B0604020202020204" pitchFamily="34" charset="0"/>
                <a:cs typeface="Arial" panose="020B0604020202020204" pitchFamily="34" charset="0"/>
              </a:rPr>
              <a:t>Tailored strategies, training, resource allocation.</a:t>
            </a:r>
          </a:p>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Improved Decision Makin</a:t>
            </a:r>
            <a:r>
              <a:rPr lang="en-US" altLang="en-US" sz="2000" dirty="0">
                <a:latin typeface="Arial" panose="020B0604020202020204" pitchFamily="34" charset="0"/>
                <a:cs typeface="Arial" panose="020B0604020202020204" pitchFamily="34" charset="0"/>
              </a:rPr>
              <a:t>g</a:t>
            </a:r>
            <a:r>
              <a:rPr lang="en-US" altLang="en-US" sz="2000" b="1" dirty="0">
                <a:latin typeface="Arial" panose="020B0604020202020204" pitchFamily="34" charset="0"/>
                <a:cs typeface="Arial" panose="020B0604020202020204" pitchFamily="34" charset="0"/>
              </a:rPr>
              <a:t>:</a:t>
            </a:r>
            <a:r>
              <a:rPr lang="en-US" altLang="en-US" sz="2000" dirty="0">
                <a:latin typeface="Arial" panose="020B0604020202020204" pitchFamily="34" charset="0"/>
                <a:cs typeface="Arial" panose="020B0604020202020204" pitchFamily="34" charset="0"/>
              </a:rPr>
              <a:t> Informed decisions regarding promotions, raises, talent development.</a:t>
            </a:r>
          </a:p>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cs typeface="Arial" panose="020B0604020202020204" pitchFamily="34" charset="0"/>
              </a:rPr>
              <a:t>Enhanced Engagement: </a:t>
            </a:r>
            <a:r>
              <a:rPr lang="en-US" altLang="en-US" sz="2000" dirty="0">
                <a:latin typeface="Arial" panose="020B0604020202020204" pitchFamily="34" charset="0"/>
                <a:cs typeface="Arial" panose="020B0604020202020204" pitchFamily="34" charset="0"/>
              </a:rPr>
              <a:t>Fosters transparency, accountability, continuous improvement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90600"/>
            <a:ext cx="6096000" cy="369332"/>
          </a:xfrm>
          <a:prstGeom prst="rect">
            <a:avLst/>
          </a:prstGeom>
        </p:spPr>
        <p:txBody>
          <a:bodyPr>
            <a:spAutoFit/>
          </a:bodyPr>
          <a:lstStyle/>
          <a:p>
            <a:endParaRPr lang="en-US" dirty="0"/>
          </a:p>
        </p:txBody>
      </p:sp>
      <p:sp>
        <p:nvSpPr>
          <p:cNvPr id="11" name="Rectangle 3"/>
          <p:cNvSpPr>
            <a:spLocks noChangeArrowheads="1"/>
          </p:cNvSpPr>
          <p:nvPr/>
        </p:nvSpPr>
        <p:spPr bwMode="auto">
          <a:xfrm>
            <a:off x="721360" y="990600"/>
            <a:ext cx="7859844"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Data Collection and Organization  </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Gather and organize data in an Excel spreadsheet.</a:t>
            </a:r>
          </a:p>
          <a:p>
            <a:pPr marL="342900" indent="-342900" eaLnBrk="0" fontAlgn="base" hangingPunct="0">
              <a:lnSpc>
                <a:spcPct val="150000"/>
              </a:lnSpc>
              <a:spcBef>
                <a:spcPct val="0"/>
              </a:spcBef>
              <a:spcAft>
                <a:spcPct val="0"/>
              </a:spcAft>
              <a:buFont typeface="+mj-lt"/>
              <a:buAutoNum type="arabicPeriod" startAt="2"/>
            </a:pPr>
            <a:r>
              <a:rPr lang="en-US" altLang="en-US" sz="2000" b="1" dirty="0">
                <a:latin typeface="Arial" panose="020B0604020202020204" pitchFamily="34" charset="0"/>
              </a:rPr>
              <a:t>Data Cleaning and Validation</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Correct inconsistencies and ensure accuracy.</a:t>
            </a:r>
          </a:p>
          <a:p>
            <a:pPr marL="342900" indent="-342900" eaLnBrk="0" fontAlgn="base" hangingPunct="0">
              <a:lnSpc>
                <a:spcPct val="150000"/>
              </a:lnSpc>
              <a:spcBef>
                <a:spcPct val="0"/>
              </a:spcBef>
              <a:spcAft>
                <a:spcPct val="0"/>
              </a:spcAft>
              <a:buFont typeface="+mj-lt"/>
              <a:buAutoNum type="arabicPeriod" startAt="3"/>
            </a:pPr>
            <a:r>
              <a:rPr lang="en-US" altLang="en-US" sz="2000" b="1" dirty="0">
                <a:latin typeface="Arial" panose="020B0604020202020204" pitchFamily="34" charset="0"/>
              </a:rPr>
              <a:t>Calculation of KPIs</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Determine and calculate relevant KPIs using Excel formulas.</a:t>
            </a:r>
          </a:p>
          <a:p>
            <a:pPr marL="342900" indent="-342900" eaLnBrk="0" fontAlgn="base" hangingPunct="0">
              <a:lnSpc>
                <a:spcPct val="150000"/>
              </a:lnSpc>
              <a:spcBef>
                <a:spcPct val="0"/>
              </a:spcBef>
              <a:spcAft>
                <a:spcPct val="0"/>
              </a:spcAft>
              <a:buFont typeface="+mj-lt"/>
              <a:buAutoNum type="arabicPeriod" startAt="4"/>
            </a:pPr>
            <a:r>
              <a:rPr lang="en-US" altLang="en-US" sz="2000" b="1" dirty="0">
                <a:latin typeface="Arial" panose="020B0604020202020204" pitchFamily="34" charset="0"/>
              </a:rPr>
              <a:t>Data Visualization</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Create appropriate charts for insights.</a:t>
            </a:r>
          </a:p>
          <a:p>
            <a:pPr marL="342900" indent="-342900" eaLnBrk="0" fontAlgn="base" hangingPunct="0">
              <a:lnSpc>
                <a:spcPct val="150000"/>
              </a:lnSpc>
              <a:spcBef>
                <a:spcPct val="0"/>
              </a:spcBef>
              <a:spcAft>
                <a:spcPct val="0"/>
              </a:spcAft>
              <a:buFont typeface="+mj-lt"/>
              <a:buAutoNum type="arabicPeriod" startAt="5"/>
            </a:pPr>
            <a:r>
              <a:rPr lang="en-US" altLang="en-US" sz="2000" b="1" dirty="0">
                <a:latin typeface="Arial" panose="020B0604020202020204" pitchFamily="34" charset="0"/>
              </a:rPr>
              <a:t>Analysis and Interpretation</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Identify patterns and compare performance.</a:t>
            </a:r>
          </a:p>
          <a:p>
            <a:pPr marL="342900" indent="-342900" eaLnBrk="0" fontAlgn="base" hangingPunct="0">
              <a:lnSpc>
                <a:spcPct val="150000"/>
              </a:lnSpc>
              <a:spcBef>
                <a:spcPct val="0"/>
              </a:spcBef>
              <a:spcAft>
                <a:spcPct val="0"/>
              </a:spcAft>
              <a:buFont typeface="+mj-lt"/>
              <a:buAutoNum type="arabicPeriod" startAt="6"/>
            </a:pPr>
            <a:r>
              <a:rPr lang="en-US" altLang="en-US" sz="2000" b="1" dirty="0">
                <a:latin typeface="Arial" panose="020B0604020202020204" pitchFamily="34" charset="0"/>
              </a:rPr>
              <a:t>Report Generation</a:t>
            </a:r>
            <a:endParaRPr lang="en-US" altLang="en-US" sz="2000" dirty="0">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lang="en-US" altLang="en-US" sz="2000" dirty="0">
                <a:latin typeface="Arial" panose="020B0604020202020204" pitchFamily="34" charset="0"/>
              </a:rPr>
              <a:t>Develop reports and dashboards for insights.</a:t>
            </a:r>
          </a:p>
          <a:p>
            <a:pPr eaLnBrk="0" fontAlgn="base" hangingPunct="0">
              <a:lnSpc>
                <a:spcPct val="150000"/>
              </a:lnSpc>
              <a:spcBef>
                <a:spcPct val="0"/>
              </a:spcBef>
              <a:spcAft>
                <a:spcPct val="0"/>
              </a:spcAft>
            </a:pPr>
            <a:endParaRPr lang="en-US" altLang="en-US" sz="2000" dirty="0">
              <a:latin typeface="Arial" panose="020B0604020202020204" pitchFamily="34" charset="0"/>
            </a:endParaRPr>
          </a:p>
        </p:txBody>
      </p:sp>
      <p:sp>
        <p:nvSpPr>
          <p:cNvPr id="12" name="Title 11"/>
          <p:cNvSpPr>
            <a:spLocks noGrp="1"/>
          </p:cNvSpPr>
          <p:nvPr>
            <p:ph type="title"/>
          </p:nvPr>
        </p:nvSpPr>
        <p:spPr>
          <a:xfrm>
            <a:off x="838200" y="191254"/>
            <a:ext cx="8534400" cy="779026"/>
          </a:xfrm>
        </p:spPr>
        <p:txBody>
          <a:bodyPr>
            <a:normAutofit/>
          </a:bodyPr>
          <a:lstStyle/>
          <a:p>
            <a:r>
              <a:rPr lang="en-IN" sz="4200" b="1" u="sng" dirty="0" smtClean="0">
                <a:ln w="3175" cmpd="sng">
                  <a:solidFill>
                    <a:schemeClr val="bg1"/>
                  </a:solidFill>
                </a:ln>
                <a:solidFill>
                  <a:schemeClr val="tx1"/>
                </a:solidFill>
                <a:latin typeface="Arial" panose="020B0604020202020204" pitchFamily="34" charset="0"/>
                <a:cs typeface="Arial" panose="020B0604020202020204" pitchFamily="34" charset="0"/>
              </a:rPr>
              <a:t>DATASET DESCRIPTION</a:t>
            </a:r>
            <a:endParaRPr lang="en-IN" sz="4200" b="1"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2"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spcBef>
                <a:spcPts val="55"/>
              </a:spcBef>
            </a:pPr>
            <a:fld id="{81D60167-4931-47E6-BA6A-407CBD079E47}" type="slidenum">
              <a:rPr sz="1100" spc="10" dirty="0">
                <a:solidFill>
                  <a:srgbClr val="2D936B"/>
                </a:solidFill>
                <a:latin typeface="Trebuchet MS"/>
                <a:cs typeface="Trebuchet MS"/>
              </a:rPr>
              <a:pPr marL="38100">
                <a:spcBef>
                  <a:spcPts val="55"/>
                </a:spcBef>
              </a:pPr>
              <a:t>9</a:t>
            </a:fld>
            <a:endParaRPr sz="1100">
              <a:latin typeface="Trebuchet MS"/>
              <a:cs typeface="Trebuchet MS"/>
            </a:endParaRPr>
          </a:p>
        </p:txBody>
      </p:sp>
      <p:sp>
        <p:nvSpPr>
          <p:cNvPr id="8" name="object 8"/>
          <p:cNvSpPr txBox="1"/>
          <p:nvPr/>
        </p:nvSpPr>
        <p:spPr>
          <a:xfrm>
            <a:off x="685800" y="146046"/>
            <a:ext cx="3303904" cy="659796"/>
          </a:xfrm>
          <a:prstGeom prst="rect">
            <a:avLst/>
          </a:prstGeom>
        </p:spPr>
        <p:txBody>
          <a:bodyPr vert="horz" wrap="square" lIns="0" tIns="13335" rIns="0" bIns="0" rtlCol="0">
            <a:spAutoFit/>
          </a:bodyPr>
          <a:lstStyle/>
          <a:p>
            <a:pPr marL="12700">
              <a:spcBef>
                <a:spcPts val="105"/>
              </a:spcBef>
            </a:pPr>
            <a:r>
              <a:rPr sz="4200" b="1" u="sng" spc="15" dirty="0">
                <a:latin typeface="Arial" panose="020B0604020202020204" pitchFamily="34" charset="0"/>
                <a:cs typeface="Arial" panose="020B0604020202020204" pitchFamily="34" charset="0"/>
              </a:rPr>
              <a:t>M</a:t>
            </a:r>
            <a:r>
              <a:rPr sz="4200" b="1" u="sng" dirty="0">
                <a:latin typeface="Arial" panose="020B0604020202020204" pitchFamily="34" charset="0"/>
                <a:cs typeface="Arial" panose="020B0604020202020204" pitchFamily="34" charset="0"/>
              </a:rPr>
              <a:t>O</a:t>
            </a:r>
            <a:r>
              <a:rPr sz="4200" b="1" u="sng" spc="-15" dirty="0">
                <a:latin typeface="Arial" panose="020B0604020202020204" pitchFamily="34" charset="0"/>
                <a:cs typeface="Arial" panose="020B0604020202020204" pitchFamily="34" charset="0"/>
              </a:rPr>
              <a:t>D</a:t>
            </a:r>
            <a:r>
              <a:rPr sz="4200" b="1" u="sng" spc="-35" dirty="0">
                <a:latin typeface="Arial" panose="020B0604020202020204" pitchFamily="34" charset="0"/>
                <a:cs typeface="Arial" panose="020B0604020202020204" pitchFamily="34" charset="0"/>
              </a:rPr>
              <a:t>E</a:t>
            </a:r>
            <a:r>
              <a:rPr sz="4200" b="1" u="sng" spc="-30" dirty="0">
                <a:latin typeface="Arial" panose="020B0604020202020204" pitchFamily="34" charset="0"/>
                <a:cs typeface="Arial" panose="020B0604020202020204" pitchFamily="34" charset="0"/>
              </a:rPr>
              <a:t>LL</a:t>
            </a:r>
            <a:r>
              <a:rPr sz="4200" b="1" u="sng" spc="-5" dirty="0">
                <a:latin typeface="Arial" panose="020B0604020202020204" pitchFamily="34" charset="0"/>
                <a:cs typeface="Arial" panose="020B0604020202020204" pitchFamily="34" charset="0"/>
              </a:rPr>
              <a:t>I</a:t>
            </a:r>
            <a:r>
              <a:rPr sz="4200" b="1" u="sng" spc="30" dirty="0">
                <a:latin typeface="Arial" panose="020B0604020202020204" pitchFamily="34" charset="0"/>
                <a:cs typeface="Arial" panose="020B0604020202020204" pitchFamily="34" charset="0"/>
              </a:rPr>
              <a:t>N</a:t>
            </a:r>
            <a:r>
              <a:rPr sz="4200" b="1" u="sng" spc="5" dirty="0">
                <a:latin typeface="Arial" panose="020B0604020202020204" pitchFamily="34" charset="0"/>
                <a:cs typeface="Arial" panose="020B0604020202020204" pitchFamily="34" charset="0"/>
              </a:rPr>
              <a:t>G</a:t>
            </a:r>
            <a:endParaRPr sz="4200" u="sng" dirty="0">
              <a:latin typeface="Arial" panose="020B0604020202020204" pitchFamily="34" charset="0"/>
              <a:cs typeface="Arial" panose="020B0604020202020204" pitchFamily="34"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a:spLocks noChangeArrowheads="1"/>
          </p:cNvSpPr>
          <p:nvPr/>
        </p:nvSpPr>
        <p:spPr bwMode="auto">
          <a:xfrm rot="10800000" flipV="1">
            <a:off x="518160" y="1032796"/>
            <a:ext cx="1074381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Define Metrics:</a:t>
            </a:r>
            <a:r>
              <a:rPr lang="en-US" altLang="en-US" sz="2000" dirty="0">
                <a:latin typeface="Arial" panose="020B0604020202020204" pitchFamily="34" charset="0"/>
              </a:rPr>
              <a:t> Identify key performance indicators (KPIs) and qualitative factors to assess performance.</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Data Collection:</a:t>
            </a:r>
            <a:r>
              <a:rPr lang="en-US" altLang="en-US" sz="2000" dirty="0">
                <a:latin typeface="Arial" panose="020B0604020202020204" pitchFamily="34" charset="0"/>
              </a:rPr>
              <a:t> Implement consistent data entry and schedule regular updates.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Performance Scores:</a:t>
            </a:r>
            <a:r>
              <a:rPr lang="en-US" altLang="en-US" sz="2000" dirty="0">
                <a:latin typeface="Arial" panose="020B0604020202020204" pitchFamily="34" charset="0"/>
              </a:rPr>
              <a:t> Calculate scores using weighted metrics and Excel formulas (e.g., SUMPRODUCT).</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Dashboards:</a:t>
            </a:r>
            <a:r>
              <a:rPr lang="en-US" altLang="en-US" sz="2000" dirty="0">
                <a:latin typeface="Arial" panose="020B0604020202020204" pitchFamily="34" charset="0"/>
              </a:rPr>
              <a:t> Create visualizations with charts and PivotTables to track and compare performance.</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Analyze Trends:</a:t>
            </a:r>
            <a:r>
              <a:rPr lang="en-US" altLang="en-US" sz="2000" dirty="0">
                <a:latin typeface="Arial" panose="020B0604020202020204" pitchFamily="34" charset="0"/>
              </a:rPr>
              <a:t> Monitor performance over time and compare against benchmarks.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Reports:</a:t>
            </a:r>
            <a:r>
              <a:rPr lang="en-US" altLang="en-US" sz="2000" dirty="0">
                <a:latin typeface="Arial" panose="020B0604020202020204" pitchFamily="34" charset="0"/>
              </a:rPr>
              <a:t> Generate automated reports with conditional formatting to highlight performance levels.</a:t>
            </a:r>
          </a:p>
          <a:p>
            <a:pPr marL="457200" indent="-457200" eaLnBrk="0" fontAlgn="base" hangingPunct="0">
              <a:lnSpc>
                <a:spcPct val="150000"/>
              </a:lnSpc>
              <a:spcBef>
                <a:spcPct val="0"/>
              </a:spcBef>
              <a:spcAft>
                <a:spcPct val="0"/>
              </a:spcAft>
              <a:buFont typeface="+mj-lt"/>
              <a:buAutoNum type="arabicPeriod"/>
            </a:pPr>
            <a:r>
              <a:rPr lang="en-US" altLang="en-US" sz="2000" b="1" dirty="0">
                <a:latin typeface="Arial" panose="020B0604020202020204" pitchFamily="34" charset="0"/>
              </a:rPr>
              <a:t>Identify Improvements:</a:t>
            </a:r>
            <a:r>
              <a:rPr lang="en-US" altLang="en-US" sz="2000" dirty="0">
                <a:latin typeface="Arial" panose="020B0604020202020204" pitchFamily="34" charset="0"/>
              </a:rPr>
              <a:t> Conduct gap analysis and provide actionable insights for development.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564</TotalTime>
  <Words>727</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EMPLOYEE DATA ANALYSIS  USING EXCEL  </vt:lpstr>
      <vt:lpstr>PROJECT TITLEJECT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ANBARASU</cp:lastModifiedBy>
  <cp:revision>35</cp:revision>
  <dcterms:created xsi:type="dcterms:W3CDTF">2024-03-29T15:07:22Z</dcterms:created>
  <dcterms:modified xsi:type="dcterms:W3CDTF">2024-09-01T11:08:55Z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