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5" r:id="rId3"/>
    <p:sldId id="267" r:id="rId4"/>
    <p:sldId id="275" r:id="rId5"/>
    <p:sldId id="269" r:id="rId6"/>
    <p:sldId id="270" r:id="rId7"/>
    <p:sldId id="266" r:id="rId8"/>
    <p:sldId id="271" r:id="rId9"/>
    <p:sldId id="272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E40606"/>
    <a:srgbClr val="FA1EC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5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 advClick="0" advTm="5000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 advClick="0" advTm="5000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Click="0" advTm="5000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med" advClick="0" advTm="5000">
    <p:dissolve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Users\ELCOT\Downloads\Record-001.aac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ELCOT\Downloads\Record-002.aa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ensus_of_India" TargetMode="External"/><Relationship Id="rId2" Type="http://schemas.openxmlformats.org/officeDocument/2006/relationships/hyperlink" Target="https://en.wikipedia.org/wiki/Agriculture_in_Indi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National_Sample_Survey_Office_(India)" TargetMode="External"/><Relationship Id="rId4" Type="http://schemas.openxmlformats.org/officeDocument/2006/relationships/hyperlink" Target="https://en.wikipedia.org/wiki/Census_of_agricult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="" xmlns:a16="http://schemas.microsoft.com/office/drawing/2014/main" id="{04B820FA-CCB5-44FD-AA2B-76852C7C7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093" y="1894113"/>
            <a:ext cx="9248502" cy="1867989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                            </a:t>
            </a:r>
            <a:br>
              <a:rPr lang="en-IN" dirty="0" smtClean="0"/>
            </a:br>
            <a:r>
              <a:rPr lang="en-IN" dirty="0" smtClean="0">
                <a:solidFill>
                  <a:schemeClr val="bg1"/>
                </a:solidFill>
              </a:rPr>
              <a:t> INDIAN  AGRICULTURE                 </a:t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chemeClr val="bg1"/>
                </a:solidFill>
              </a:rPr>
              <a:t>CROP  ANALYSIS-1997 to 2021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="" xmlns:a16="http://schemas.microsoft.com/office/drawing/2014/main" id="{466CEE1A-AB3F-4B27-BCDD-BCB44729E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2045" y="3280787"/>
            <a:ext cx="5917475" cy="1752600"/>
          </a:xfrm>
        </p:spPr>
        <p:txBody>
          <a:bodyPr>
            <a:normAutofit fontScale="92500" lnSpcReduction="10000"/>
          </a:bodyPr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>
                <a:solidFill>
                  <a:srgbClr val="E40606"/>
                </a:solidFill>
                <a:latin typeface="Arial Black" pitchFamily="34" charset="0"/>
              </a:rPr>
              <a:t>NAAN MUDHALVAN</a:t>
            </a:r>
          </a:p>
          <a:p>
            <a:r>
              <a:rPr lang="en-IN" dirty="0" smtClean="0"/>
              <a:t> </a:t>
            </a:r>
            <a:endParaRPr/>
          </a:p>
        </p:txBody>
      </p:sp>
      <p:pic>
        <p:nvPicPr>
          <p:cNvPr id="16" name="Record-001.aac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1385248" y="131132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ransition spd="med"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18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="" xmlns:a16="http://schemas.microsoft.com/office/drawing/2014/main" id="{BA87B4BC-D6F0-4CF5-9FCB-FB77CB797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787" y="790575"/>
            <a:ext cx="4162425" cy="52768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ransition spd="med" advClick="0" advTm="5000"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="" xmlns:a16="http://schemas.microsoft.com/office/drawing/2014/main" id="{06121B53-DAD2-40C6-80CB-4452CD5D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12" y="790575"/>
            <a:ext cx="5895975" cy="52768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ransition spd="med" advClick="0" advTm="5000"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="" xmlns:a16="http://schemas.microsoft.com/office/drawing/2014/main" id="{7CAE64DD-7E53-4E35-8F36-E8D9184F8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750"/>
            <a:ext cx="12192000" cy="51324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ransition spd="med" advClick="0" advTm="5000"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="" xmlns:a16="http://schemas.microsoft.com/office/drawing/2014/main" id="{5FCD336A-C051-4FE2-AABD-8FC7EA6E7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12" y="790575"/>
            <a:ext cx="5133975" cy="52768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ransition spd="med" advClick="0" advTm="5000"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="" xmlns:a16="http://schemas.microsoft.com/office/drawing/2014/main" id="{E25F7A17-24F1-4562-B5AC-D26BF308D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8010"/>
            <a:ext cx="12192000" cy="22219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ransition spd="med" advClick="0" advTm="5000"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6">
            <a:extLst>
              <a:ext uri="{FF2B5EF4-FFF2-40B4-BE49-F238E27FC236}">
                <a16:creationId xmlns="" xmlns:a16="http://schemas.microsoft.com/office/drawing/2014/main" id="{959ED41A-6D5D-4202-8C80-24E4F6BB3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709612"/>
            <a:ext cx="6667500" cy="5438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ransition spd="med" advClick="0" advTm="5000"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7">
            <a:extLst>
              <a:ext uri="{FF2B5EF4-FFF2-40B4-BE49-F238E27FC236}">
                <a16:creationId xmlns="" xmlns:a16="http://schemas.microsoft.com/office/drawing/2014/main" id="{BCAE13AA-31D3-48A2-86B4-ACE0F9D5A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709" y="0"/>
            <a:ext cx="5230581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ransition spd="med" advClick="0" advTm="5000"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heet 8">
            <a:extLst>
              <a:ext uri="{FF2B5EF4-FFF2-40B4-BE49-F238E27FC236}">
                <a16:creationId xmlns="" xmlns:a16="http://schemas.microsoft.com/office/drawing/2014/main" id="{1440ACDC-D2F2-4F56-A3FD-727B1C195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62" y="871537"/>
            <a:ext cx="9210675" cy="51149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ransition spd="med" advClick="0" advTm="5000"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STORY</a:t>
            </a:r>
            <a:endParaRPr lang="en-US" dirty="0"/>
          </a:p>
        </p:txBody>
      </p:sp>
      <p:pic>
        <p:nvPicPr>
          <p:cNvPr id="6" name="Content Placeholder 5" descr="Screenshot (20).png"/>
          <p:cNvPicPr>
            <a:picLocks noGrp="1" noChangeAspect="1"/>
          </p:cNvPicPr>
          <p:nvPr>
            <p:ph idx="1"/>
          </p:nvPr>
        </p:nvPicPr>
        <p:blipFill>
          <a:blip r:embed="rId2"/>
          <a:srcRect t="255" r="83" b="5109"/>
          <a:stretch>
            <a:fillRect/>
          </a:stretch>
        </p:blipFill>
        <p:spPr>
          <a:xfrm>
            <a:off x="875211" y="1946366"/>
            <a:ext cx="10737669" cy="4428308"/>
          </a:xfrm>
        </p:spPr>
      </p:pic>
    </p:spTree>
  </p:cSld>
  <p:clrMapOvr>
    <a:masterClrMapping/>
  </p:clrMapOvr>
  <p:transition spd="med" advClick="0" advTm="5000"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Agriculture is an integral part of smart growth. The ability to feed one's own population is critical to the independence of any state.</a:t>
            </a:r>
          </a:p>
          <a:p>
            <a:r>
              <a:rPr lang="en-US" dirty="0" smtClean="0"/>
              <a:t>Ontario is blessed with resources that have facilitated the development of a </a:t>
            </a:r>
            <a:r>
              <a:rPr lang="en-US" dirty="0" smtClean="0"/>
              <a:t>world class </a:t>
            </a:r>
            <a:r>
              <a:rPr lang="en-US" dirty="0" smtClean="0"/>
              <a:t>agricultural industry that provides safe, nutritious, and reliable food. </a:t>
            </a:r>
          </a:p>
          <a:p>
            <a:r>
              <a:rPr lang="en-US" dirty="0" smtClean="0"/>
              <a:t>The ability to feed the local population from local sources should not be underestimated.</a:t>
            </a:r>
            <a:endParaRPr lang="en-US" dirty="0"/>
          </a:p>
        </p:txBody>
      </p:sp>
      <p:pic>
        <p:nvPicPr>
          <p:cNvPr id="5" name="Record-002.aac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5943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spd="med"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err="1" smtClean="0"/>
              <a:t>M.Anandhi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err="1" smtClean="0"/>
              <a:t>A.Jayaraman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err="1" smtClean="0"/>
              <a:t>S.Myli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err="1" smtClean="0"/>
              <a:t>D.Kalaivani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err="1" smtClean="0"/>
              <a:t>N.S.Charumathi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</a:t>
            </a:r>
          </a:p>
          <a:p>
            <a:endParaRPr lang="en-IN" dirty="0" smtClean="0"/>
          </a:p>
        </p:txBody>
      </p:sp>
    </p:spTree>
  </p:cSld>
  <p:clrMapOvr>
    <a:masterClrMapping/>
  </p:clrMapOvr>
  <p:transition spd="med" advClick="0" advTm="5000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STARTUP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Introduction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Problem definition and design thinking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Advantages and disadvantages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Applications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Future scope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Step in tableau, </a:t>
            </a:r>
            <a:r>
              <a:rPr lang="en-IN" dirty="0" smtClean="0"/>
              <a:t>dashboard, story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Conclusion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 advClick="0" advTm="5000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Problem </a:t>
            </a:r>
            <a:r>
              <a:rPr lang="en-IN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Agricultural yield in India is still low in comparison to other countries of the world. This is caused due to several factors. These factors can be </a:t>
            </a:r>
            <a:r>
              <a:rPr lang="en-US" dirty="0" smtClean="0"/>
              <a:t>categorized </a:t>
            </a:r>
            <a:r>
              <a:rPr lang="en-US" dirty="0" smtClean="0"/>
              <a:t>into four groups:</a:t>
            </a:r>
          </a:p>
          <a:p>
            <a:pPr>
              <a:buNone/>
            </a:pPr>
            <a:r>
              <a:rPr lang="en-US" dirty="0" smtClean="0"/>
              <a:t>    (</a:t>
            </a:r>
            <a:r>
              <a:rPr lang="en-US" dirty="0" err="1" smtClean="0"/>
              <a:t>i</a:t>
            </a:r>
            <a:r>
              <a:rPr lang="en-US" dirty="0" smtClean="0"/>
              <a:t>) environmental (ii) economic (iii) institutional (iv) technological</a:t>
            </a:r>
          </a:p>
          <a:p>
            <a:r>
              <a:rPr lang="en-US" dirty="0" smtClean="0"/>
              <a:t>The Union Government announced the National Agricultural Policy (NAP) envisaging over 4 per cent growth rate per annum. The policy seeks to promote technically sound, economically viable, environmentally non-degrading, and socially acceptable use of country's natural resources - land, water and genetic endowment to promote sustainable development of agriculture.</a:t>
            </a:r>
            <a:endParaRPr lang="en-US" dirty="0"/>
          </a:p>
        </p:txBody>
      </p:sp>
    </p:spTree>
  </p:cSld>
  <p:clrMapOvr>
    <a:masterClrMapping/>
  </p:clrMapOvr>
  <p:transition spd="med" advClick="0" advTm="5000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Empathy Map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 smtClean="0">
                <a:latin typeface="Arial Rounded MT Bold" pitchFamily="34" charset="0"/>
              </a:rPr>
              <a:t>     </a:t>
            </a:r>
            <a:r>
              <a:rPr lang="en-IN" sz="1600" dirty="0" smtClean="0">
                <a:latin typeface="Arial Rounded MT Bold" pitchFamily="34" charset="0"/>
              </a:rPr>
              <a:t>We </a:t>
            </a:r>
            <a:r>
              <a:rPr lang="en-IN" sz="1600" dirty="0" smtClean="0">
                <a:latin typeface="Arial Rounded MT Bold" pitchFamily="34" charset="0"/>
              </a:rPr>
              <a:t>have done by empathy map for better under </a:t>
            </a:r>
            <a:r>
              <a:rPr lang="en-IN" sz="1600" dirty="0" smtClean="0">
                <a:latin typeface="Arial Rounded MT Bold" pitchFamily="34" charset="0"/>
              </a:rPr>
              <a:t>standing </a:t>
            </a:r>
            <a:r>
              <a:rPr lang="en-IN" sz="1600" dirty="0" smtClean="0">
                <a:latin typeface="Arial Rounded MT Bold" pitchFamily="34" charset="0"/>
              </a:rPr>
              <a:t>of a problems</a:t>
            </a:r>
            <a:endParaRPr lang="en-US" dirty="0">
              <a:latin typeface="Arial Rounded MT Bold" pitchFamily="34" charset="0"/>
            </a:endParaRPr>
          </a:p>
        </p:txBody>
      </p:sp>
      <p:pic>
        <p:nvPicPr>
          <p:cNvPr id="6" name="Content Placeholder 5" descr="Screenshot (18)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22044" t="17264" r="854" b="6187"/>
          <a:stretch>
            <a:fillRect/>
          </a:stretch>
        </p:blipFill>
        <p:spPr>
          <a:xfrm>
            <a:off x="5029201" y="1358537"/>
            <a:ext cx="6609806" cy="5277394"/>
          </a:xfrm>
        </p:spPr>
      </p:pic>
    </p:spTree>
  </p:cSld>
  <p:clrMapOvr>
    <a:masterClrMapping/>
  </p:clrMapOvr>
  <p:transition spd="med" advClick="0" advTm="5000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19).png"/>
          <p:cNvPicPr>
            <a:picLocks noGrp="1" noChangeAspect="1"/>
          </p:cNvPicPr>
          <p:nvPr>
            <p:ph idx="1"/>
          </p:nvPr>
        </p:nvPicPr>
        <p:blipFill>
          <a:blip r:embed="rId2"/>
          <a:srcRect l="22281" t="16623" r="586" b="8085"/>
          <a:stretch>
            <a:fillRect/>
          </a:stretch>
        </p:blipFill>
        <p:spPr>
          <a:xfrm>
            <a:off x="1084217" y="2024743"/>
            <a:ext cx="10332720" cy="4362995"/>
          </a:xfrm>
        </p:spPr>
      </p:pic>
    </p:spTree>
  </p:cSld>
  <p:clrMapOvr>
    <a:masterClrMapping/>
  </p:clrMapOvr>
  <p:transition spd="med" advClick="0" advTm="5000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Brainstorming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3200" dirty="0" smtClean="0"/>
              <a:t>As team we made collect point and given according to person</a:t>
            </a:r>
            <a:endParaRPr lang="en-US" sz="3200" dirty="0"/>
          </a:p>
        </p:txBody>
      </p:sp>
      <p:pic>
        <p:nvPicPr>
          <p:cNvPr id="4" name="Content Placeholder 3" descr="brainstor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2845" y="2281210"/>
            <a:ext cx="10972800" cy="3544824"/>
          </a:xfrm>
        </p:spPr>
      </p:pic>
    </p:spTree>
  </p:cSld>
  <p:clrMapOvr>
    <a:masterClrMapping/>
  </p:clrMapOvr>
  <p:transition spd="med" advClick="0" advTm="5000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5211" y="1162594"/>
            <a:ext cx="3657600" cy="1332411"/>
          </a:xfrm>
        </p:spPr>
        <p:txBody>
          <a:bodyPr/>
          <a:lstStyle/>
          <a:p>
            <a:r>
              <a:rPr lang="en-IN" b="1" dirty="0" smtClean="0"/>
              <a:t>ADVANTAGES </a:t>
            </a:r>
            <a:r>
              <a:rPr lang="en-IN" b="1" dirty="0" smtClean="0"/>
              <a:t>and </a:t>
            </a:r>
            <a:r>
              <a:rPr lang="en-IN" b="1" dirty="0" smtClean="0"/>
              <a:t>DISADVANTAGES 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766733" y="927463"/>
            <a:ext cx="6815667" cy="5320937"/>
          </a:xfrm>
        </p:spPr>
        <p:txBody>
          <a:bodyPr>
            <a:normAutofit/>
          </a:bodyPr>
          <a:lstStyle/>
          <a:p>
            <a:r>
              <a:rPr lang="en-IN" dirty="0" smtClean="0"/>
              <a:t>ADVANTAGES </a:t>
            </a:r>
          </a:p>
          <a:p>
            <a:r>
              <a:rPr lang="en-US" sz="2000" dirty="0" smtClean="0"/>
              <a:t>Controllable food supply. You might have droughts or floods, but if you’re growing the crops and breeding them to be hardier, you have a better chance of not starving.</a:t>
            </a:r>
          </a:p>
          <a:p>
            <a:r>
              <a:rPr lang="en-US" sz="2000" dirty="0" smtClean="0"/>
              <a:t>Especially if you grow grain, you can create a food surplus, which makes cities possible and also the specialization of </a:t>
            </a:r>
            <a:r>
              <a:rPr lang="en-US" sz="2000" dirty="0" smtClean="0"/>
              <a:t>labor.</a:t>
            </a:r>
            <a:endParaRPr lang="en-US" sz="2000" dirty="0" smtClean="0"/>
          </a:p>
          <a:p>
            <a:r>
              <a:rPr lang="en-IN" sz="2400" dirty="0" smtClean="0"/>
              <a:t>DISADVANTAGES</a:t>
            </a:r>
          </a:p>
          <a:p>
            <a:r>
              <a:rPr lang="en-US" sz="2000" dirty="0" smtClean="0"/>
              <a:t>In order to keep feeding people as the population grows you have to radically change the environment of the planet.</a:t>
            </a:r>
          </a:p>
          <a:p>
            <a:r>
              <a:rPr lang="en-US" sz="2000" dirty="0" smtClean="0"/>
              <a:t>Farming is hard. So hard, in fact, that one is tempted to claim ownership over other humans and then have them till the land</a:t>
            </a:r>
            <a:r>
              <a:rPr lang="en-US" sz="2400" dirty="0" smtClean="0"/>
              <a:t>.’</a:t>
            </a:r>
            <a:endParaRPr lang="en-IN" sz="2400" dirty="0" smtClean="0"/>
          </a:p>
          <a:p>
            <a:endParaRPr lang="en-US" sz="2400" dirty="0"/>
          </a:p>
        </p:txBody>
      </p:sp>
    </p:spTree>
  </p:cSld>
  <p:clrMapOvr>
    <a:masterClrMapping/>
  </p:clrMapOvr>
  <p:transition spd="med" advClick="0" advTm="5000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AND FUTURE SCOPE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Application:</a:t>
            </a:r>
          </a:p>
          <a:p>
            <a:r>
              <a:rPr lang="en-US" sz="2000" dirty="0" smtClean="0"/>
              <a:t>Indian farmers are people who grow crops as a profession.</a:t>
            </a:r>
            <a:r>
              <a:rPr lang="en-US" sz="2000" baseline="30000" dirty="0" smtClean="0">
                <a:hlinkClick r:id="rId2"/>
              </a:rPr>
              <a:t>[10]</a:t>
            </a:r>
            <a:r>
              <a:rPr lang="en-US" sz="2000" dirty="0" smtClean="0"/>
              <a:t> Various government estimates (</a:t>
            </a:r>
            <a:r>
              <a:rPr lang="en-US" sz="2000" dirty="0" smtClean="0">
                <a:hlinkClick r:id="rId3" tooltip="Census of India"/>
              </a:rPr>
              <a:t>Census</a:t>
            </a:r>
            <a:r>
              <a:rPr lang="en-US" sz="2000" dirty="0" smtClean="0"/>
              <a:t>, </a:t>
            </a:r>
            <a:r>
              <a:rPr lang="en-US" sz="2000" dirty="0" smtClean="0">
                <a:hlinkClick r:id="rId4" tooltip="Census of agriculture"/>
              </a:rPr>
              <a:t>Agricultural Census</a:t>
            </a:r>
            <a:r>
              <a:rPr lang="en-US" sz="2000" dirty="0" smtClean="0"/>
              <a:t>, </a:t>
            </a:r>
            <a:r>
              <a:rPr lang="en-US" sz="2000" dirty="0" smtClean="0">
                <a:hlinkClick r:id="rId5" tooltip="National Sample Survey Office (India)"/>
              </a:rPr>
              <a:t>National Sample Survey</a:t>
            </a:r>
            <a:r>
              <a:rPr lang="en-US" sz="2000" dirty="0" smtClean="0"/>
              <a:t> assessments, and Periodic </a:t>
            </a:r>
            <a:r>
              <a:rPr lang="en-US" sz="2000" dirty="0" err="1" smtClean="0"/>
              <a:t>Labour</a:t>
            </a:r>
            <a:r>
              <a:rPr lang="en-US" sz="2000" dirty="0" smtClean="0"/>
              <a:t> Force Surveys) give a different number of farmers in the country ranging from 37 million to 118 million as per the different definitions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IN" b="1" dirty="0" smtClean="0"/>
              <a:t>Future Scope :</a:t>
            </a:r>
          </a:p>
          <a:p>
            <a:r>
              <a:rPr lang="en-US" sz="2000" dirty="0" smtClean="0"/>
              <a:t>Agriculture sector have an enormous scope in India as of the future </a:t>
            </a:r>
            <a:r>
              <a:rPr lang="en-US" sz="2000" dirty="0" err="1" smtClean="0"/>
              <a:t>refrence</a:t>
            </a:r>
            <a:r>
              <a:rPr lang="en-US" sz="2000" dirty="0" smtClean="0"/>
              <a:t> because agriculture sector is the largest sector with 49% of country's population works in Agriculture sector by occupation. India is also a developing country with about 16% of its GDP is contributed by this sector.</a:t>
            </a:r>
            <a:endParaRPr lang="en-US" sz="2000" dirty="0"/>
          </a:p>
        </p:txBody>
      </p:sp>
    </p:spTree>
  </p:cSld>
  <p:clrMapOvr>
    <a:masterClrMapping/>
  </p:clrMapOvr>
  <p:transition spd="med" advClick="0" advTm="5000"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155</TotalTime>
  <Words>362</Words>
  <Application>Microsoft Office PowerPoint</Application>
  <PresentationFormat>Custom</PresentationFormat>
  <Paragraphs>50</Paragraphs>
  <Slides>19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                              INDIAN  AGRICULTURE                  CROP  ANALYSIS-1997 to 2021</vt:lpstr>
      <vt:lpstr>TEAM MEMBERS</vt:lpstr>
      <vt:lpstr>STARTUP ANALYSIS</vt:lpstr>
      <vt:lpstr>Problem definition</vt:lpstr>
      <vt:lpstr>Empathy Map</vt:lpstr>
      <vt:lpstr>Slide 6</vt:lpstr>
      <vt:lpstr>Brainstorming  As team we made collect point and given according to person</vt:lpstr>
      <vt:lpstr>ADVANTAGES and DISADVANTAGES </vt:lpstr>
      <vt:lpstr>APPLICATION AND FUTURE SCOPE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STORY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 AGRICULTURE                  CROP  ANALYSIS-1997 to 2021</dc:title>
  <dc:creator>ANANDHI</dc:creator>
  <cp:lastModifiedBy>ANANDHI</cp:lastModifiedBy>
  <cp:revision>34</cp:revision>
  <dcterms:created xsi:type="dcterms:W3CDTF">2023-10-13T08:27:22Z</dcterms:created>
  <dcterms:modified xsi:type="dcterms:W3CDTF">2023-10-14T06:31:29Z</dcterms:modified>
</cp:coreProperties>
</file>