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BE2D6-DCA3-483A-ACA6-FF00F21FB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6983A1-B082-4431-B579-7113AB840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57B3B-AF88-4D47-8102-468E3235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25C-F584-4E41-9966-B534E173D2A2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E8106-18FD-4FDE-84EB-D69E40F7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9457A-1203-44C2-BA60-F3B04660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6CAA-A308-4340-9D98-18A5D94DE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2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D30C9-6629-4913-9603-A0C4FBC6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97CBE7-AFFB-49FF-AE02-D8F175EA8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D0214-E2F9-4009-8F85-8CD3056F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25C-F584-4E41-9966-B534E173D2A2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6A2AF-6596-49B8-8740-A5528414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F1711-8316-4A50-9C73-C4C0933D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6CAA-A308-4340-9D98-18A5D94DE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79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573814-0CF7-433E-B86A-792F2D757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A83819-9A0C-434C-A9D3-4629FEDE8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6D18D-4F6F-46E6-8D6B-9405C7D5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25C-F584-4E41-9966-B534E173D2A2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133B5-3E86-4829-96C2-D096BAA5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19205-CB77-449B-A9CC-6C84D07F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6CAA-A308-4340-9D98-18A5D94DE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4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8FDD7-DA5D-41E9-86A0-AF96DD9E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F0E22-9DDD-471F-B489-14DC35EA6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80FD4-D4DA-40EB-A36C-0B6970BE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25C-F584-4E41-9966-B534E173D2A2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0931F-167E-468D-A98E-F989ACCC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2A9BB-B36E-45FB-A99B-DB90F8ED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6CAA-A308-4340-9D98-18A5D94DE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86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336F9-19FF-4589-90AF-EC359EEF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7EACB8-9076-479A-AA23-61D8BCE0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2FE2A-E2E6-42A5-AAF7-E77DD8F1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25C-F584-4E41-9966-B534E173D2A2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F0543-1176-46E2-94A3-DF4753D9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BB8E7-E6D8-4312-B648-1CF73A8A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6CAA-A308-4340-9D98-18A5D94DE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F2EC2-F458-434A-A5FC-B858D094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42F44-BE56-455A-BC47-96D0D4136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839653-DB5F-4B07-997E-7E1708BA7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D2434-CA38-4DA5-8A7E-231EC86F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25C-F584-4E41-9966-B534E173D2A2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530C2-46B0-4D9B-AAAB-44ED06B9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E4F9-FDA5-4A70-916D-2DAAAB86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6CAA-A308-4340-9D98-18A5D94DE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5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166DA-0F26-4E9D-B668-7E952979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0563B1-E411-498D-871E-29F6B18BB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B0C4D1-6AC6-47E2-9AAE-CDEAAE2D3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9BFFC8-2B2B-48D8-8A1F-017001CA6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789046-0825-4075-9406-4AE69D692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0A1439-E01F-4CCE-803F-C47D069A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25C-F584-4E41-9966-B534E173D2A2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31A208-9CCF-4141-A5D0-75040721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8DE01A-FFDE-4799-9D9A-2F6E99B2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6CAA-A308-4340-9D98-18A5D94DE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4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A7B14-942C-464B-87B4-0BF14C3A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046A73-D15B-41A8-87E7-EB73AFB6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25C-F584-4E41-9966-B534E173D2A2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2A1E45-1A91-4A3E-9922-04E6ECE7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EB1853-6CA1-4683-B087-EBC09101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6CAA-A308-4340-9D98-18A5D94DE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6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C349DB-49ED-4E6E-81D9-6240DD0E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25C-F584-4E41-9966-B534E173D2A2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7ED5CF-89E0-45D8-BBB3-B051F7FD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8AEEEA-EB6F-4640-BE56-EB32FF95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6CAA-A308-4340-9D98-18A5D94DE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89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BFC4-3FFA-4533-A8B1-AC8F28E5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FA0A9-4733-4EC4-92BC-4B9676A6B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B155B-F652-429C-BA25-05087535D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80D518-FC03-46EE-A4DB-2323E9AE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25C-F584-4E41-9966-B534E173D2A2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BF0ED3-C8DA-4C7C-BD9E-B8F2DA17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CC164-9F4C-4BD0-858F-8D136C63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6CAA-A308-4340-9D98-18A5D94DE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7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EDBC8-686B-4B2F-A53A-5576657E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BE1A2B-2A57-4B5D-956D-39AD3F62C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B975D9-FB5E-4E21-AF69-ABE053EEC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8C43F2-B093-434E-896B-5207E7FD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25C-F584-4E41-9966-B534E173D2A2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C43326-0552-406C-903E-C1949013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F3179-B728-488C-B017-EE615CB0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6CAA-A308-4340-9D98-18A5D94DE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5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CF962C-1C18-42A4-80C8-2D4CCF59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5F45E-3B77-4B9F-8F82-37E1746BD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76B6A-37D0-4614-A5E6-74881B99F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9725C-F584-4E41-9966-B534E173D2A2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1A252-39D4-4A6C-99EC-ACAFBE907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390B6-D677-4809-B563-ADA276FD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6CAA-A308-4340-9D98-18A5D94DE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19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C17FBF3-2BE0-46A1-ACD2-79E6308FE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52174"/>
              </p:ext>
            </p:extLst>
          </p:nvPr>
        </p:nvGraphicFramePr>
        <p:xfrm>
          <a:off x="5321077" y="881508"/>
          <a:ext cx="102973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9730">
                  <a:extLst>
                    <a:ext uri="{9D8B030D-6E8A-4147-A177-3AD203B41FA5}">
                      <a16:colId xmlns:a16="http://schemas.microsoft.com/office/drawing/2014/main" val="1942139899"/>
                    </a:ext>
                  </a:extLst>
                </a:gridCol>
              </a:tblGrid>
              <a:tr h="2767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</a:rPr>
                        <a:t>Original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859327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</a:rPr>
                        <a:t>23595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404722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20A3082C-8F40-4FF5-BD74-7869CD4EE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25767"/>
              </p:ext>
            </p:extLst>
          </p:nvPr>
        </p:nvGraphicFramePr>
        <p:xfrm>
          <a:off x="1667597" y="2210272"/>
          <a:ext cx="1184189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189">
                  <a:extLst>
                    <a:ext uri="{9D8B030D-6E8A-4147-A177-3AD203B41FA5}">
                      <a16:colId xmlns:a16="http://schemas.microsoft.com/office/drawing/2014/main" val="1942139899"/>
                    </a:ext>
                  </a:extLst>
                </a:gridCol>
              </a:tblGrid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 </a:t>
                      </a:r>
                    </a:p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Brightening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859327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23958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404722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</a:rPr>
                        <a:t>+1.54%</a:t>
                      </a:r>
                      <a:endParaRPr lang="en-US" altLang="zh-CN" sz="1400" b="0" i="0" u="none" strike="noStrike" dirty="0">
                        <a:solidFill>
                          <a:srgbClr val="9C57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12590"/>
                  </a:ext>
                </a:extLst>
              </a:tr>
            </a:tbl>
          </a:graphicData>
        </a:graphic>
      </p:graphicFrame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7A3BAF82-9E17-4141-B3C2-DA4A25AB4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95355"/>
              </p:ext>
            </p:extLst>
          </p:nvPr>
        </p:nvGraphicFramePr>
        <p:xfrm>
          <a:off x="5243846" y="2210272"/>
          <a:ext cx="1184189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189">
                  <a:extLst>
                    <a:ext uri="{9D8B030D-6E8A-4147-A177-3AD203B41FA5}">
                      <a16:colId xmlns:a16="http://schemas.microsoft.com/office/drawing/2014/main" val="1942139899"/>
                    </a:ext>
                  </a:extLst>
                </a:gridCol>
              </a:tblGrid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 </a:t>
                      </a:r>
                    </a:p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Retinex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859327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11082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404722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-53.03%</a:t>
                      </a:r>
                      <a:endParaRPr lang="en-US" altLang="zh-CN" sz="1400" b="0" i="0" u="none" strike="noStrike" dirty="0">
                        <a:solidFill>
                          <a:srgbClr val="9C0006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12590"/>
                  </a:ext>
                </a:extLst>
              </a:tr>
            </a:tbl>
          </a:graphicData>
        </a:graphic>
      </p:graphicFrame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864C4063-C0D5-4DB1-95FE-121609700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81696"/>
              </p:ext>
            </p:extLst>
          </p:nvPr>
        </p:nvGraphicFramePr>
        <p:xfrm>
          <a:off x="8820096" y="2210272"/>
          <a:ext cx="118419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192">
                  <a:extLst>
                    <a:ext uri="{9D8B030D-6E8A-4147-A177-3AD203B41FA5}">
                      <a16:colId xmlns:a16="http://schemas.microsoft.com/office/drawing/2014/main" val="1942139899"/>
                    </a:ext>
                  </a:extLst>
                </a:gridCol>
              </a:tblGrid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 </a:t>
                      </a:r>
                    </a:p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CLAHE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859327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36771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404722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+55.84%</a:t>
                      </a:r>
                      <a:endParaRPr lang="en-US" altLang="zh-CN" sz="14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12590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34ACDCA-A936-487A-A5CE-A28CDFDE607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5835940" y="1491108"/>
            <a:ext cx="2" cy="719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C5F89C53-6FA9-480A-879C-BD895F5DCDB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3688235" y="62565"/>
            <a:ext cx="719164" cy="35762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B96F36E-197C-46A8-A259-1C709A3293E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7264485" y="62565"/>
            <a:ext cx="719164" cy="3576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表格 5">
            <a:extLst>
              <a:ext uri="{FF2B5EF4-FFF2-40B4-BE49-F238E27FC236}">
                <a16:creationId xmlns:a16="http://schemas.microsoft.com/office/drawing/2014/main" id="{581FA740-BF1C-4073-A469-BD2941BCF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98808"/>
              </p:ext>
            </p:extLst>
          </p:nvPr>
        </p:nvGraphicFramePr>
        <p:xfrm>
          <a:off x="9597542" y="3696753"/>
          <a:ext cx="1184189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189">
                  <a:extLst>
                    <a:ext uri="{9D8B030D-6E8A-4147-A177-3AD203B41FA5}">
                      <a16:colId xmlns:a16="http://schemas.microsoft.com/office/drawing/2014/main" val="1942139899"/>
                    </a:ext>
                  </a:extLst>
                </a:gridCol>
              </a:tblGrid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 </a:t>
                      </a:r>
                    </a:p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Retinex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859327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13452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404722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-63.41%</a:t>
                      </a:r>
                      <a:endParaRPr lang="en-US" altLang="zh-CN" sz="1400" b="0" i="0" u="none" strike="noStrike" dirty="0">
                        <a:solidFill>
                          <a:srgbClr val="9C0006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12590"/>
                  </a:ext>
                </a:extLst>
              </a:tr>
            </a:tbl>
          </a:graphicData>
        </a:graphic>
      </p:graphicFrame>
      <p:graphicFrame>
        <p:nvGraphicFramePr>
          <p:cNvPr id="32" name="表格 5">
            <a:extLst>
              <a:ext uri="{FF2B5EF4-FFF2-40B4-BE49-F238E27FC236}">
                <a16:creationId xmlns:a16="http://schemas.microsoft.com/office/drawing/2014/main" id="{6107F337-C466-4623-BA32-9E8DB9068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34386"/>
              </p:ext>
            </p:extLst>
          </p:nvPr>
        </p:nvGraphicFramePr>
        <p:xfrm>
          <a:off x="8088992" y="3696753"/>
          <a:ext cx="1184189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189">
                  <a:extLst>
                    <a:ext uri="{9D8B030D-6E8A-4147-A177-3AD203B41FA5}">
                      <a16:colId xmlns:a16="http://schemas.microsoft.com/office/drawing/2014/main" val="1942139899"/>
                    </a:ext>
                  </a:extLst>
                </a:gridCol>
              </a:tblGrid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 </a:t>
                      </a:r>
                    </a:p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Brightening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859327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37794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404722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+2.78%</a:t>
                      </a:r>
                      <a:endParaRPr lang="en-US" altLang="zh-CN" sz="1400" b="0" i="0" u="none" strike="noStrike" dirty="0">
                        <a:solidFill>
                          <a:srgbClr val="9C57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12590"/>
                  </a:ext>
                </a:extLst>
              </a:tr>
            </a:tbl>
          </a:graphicData>
        </a:graphic>
      </p:graphicFrame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402CEC42-BB2B-40E7-9DD2-7F724DDD2CFB}"/>
              </a:ext>
            </a:extLst>
          </p:cNvPr>
          <p:cNvCxnSpPr>
            <a:cxnSpLocks/>
            <a:stCxn id="10" idx="2"/>
            <a:endCxn id="32" idx="0"/>
          </p:cNvCxnSpPr>
          <p:nvPr/>
        </p:nvCxnSpPr>
        <p:spPr>
          <a:xfrm rot="5400000">
            <a:off x="8867279" y="3151839"/>
            <a:ext cx="358721" cy="731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DA2B01C2-809D-4A2D-96AF-4911ED33044D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rot="16200000" flipH="1">
            <a:off x="9621554" y="3128670"/>
            <a:ext cx="358721" cy="7774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表格 5">
            <a:extLst>
              <a:ext uri="{FF2B5EF4-FFF2-40B4-BE49-F238E27FC236}">
                <a16:creationId xmlns:a16="http://schemas.microsoft.com/office/drawing/2014/main" id="{658D18E6-DA2B-42AB-9823-D628B9D72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07697"/>
              </p:ext>
            </p:extLst>
          </p:nvPr>
        </p:nvGraphicFramePr>
        <p:xfrm>
          <a:off x="8088991" y="5183234"/>
          <a:ext cx="1184189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189">
                  <a:extLst>
                    <a:ext uri="{9D8B030D-6E8A-4147-A177-3AD203B41FA5}">
                      <a16:colId xmlns:a16="http://schemas.microsoft.com/office/drawing/2014/main" val="1942139899"/>
                    </a:ext>
                  </a:extLst>
                </a:gridCol>
              </a:tblGrid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 </a:t>
                      </a:r>
                    </a:p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Retinex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859327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3813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404722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-89.91%</a:t>
                      </a:r>
                      <a:endParaRPr lang="en-US" altLang="zh-CN" sz="1400" b="0" i="0" u="none" strike="noStrike" dirty="0">
                        <a:solidFill>
                          <a:srgbClr val="9C0006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12590"/>
                  </a:ext>
                </a:extLst>
              </a:tr>
            </a:tbl>
          </a:graphicData>
        </a:graphic>
      </p:graphicFrame>
      <p:graphicFrame>
        <p:nvGraphicFramePr>
          <p:cNvPr id="40" name="表格 5">
            <a:extLst>
              <a:ext uri="{FF2B5EF4-FFF2-40B4-BE49-F238E27FC236}">
                <a16:creationId xmlns:a16="http://schemas.microsoft.com/office/drawing/2014/main" id="{81892D68-09B5-4275-8969-2049E9CEB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85351"/>
              </p:ext>
            </p:extLst>
          </p:nvPr>
        </p:nvGraphicFramePr>
        <p:xfrm>
          <a:off x="9597541" y="5183234"/>
          <a:ext cx="1184189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189">
                  <a:extLst>
                    <a:ext uri="{9D8B030D-6E8A-4147-A177-3AD203B41FA5}">
                      <a16:colId xmlns:a16="http://schemas.microsoft.com/office/drawing/2014/main" val="1942139899"/>
                    </a:ext>
                  </a:extLst>
                </a:gridCol>
              </a:tblGrid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 </a:t>
                      </a:r>
                    </a:p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Brightening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859327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13254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404722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-1.47%</a:t>
                      </a:r>
                      <a:endParaRPr lang="en-US" altLang="zh-CN" sz="1400" b="0" i="0" u="none" strike="noStrike" dirty="0">
                        <a:solidFill>
                          <a:srgbClr val="9C57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12590"/>
                  </a:ext>
                </a:extLst>
              </a:tr>
            </a:tbl>
          </a:graphicData>
        </a:graphic>
      </p:graphicFrame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C831D29-6828-41D8-8AD3-069984A6AF4D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 flipH="1">
            <a:off x="8681085" y="4824513"/>
            <a:ext cx="1" cy="358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BB208EE-B1B8-48C4-A41C-BB0CC3CCF45A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flipH="1">
            <a:off x="10189635" y="4824513"/>
            <a:ext cx="1" cy="358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1337DCD-A344-4915-B21B-6D6E86A1089B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 flipH="1">
            <a:off x="1476470" y="4820258"/>
            <a:ext cx="5552" cy="3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75A8312C-EB25-4DC0-ABEA-05B46A2B563F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 rot="5400000">
            <a:off x="1693624" y="3126431"/>
            <a:ext cx="354466" cy="777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表格 5">
            <a:extLst>
              <a:ext uri="{FF2B5EF4-FFF2-40B4-BE49-F238E27FC236}">
                <a16:creationId xmlns:a16="http://schemas.microsoft.com/office/drawing/2014/main" id="{CF75F455-9C6F-43C5-B04D-A3FEBEDC8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77658"/>
              </p:ext>
            </p:extLst>
          </p:nvPr>
        </p:nvGraphicFramePr>
        <p:xfrm>
          <a:off x="4489461" y="3696753"/>
          <a:ext cx="1184189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189">
                  <a:extLst>
                    <a:ext uri="{9D8B030D-6E8A-4147-A177-3AD203B41FA5}">
                      <a16:colId xmlns:a16="http://schemas.microsoft.com/office/drawing/2014/main" val="1942139899"/>
                    </a:ext>
                  </a:extLst>
                </a:gridCol>
              </a:tblGrid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 </a:t>
                      </a:r>
                    </a:p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Brightening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859327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10938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404722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-1.30%</a:t>
                      </a:r>
                      <a:endParaRPr lang="en-US" altLang="zh-CN" sz="1400" b="0" i="0" u="none" strike="noStrike" dirty="0">
                        <a:solidFill>
                          <a:srgbClr val="9C57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12590"/>
                  </a:ext>
                </a:extLst>
              </a:tr>
            </a:tbl>
          </a:graphicData>
        </a:graphic>
      </p:graphicFrame>
      <p:graphicFrame>
        <p:nvGraphicFramePr>
          <p:cNvPr id="50" name="表格 5">
            <a:extLst>
              <a:ext uri="{FF2B5EF4-FFF2-40B4-BE49-F238E27FC236}">
                <a16:creationId xmlns:a16="http://schemas.microsoft.com/office/drawing/2014/main" id="{7AD77D99-80F6-47E5-AE36-EF05F5475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52286"/>
              </p:ext>
            </p:extLst>
          </p:nvPr>
        </p:nvGraphicFramePr>
        <p:xfrm>
          <a:off x="5998008" y="3696753"/>
          <a:ext cx="118419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192">
                  <a:extLst>
                    <a:ext uri="{9D8B030D-6E8A-4147-A177-3AD203B41FA5}">
                      <a16:colId xmlns:a16="http://schemas.microsoft.com/office/drawing/2014/main" val="1942139899"/>
                    </a:ext>
                  </a:extLst>
                </a:gridCol>
              </a:tblGrid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 </a:t>
                      </a:r>
                    </a:p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CLAHE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859327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25161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404722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+127.04%</a:t>
                      </a:r>
                      <a:endParaRPr lang="en-US" altLang="zh-CN" sz="14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12590"/>
                  </a:ext>
                </a:extLst>
              </a:tr>
            </a:tbl>
          </a:graphicData>
        </a:graphic>
      </p:graphicFrame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B8F283A-9534-48F1-BD47-B856D33A4B01}"/>
              </a:ext>
            </a:extLst>
          </p:cNvPr>
          <p:cNvCxnSpPr>
            <a:cxnSpLocks/>
            <a:stCxn id="9" idx="2"/>
            <a:endCxn id="50" idx="0"/>
          </p:cNvCxnSpPr>
          <p:nvPr/>
        </p:nvCxnSpPr>
        <p:spPr>
          <a:xfrm rot="16200000" flipH="1">
            <a:off x="6033662" y="3140310"/>
            <a:ext cx="358721" cy="7541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EC94611-5B22-4AAD-BAAD-951267984160}"/>
              </a:ext>
            </a:extLst>
          </p:cNvPr>
          <p:cNvCxnSpPr>
            <a:cxnSpLocks/>
            <a:stCxn id="9" idx="2"/>
            <a:endCxn id="49" idx="0"/>
          </p:cNvCxnSpPr>
          <p:nvPr/>
        </p:nvCxnSpPr>
        <p:spPr>
          <a:xfrm rot="5400000">
            <a:off x="5279388" y="3140200"/>
            <a:ext cx="358721" cy="7543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表格 5">
            <a:extLst>
              <a:ext uri="{FF2B5EF4-FFF2-40B4-BE49-F238E27FC236}">
                <a16:creationId xmlns:a16="http://schemas.microsoft.com/office/drawing/2014/main" id="{E9EDE4BD-72D4-46D7-A3B9-F3437E144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52147"/>
              </p:ext>
            </p:extLst>
          </p:nvPr>
        </p:nvGraphicFramePr>
        <p:xfrm>
          <a:off x="4495013" y="5183233"/>
          <a:ext cx="118419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192">
                  <a:extLst>
                    <a:ext uri="{9D8B030D-6E8A-4147-A177-3AD203B41FA5}">
                      <a16:colId xmlns:a16="http://schemas.microsoft.com/office/drawing/2014/main" val="1942139899"/>
                    </a:ext>
                  </a:extLst>
                </a:gridCol>
              </a:tblGrid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 </a:t>
                      </a:r>
                    </a:p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CLAHE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859327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25167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404722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+130.08%</a:t>
                      </a:r>
                      <a:endParaRPr lang="en-US" altLang="zh-CN" sz="14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12590"/>
                  </a:ext>
                </a:extLst>
              </a:tr>
            </a:tbl>
          </a:graphicData>
        </a:graphic>
      </p:graphicFrame>
      <p:graphicFrame>
        <p:nvGraphicFramePr>
          <p:cNvPr id="58" name="表格 5">
            <a:extLst>
              <a:ext uri="{FF2B5EF4-FFF2-40B4-BE49-F238E27FC236}">
                <a16:creationId xmlns:a16="http://schemas.microsoft.com/office/drawing/2014/main" id="{B88184EC-A567-4FB5-BE74-D1AB1A01F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17862"/>
              </p:ext>
            </p:extLst>
          </p:nvPr>
        </p:nvGraphicFramePr>
        <p:xfrm>
          <a:off x="6003566" y="5183233"/>
          <a:ext cx="1184189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189">
                  <a:extLst>
                    <a:ext uri="{9D8B030D-6E8A-4147-A177-3AD203B41FA5}">
                      <a16:colId xmlns:a16="http://schemas.microsoft.com/office/drawing/2014/main" val="1942139899"/>
                    </a:ext>
                  </a:extLst>
                </a:gridCol>
              </a:tblGrid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 </a:t>
                      </a:r>
                    </a:p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Brightening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859327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25557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404722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+1.57%</a:t>
                      </a:r>
                      <a:endParaRPr lang="en-US" altLang="zh-CN" sz="1400" b="0" i="0" u="none" strike="noStrike" dirty="0">
                        <a:solidFill>
                          <a:srgbClr val="9C57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12590"/>
                  </a:ext>
                </a:extLst>
              </a:tr>
            </a:tbl>
          </a:graphicData>
        </a:graphic>
      </p:graphicFrame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7F0C986-5DBE-41B4-8A54-D3C4278EF270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>
            <a:off x="5081555" y="4824513"/>
            <a:ext cx="5554" cy="358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36DC03D-A302-4F0B-9C77-3DAEEB3F10BB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>
            <a:off x="6590104" y="4824513"/>
            <a:ext cx="5556" cy="358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5" name="表格 5">
            <a:extLst>
              <a:ext uri="{FF2B5EF4-FFF2-40B4-BE49-F238E27FC236}">
                <a16:creationId xmlns:a16="http://schemas.microsoft.com/office/drawing/2014/main" id="{94C946DE-C2F3-4DF2-9B91-6D236BAA0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146197"/>
              </p:ext>
            </p:extLst>
          </p:nvPr>
        </p:nvGraphicFramePr>
        <p:xfrm>
          <a:off x="889928" y="3692498"/>
          <a:ext cx="1184189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189">
                  <a:extLst>
                    <a:ext uri="{9D8B030D-6E8A-4147-A177-3AD203B41FA5}">
                      <a16:colId xmlns:a16="http://schemas.microsoft.com/office/drawing/2014/main" val="1942139899"/>
                    </a:ext>
                  </a:extLst>
                </a:gridCol>
              </a:tblGrid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 </a:t>
                      </a:r>
                    </a:p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Retinex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859327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404722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-99.71%</a:t>
                      </a:r>
                      <a:endParaRPr lang="en-US" altLang="zh-CN" sz="1400" b="0" i="0" u="none" strike="noStrike" dirty="0">
                        <a:solidFill>
                          <a:srgbClr val="9C0006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12590"/>
                  </a:ext>
                </a:extLst>
              </a:tr>
            </a:tbl>
          </a:graphicData>
        </a:graphic>
      </p:graphicFrame>
      <p:graphicFrame>
        <p:nvGraphicFramePr>
          <p:cNvPr id="66" name="表格 5">
            <a:extLst>
              <a:ext uri="{FF2B5EF4-FFF2-40B4-BE49-F238E27FC236}">
                <a16:creationId xmlns:a16="http://schemas.microsoft.com/office/drawing/2014/main" id="{2A7043B0-6904-4CB1-B512-0F59F3103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24414"/>
              </p:ext>
            </p:extLst>
          </p:nvPr>
        </p:nvGraphicFramePr>
        <p:xfrm>
          <a:off x="2393647" y="5183233"/>
          <a:ext cx="1184189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189">
                  <a:extLst>
                    <a:ext uri="{9D8B030D-6E8A-4147-A177-3AD203B41FA5}">
                      <a16:colId xmlns:a16="http://schemas.microsoft.com/office/drawing/2014/main" val="1942139899"/>
                    </a:ext>
                  </a:extLst>
                </a:gridCol>
              </a:tblGrid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 </a:t>
                      </a:r>
                    </a:p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Retinex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859327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8388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404722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-77.30%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12590"/>
                  </a:ext>
                </a:extLst>
              </a:tr>
            </a:tbl>
          </a:graphicData>
        </a:graphic>
      </p:graphicFrame>
      <p:graphicFrame>
        <p:nvGraphicFramePr>
          <p:cNvPr id="67" name="表格 5">
            <a:extLst>
              <a:ext uri="{FF2B5EF4-FFF2-40B4-BE49-F238E27FC236}">
                <a16:creationId xmlns:a16="http://schemas.microsoft.com/office/drawing/2014/main" id="{F08961CD-192E-483D-B65F-E98F278BE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334266"/>
              </p:ext>
            </p:extLst>
          </p:nvPr>
        </p:nvGraphicFramePr>
        <p:xfrm>
          <a:off x="2398480" y="3692498"/>
          <a:ext cx="118419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192">
                  <a:extLst>
                    <a:ext uri="{9D8B030D-6E8A-4147-A177-3AD203B41FA5}">
                      <a16:colId xmlns:a16="http://schemas.microsoft.com/office/drawing/2014/main" val="1942139899"/>
                    </a:ext>
                  </a:extLst>
                </a:gridCol>
              </a:tblGrid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 </a:t>
                      </a:r>
                    </a:p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CLAHE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859327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36951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404722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+54.23%</a:t>
                      </a:r>
                      <a:endParaRPr lang="en-US" altLang="zh-CN" sz="14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12590"/>
                  </a:ext>
                </a:extLst>
              </a:tr>
            </a:tbl>
          </a:graphicData>
        </a:graphic>
      </p:graphicFrame>
      <p:graphicFrame>
        <p:nvGraphicFramePr>
          <p:cNvPr id="68" name="表格 5">
            <a:extLst>
              <a:ext uri="{FF2B5EF4-FFF2-40B4-BE49-F238E27FC236}">
                <a16:creationId xmlns:a16="http://schemas.microsoft.com/office/drawing/2014/main" id="{44A614DB-58B5-4758-9691-56C5FE69B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97205"/>
              </p:ext>
            </p:extLst>
          </p:nvPr>
        </p:nvGraphicFramePr>
        <p:xfrm>
          <a:off x="884374" y="5174724"/>
          <a:ext cx="118419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192">
                  <a:extLst>
                    <a:ext uri="{9D8B030D-6E8A-4147-A177-3AD203B41FA5}">
                      <a16:colId xmlns:a16="http://schemas.microsoft.com/office/drawing/2014/main" val="1942139899"/>
                    </a:ext>
                  </a:extLst>
                </a:gridCol>
              </a:tblGrid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 </a:t>
                      </a:r>
                    </a:p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CLAHE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859327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8508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404722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+12230.43%</a:t>
                      </a:r>
                      <a:endParaRPr lang="en-US" altLang="zh-CN" sz="14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12590"/>
                  </a:ext>
                </a:extLst>
              </a:tr>
            </a:tbl>
          </a:graphicData>
        </a:graphic>
      </p:graphicFrame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A088959-47B9-4BA8-81EF-4902B2603349}"/>
              </a:ext>
            </a:extLst>
          </p:cNvPr>
          <p:cNvCxnSpPr>
            <a:cxnSpLocks/>
            <a:stCxn id="8" idx="2"/>
            <a:endCxn id="67" idx="0"/>
          </p:cNvCxnSpPr>
          <p:nvPr/>
        </p:nvCxnSpPr>
        <p:spPr>
          <a:xfrm rot="16200000" flipH="1">
            <a:off x="2447900" y="3149822"/>
            <a:ext cx="354466" cy="730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4115251-86DF-4EFA-86BF-0C3C38C015A8}"/>
              </a:ext>
            </a:extLst>
          </p:cNvPr>
          <p:cNvCxnSpPr>
            <a:cxnSpLocks/>
            <a:stCxn id="67" idx="2"/>
            <a:endCxn id="66" idx="0"/>
          </p:cNvCxnSpPr>
          <p:nvPr/>
        </p:nvCxnSpPr>
        <p:spPr>
          <a:xfrm flipH="1">
            <a:off x="2985741" y="4820258"/>
            <a:ext cx="4835" cy="362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表格 5">
            <a:extLst>
              <a:ext uri="{FF2B5EF4-FFF2-40B4-BE49-F238E27FC236}">
                <a16:creationId xmlns:a16="http://schemas.microsoft.com/office/drawing/2014/main" id="{63494EF9-A2DC-4BEC-9FA1-A12A4BBD0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113686"/>
              </p:ext>
            </p:extLst>
          </p:nvPr>
        </p:nvGraphicFramePr>
        <p:xfrm>
          <a:off x="9927057" y="622428"/>
          <a:ext cx="1783974" cy="1374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974">
                  <a:extLst>
                    <a:ext uri="{9D8B030D-6E8A-4147-A177-3AD203B41FA5}">
                      <a16:colId xmlns:a16="http://schemas.microsoft.com/office/drawing/2014/main" val="1942139899"/>
                    </a:ext>
                  </a:extLst>
                </a:gridCol>
              </a:tblGrid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Methods of pre-processing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859327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Total number of true positive Pixel counted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404722"/>
                  </a:ext>
                </a:extLst>
              </a:tr>
              <a:tr h="27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The increase/ decrease compared to the upstream pre-processing   image in previous step.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81259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6AC1704-7065-47D5-B500-2C85D8178AF2}"/>
              </a:ext>
            </a:extLst>
          </p:cNvPr>
          <p:cNvSpPr txBox="1"/>
          <p:nvPr/>
        </p:nvSpPr>
        <p:spPr>
          <a:xfrm>
            <a:off x="9805625" y="25309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Legend: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93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118</Words>
  <Application>Microsoft Office PowerPoint</Application>
  <PresentationFormat>宽屏</PresentationFormat>
  <Paragraphs>66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Tsai Zinan</dc:creator>
  <cp:lastModifiedBy>Tsai Zinan</cp:lastModifiedBy>
  <cp:revision>6</cp:revision>
  <dcterms:created xsi:type="dcterms:W3CDTF">2020-01-27T15:49:33Z</dcterms:created>
  <dcterms:modified xsi:type="dcterms:W3CDTF">2020-02-11T00:53:12Z</dcterms:modified>
</cp:coreProperties>
</file>