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72" r:id="rId7"/>
    <p:sldId id="261" r:id="rId8"/>
    <p:sldId id="263" r:id="rId9"/>
    <p:sldId id="264" r:id="rId10"/>
    <p:sldId id="265" r:id="rId11"/>
    <p:sldId id="268" r:id="rId12"/>
    <p:sldId id="267" r:id="rId13"/>
    <p:sldId id="269" r:id="rId14"/>
    <p:sldId id="271"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4D203E2-E9AF-42AB-863A-3214CED6BCFC}" type="datetimeFigureOut">
              <a:rPr lang="en-US" smtClean="0"/>
              <a:pPr/>
              <a:t>4/2/2019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1C89338-D283-4AED-8E12-FC3670CD86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D203E2-E9AF-42AB-863A-3214CED6BCFC}" type="datetimeFigureOut">
              <a:rPr lang="en-US" smtClean="0"/>
              <a:pPr/>
              <a:t>4/2/2019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1C89338-D283-4AED-8E12-FC3670CD86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D203E2-E9AF-42AB-863A-3214CED6BCFC}" type="datetimeFigureOut">
              <a:rPr lang="en-US" smtClean="0"/>
              <a:pPr/>
              <a:t>4/2/2019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1C89338-D283-4AED-8E12-FC3670CD86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D203E2-E9AF-42AB-863A-3214CED6BCFC}" type="datetimeFigureOut">
              <a:rPr lang="en-US" smtClean="0"/>
              <a:pPr/>
              <a:t>4/2/2019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1C89338-D283-4AED-8E12-FC3670CD86C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D203E2-E9AF-42AB-863A-3214CED6BCFC}" type="datetimeFigureOut">
              <a:rPr lang="en-US" smtClean="0"/>
              <a:pPr/>
              <a:t>4/2/2019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1C89338-D283-4AED-8E12-FC3670CD86C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D203E2-E9AF-42AB-863A-3214CED6BCFC}" type="datetimeFigureOut">
              <a:rPr lang="en-US" smtClean="0"/>
              <a:pPr/>
              <a:t>4/2/2019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1C89338-D283-4AED-8E12-FC3670CD86C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D203E2-E9AF-42AB-863A-3214CED6BCFC}" type="datetimeFigureOut">
              <a:rPr lang="en-US" smtClean="0"/>
              <a:pPr/>
              <a:t>4/2/2019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1C89338-D283-4AED-8E12-FC3670CD86C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4D203E2-E9AF-42AB-863A-3214CED6BCFC}" type="datetimeFigureOut">
              <a:rPr lang="en-US" smtClean="0"/>
              <a:pPr/>
              <a:t>4/2/2019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1C89338-D283-4AED-8E12-FC3670CD86C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4D203E2-E9AF-42AB-863A-3214CED6BCFC}" type="datetimeFigureOut">
              <a:rPr lang="en-US" smtClean="0"/>
              <a:pPr/>
              <a:t>4/2/2019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1C89338-D283-4AED-8E12-FC3670CD86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4D203E2-E9AF-42AB-863A-3214CED6BCFC}" type="datetimeFigureOut">
              <a:rPr lang="en-US" smtClean="0"/>
              <a:pPr/>
              <a:t>4/2/2019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1C89338-D283-4AED-8E12-FC3670CD86C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4D203E2-E9AF-42AB-863A-3214CED6BCFC}" type="datetimeFigureOut">
              <a:rPr lang="en-US" smtClean="0"/>
              <a:pPr/>
              <a:t>4/2/2019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1C89338-D283-4AED-8E12-FC3670CD86C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4D203E2-E9AF-42AB-863A-3214CED6BCFC}" type="datetimeFigureOut">
              <a:rPr lang="en-US" smtClean="0"/>
              <a:pPr/>
              <a:t>4/2/2019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1C89338-D283-4AED-8E12-FC3670CD86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42852"/>
            <a:ext cx="8072494" cy="1714512"/>
          </a:xfrm>
        </p:spPr>
        <p:txBody>
          <a:bodyPr>
            <a:normAutofit fontScale="90000"/>
          </a:bodyPr>
          <a:lstStyle/>
          <a:p>
            <a:r>
              <a:rPr lang="en-IN" sz="4800" b="1" dirty="0" smtClean="0"/>
              <a:t/>
            </a:r>
            <a:br>
              <a:rPr lang="en-IN" sz="4800" b="1"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4800" b="1" dirty="0"/>
          </a:p>
        </p:txBody>
      </p:sp>
      <p:sp>
        <p:nvSpPr>
          <p:cNvPr id="3" name="Subtitle 2"/>
          <p:cNvSpPr>
            <a:spLocks noGrp="1"/>
          </p:cNvSpPr>
          <p:nvPr>
            <p:ph type="subTitle" idx="1"/>
          </p:nvPr>
        </p:nvSpPr>
        <p:spPr>
          <a:xfrm>
            <a:off x="1214414" y="285728"/>
            <a:ext cx="7215238" cy="6286544"/>
          </a:xfrm>
        </p:spPr>
        <p:txBody>
          <a:bodyPr>
            <a:normAutofit fontScale="47500" lnSpcReduction="20000"/>
          </a:bodyPr>
          <a:lstStyle/>
          <a:p>
            <a:r>
              <a:rPr lang="en-IN" sz="10900" b="1" dirty="0" smtClean="0">
                <a:solidFill>
                  <a:schemeClr val="tx1"/>
                </a:solidFill>
              </a:rPr>
              <a:t>DIP MINI PROJECT </a:t>
            </a:r>
          </a:p>
          <a:p>
            <a:endParaRPr lang="en-IN" sz="5800" b="1" dirty="0" smtClean="0">
              <a:solidFill>
                <a:srgbClr val="FF0000"/>
              </a:solidFill>
            </a:endParaRPr>
          </a:p>
          <a:p>
            <a:endParaRPr lang="en-IN" sz="5800" b="1" dirty="0" smtClean="0">
              <a:solidFill>
                <a:srgbClr val="FF0000"/>
              </a:solidFill>
            </a:endParaRPr>
          </a:p>
          <a:p>
            <a:endParaRPr lang="en-IN" sz="5800" b="1" dirty="0" smtClean="0">
              <a:solidFill>
                <a:srgbClr val="FF0000"/>
              </a:solidFill>
            </a:endParaRPr>
          </a:p>
          <a:p>
            <a:r>
              <a:rPr lang="en-IN" sz="5800" b="1" dirty="0" smtClean="0">
                <a:solidFill>
                  <a:srgbClr val="FF0000"/>
                </a:solidFill>
              </a:rPr>
              <a:t>MEASURING THE DIAMETER OF AN OBJECT WITHIN AN IMAGE</a:t>
            </a:r>
          </a:p>
          <a:p>
            <a:endParaRPr lang="en-IN" b="1" dirty="0">
              <a:solidFill>
                <a:srgbClr val="FF0000"/>
              </a:solidFill>
            </a:endParaRPr>
          </a:p>
          <a:p>
            <a:endParaRPr lang="en-IN" b="1" dirty="0" smtClean="0">
              <a:solidFill>
                <a:srgbClr val="FF0000"/>
              </a:solidFill>
            </a:endParaRPr>
          </a:p>
          <a:p>
            <a:endParaRPr lang="en-IN" b="1" dirty="0">
              <a:solidFill>
                <a:srgbClr val="FF0000"/>
              </a:solidFill>
            </a:endParaRPr>
          </a:p>
          <a:p>
            <a:endParaRPr lang="en-IN" b="1" dirty="0" smtClean="0">
              <a:solidFill>
                <a:srgbClr val="FF0000"/>
              </a:solidFill>
            </a:endParaRPr>
          </a:p>
          <a:p>
            <a:endParaRPr lang="en-IN" b="1" dirty="0">
              <a:solidFill>
                <a:srgbClr val="FF0000"/>
              </a:solidFill>
            </a:endParaRPr>
          </a:p>
          <a:p>
            <a:endParaRPr lang="en-IN" b="1" dirty="0" smtClean="0">
              <a:solidFill>
                <a:srgbClr val="FF0000"/>
              </a:solidFill>
            </a:endParaRPr>
          </a:p>
          <a:p>
            <a:r>
              <a:rPr lang="en-IN" b="1" dirty="0" smtClean="0">
                <a:solidFill>
                  <a:srgbClr val="FF0000"/>
                </a:solidFill>
              </a:rPr>
              <a:t>                          </a:t>
            </a:r>
            <a:r>
              <a:rPr lang="en-IN" b="1" dirty="0" smtClean="0">
                <a:solidFill>
                  <a:schemeClr val="tx1"/>
                </a:solidFill>
              </a:rPr>
              <a:t>    </a:t>
            </a:r>
          </a:p>
          <a:p>
            <a:endParaRPr lang="en-IN" b="1" dirty="0" smtClean="0">
              <a:solidFill>
                <a:schemeClr val="tx1"/>
              </a:solidFill>
            </a:endParaRPr>
          </a:p>
          <a:p>
            <a:endParaRPr lang="en-IN" b="1" dirty="0" smtClean="0">
              <a:solidFill>
                <a:schemeClr val="tx1"/>
              </a:solidFill>
            </a:endParaRPr>
          </a:p>
          <a:p>
            <a:endParaRPr lang="en-IN" b="1" dirty="0" smtClean="0">
              <a:solidFill>
                <a:schemeClr val="tx1"/>
              </a:solidFill>
            </a:endParaRPr>
          </a:p>
          <a:p>
            <a:endParaRPr lang="en-IN" b="1" dirty="0" smtClean="0">
              <a:solidFill>
                <a:schemeClr val="tx1"/>
              </a:solidFill>
            </a:endParaRPr>
          </a:p>
          <a:p>
            <a:endParaRPr lang="en-IN" b="1" dirty="0" smtClean="0">
              <a:solidFill>
                <a:schemeClr val="tx1"/>
              </a:solidFill>
            </a:endParaRPr>
          </a:p>
          <a:p>
            <a:endParaRPr lang="en-IN" b="1" dirty="0" smtClean="0">
              <a:solidFill>
                <a:schemeClr val="tx1"/>
              </a:solidFill>
            </a:endParaRPr>
          </a:p>
          <a:p>
            <a:endParaRPr lang="en-IN" b="1" dirty="0" smtClean="0">
              <a:solidFill>
                <a:schemeClr val="tx1"/>
              </a:solidFill>
            </a:endParaRPr>
          </a:p>
          <a:p>
            <a:r>
              <a:rPr lang="en-IN" b="1" dirty="0" smtClean="0">
                <a:solidFill>
                  <a:schemeClr val="tx1"/>
                </a:solidFill>
              </a:rPr>
              <a:t>SUBMITTED BY</a:t>
            </a:r>
          </a:p>
          <a:p>
            <a:r>
              <a:rPr lang="en-IN" b="1" dirty="0" smtClean="0">
                <a:solidFill>
                  <a:schemeClr val="tx1"/>
                </a:solidFill>
              </a:rPr>
              <a:t>                                                   ANANDU ASHOK – B160913EC</a:t>
            </a:r>
          </a:p>
          <a:p>
            <a:r>
              <a:rPr lang="en-IN" b="1" dirty="0" smtClean="0">
                <a:solidFill>
                  <a:schemeClr val="tx1"/>
                </a:solidFill>
              </a:rPr>
              <a:t>DATE 4</a:t>
            </a:r>
            <a:r>
              <a:rPr lang="en-IN" b="1" baseline="30000" dirty="0" smtClean="0">
                <a:solidFill>
                  <a:schemeClr val="tx1"/>
                </a:solidFill>
              </a:rPr>
              <a:t>TH</a:t>
            </a:r>
            <a:r>
              <a:rPr lang="en-IN" b="1" dirty="0" smtClean="0">
                <a:solidFill>
                  <a:schemeClr val="tx1"/>
                </a:solidFill>
              </a:rPr>
              <a:t> APRIL 2019                                                  DAWN R MANUEL-B160152EC</a:t>
            </a:r>
          </a:p>
          <a:p>
            <a:endParaRPr lang="en-IN" b="1" dirty="0">
              <a:solidFill>
                <a:srgbClr val="FF0000"/>
              </a:solidFill>
            </a:endParaRPr>
          </a:p>
          <a:p>
            <a:endParaRPr lang="en-IN" b="1" dirty="0" smtClean="0">
              <a:solidFill>
                <a:srgbClr val="FF0000"/>
              </a:solidFill>
            </a:endParaRPr>
          </a:p>
          <a:p>
            <a:endParaRPr lang="en-IN" b="1" dirty="0">
              <a:solidFill>
                <a:srgbClr val="FF0000"/>
              </a:solidFill>
            </a:endParaRPr>
          </a:p>
          <a:p>
            <a:endParaRPr 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IN" dirty="0" smtClean="0"/>
              <a:t>The noise present in the image has to be removed to improve the accuracy  of measurement</a:t>
            </a:r>
          </a:p>
          <a:p>
            <a:r>
              <a:rPr lang="en-IN" dirty="0" smtClean="0"/>
              <a:t>The code is given as</a:t>
            </a:r>
          </a:p>
          <a:p>
            <a:pPr>
              <a:buNone/>
            </a:pPr>
            <a:r>
              <a:rPr lang="en-IN" sz="1600" dirty="0" smtClean="0"/>
              <a:t>     fill = </a:t>
            </a:r>
            <a:r>
              <a:rPr lang="en-IN" sz="1600" dirty="0" err="1" smtClean="0"/>
              <a:t>imfill</a:t>
            </a:r>
            <a:r>
              <a:rPr lang="en-IN" sz="1600" dirty="0" smtClean="0"/>
              <a:t>(bw2,’holes’);</a:t>
            </a:r>
          </a:p>
          <a:p>
            <a:pPr>
              <a:buNone/>
            </a:pPr>
            <a:r>
              <a:rPr lang="en-IN" sz="1600" dirty="0" smtClean="0"/>
              <a:t>     subplot(2,2,2); </a:t>
            </a:r>
            <a:r>
              <a:rPr lang="en-IN" sz="1600" dirty="0" err="1" smtClean="0"/>
              <a:t>imshow</a:t>
            </a:r>
            <a:r>
              <a:rPr lang="en-IN" sz="1600" dirty="0" smtClean="0"/>
              <a:t>(fill); </a:t>
            </a:r>
            <a:r>
              <a:rPr lang="en-IN" sz="1600" dirty="0" err="1" smtClean="0"/>
              <a:t>tite</a:t>
            </a:r>
            <a:r>
              <a:rPr lang="en-IN" sz="1600" dirty="0" smtClean="0"/>
              <a:t>(‘holes filled’);</a:t>
            </a:r>
          </a:p>
          <a:p>
            <a:pPr>
              <a:buNone/>
            </a:pPr>
            <a:r>
              <a:rPr lang="en-IN" sz="1600" dirty="0" smtClean="0"/>
              <a:t>     clear = (2,2,3); </a:t>
            </a:r>
            <a:r>
              <a:rPr lang="en-IN" sz="1600" dirty="0" err="1" smtClean="0"/>
              <a:t>imshow</a:t>
            </a:r>
            <a:r>
              <a:rPr lang="en-IN" sz="1600" dirty="0" smtClean="0"/>
              <a:t>(clear); </a:t>
            </a:r>
            <a:r>
              <a:rPr lang="en-IN" sz="1600" dirty="0" err="1" smtClean="0"/>
              <a:t>imclearborder</a:t>
            </a:r>
            <a:r>
              <a:rPr lang="en-IN" sz="1600" dirty="0" smtClean="0"/>
              <a:t>(fill);</a:t>
            </a:r>
          </a:p>
          <a:p>
            <a:pPr>
              <a:buNone/>
            </a:pPr>
            <a:r>
              <a:rPr lang="en-IN" sz="1600" dirty="0" smtClean="0"/>
              <a:t> </a:t>
            </a:r>
            <a:r>
              <a:rPr lang="en-IN" sz="1600" dirty="0" smtClean="0"/>
              <a:t>    subplot (2,2,3); </a:t>
            </a:r>
            <a:r>
              <a:rPr lang="en-IN" sz="1600" dirty="0" err="1" smtClean="0"/>
              <a:t>imshow</a:t>
            </a:r>
            <a:r>
              <a:rPr lang="en-IN" sz="1600" dirty="0" smtClean="0"/>
              <a:t>(clear); title(‘remove blobs </a:t>
            </a:r>
            <a:r>
              <a:rPr lang="en-IN" sz="1600" dirty="0" err="1" smtClean="0"/>
              <a:t>onborder</a:t>
            </a:r>
            <a:r>
              <a:rPr lang="en-IN" sz="1600" dirty="0" smtClean="0"/>
              <a:t>);</a:t>
            </a:r>
          </a:p>
          <a:p>
            <a:pPr>
              <a:buNone/>
            </a:pPr>
            <a:r>
              <a:rPr lang="en-IN" sz="1600" dirty="0" smtClean="0"/>
              <a:t>     se = </a:t>
            </a:r>
            <a:r>
              <a:rPr lang="en-IN" sz="1600" dirty="0" err="1" smtClean="0"/>
              <a:t>strel</a:t>
            </a:r>
            <a:r>
              <a:rPr lang="en-IN" sz="1600" dirty="0" smtClean="0"/>
              <a:t>(‘disk’,7);</a:t>
            </a:r>
          </a:p>
          <a:p>
            <a:pPr>
              <a:buNone/>
            </a:pPr>
            <a:r>
              <a:rPr lang="en-IN" sz="1600" dirty="0" smtClean="0"/>
              <a:t> </a:t>
            </a:r>
            <a:r>
              <a:rPr lang="en-IN" sz="1600" dirty="0" smtClean="0"/>
              <a:t>    open = </a:t>
            </a:r>
            <a:r>
              <a:rPr lang="en-IN" sz="1600" dirty="0" err="1" smtClean="0"/>
              <a:t>imopen</a:t>
            </a:r>
            <a:r>
              <a:rPr lang="en-IN" sz="1600" dirty="0" smtClean="0"/>
              <a:t>(</a:t>
            </a:r>
            <a:r>
              <a:rPr lang="en-IN" sz="1600" dirty="0" err="1" smtClean="0"/>
              <a:t>fill,se</a:t>
            </a:r>
            <a:r>
              <a:rPr lang="en-IN" sz="1600" dirty="0" smtClean="0"/>
              <a:t>);</a:t>
            </a:r>
          </a:p>
          <a:p>
            <a:pPr>
              <a:buNone/>
            </a:pPr>
            <a:r>
              <a:rPr lang="en-IN" sz="1600" dirty="0" smtClean="0"/>
              <a:t> </a:t>
            </a:r>
            <a:r>
              <a:rPr lang="en-IN" sz="1600" dirty="0" smtClean="0"/>
              <a:t>    subplot(2,2,4); </a:t>
            </a:r>
            <a:r>
              <a:rPr lang="en-IN" sz="1600" dirty="0" err="1" smtClean="0"/>
              <a:t>imshow</a:t>
            </a:r>
            <a:r>
              <a:rPr lang="en-IN" sz="1600" dirty="0" smtClean="0"/>
              <a:t>(open); title(‘remove small bobs’);</a:t>
            </a:r>
          </a:p>
          <a:p>
            <a:pPr>
              <a:buNone/>
            </a:pPr>
            <a:r>
              <a:rPr lang="en-IN" sz="2800" dirty="0" smtClean="0"/>
              <a:t>   The ‘</a:t>
            </a:r>
            <a:r>
              <a:rPr lang="en-IN" sz="2800" dirty="0" err="1" smtClean="0"/>
              <a:t>imfill</a:t>
            </a:r>
            <a:r>
              <a:rPr lang="en-IN" sz="2800" dirty="0" smtClean="0"/>
              <a:t>’ function is used to fill the holes in  the image. The “</a:t>
            </a:r>
            <a:r>
              <a:rPr lang="en-IN" sz="2800" dirty="0" err="1" smtClean="0"/>
              <a:t>imclearborder</a:t>
            </a:r>
            <a:r>
              <a:rPr lang="en-IN" sz="2800" dirty="0" smtClean="0"/>
              <a:t>” function is used         remove the blobs across the borders. Afterwards blobs smaller than 7 pixels are removed.</a:t>
            </a:r>
          </a:p>
          <a:p>
            <a:pPr>
              <a:buNone/>
            </a:pPr>
            <a:endParaRPr lang="en-US" sz="2800" dirty="0"/>
          </a:p>
        </p:txBody>
      </p:sp>
      <p:sp>
        <p:nvSpPr>
          <p:cNvPr id="3" name="Title 2"/>
          <p:cNvSpPr>
            <a:spLocks noGrp="1"/>
          </p:cNvSpPr>
          <p:nvPr>
            <p:ph type="title"/>
          </p:nvPr>
        </p:nvSpPr>
        <p:spPr/>
        <p:txBody>
          <a:bodyPr/>
          <a:lstStyle/>
          <a:p>
            <a:r>
              <a:rPr lang="en-IN" dirty="0" smtClean="0"/>
              <a:t>REMOVING NOISE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Complete </a:t>
            </a:r>
            <a:r>
              <a:rPr lang="en-IN" dirty="0" err="1" smtClean="0"/>
              <a:t>segmentationa</a:t>
            </a:r>
            <a:r>
              <a:rPr lang="en-IN" dirty="0" smtClean="0"/>
              <a:t> and noise removal</a:t>
            </a:r>
            <a:endParaRPr lang="en-US" dirty="0"/>
          </a:p>
        </p:txBody>
      </p:sp>
      <p:sp>
        <p:nvSpPr>
          <p:cNvPr id="3" name="Title 2"/>
          <p:cNvSpPr>
            <a:spLocks noGrp="1"/>
          </p:cNvSpPr>
          <p:nvPr>
            <p:ph type="title"/>
          </p:nvPr>
        </p:nvSpPr>
        <p:spPr>
          <a:xfrm rot="10388186">
            <a:off x="457200" y="274638"/>
            <a:ext cx="8229600" cy="1143000"/>
          </a:xfrm>
        </p:spPr>
        <p:txBody>
          <a:bodyPr/>
          <a:lstStyle/>
          <a:p>
            <a:r>
              <a:rPr lang="en-IN" dirty="0" smtClean="0"/>
              <a:t> </a:t>
            </a:r>
            <a:endParaRPr lang="en-US" dirty="0"/>
          </a:p>
        </p:txBody>
      </p:sp>
      <p:pic>
        <p:nvPicPr>
          <p:cNvPr id="4" name="image6.png"/>
          <p:cNvPicPr/>
          <p:nvPr/>
        </p:nvPicPr>
        <p:blipFill>
          <a:blip r:embed="rId2" cstate="print"/>
          <a:stretch>
            <a:fillRect/>
          </a:stretch>
        </p:blipFill>
        <p:spPr>
          <a:xfrm>
            <a:off x="1714480" y="2285992"/>
            <a:ext cx="5000660" cy="36369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The image is in the binary form with all the noise removed and hence its easier to measure its size.</a:t>
            </a:r>
          </a:p>
          <a:p>
            <a:r>
              <a:rPr lang="en-IN" dirty="0" smtClean="0"/>
              <a:t>The code for measuring the diameter is</a:t>
            </a:r>
          </a:p>
          <a:p>
            <a:pPr>
              <a:buNone/>
            </a:pPr>
            <a:r>
              <a:rPr lang="en-IN" sz="1600" dirty="0" smtClean="0"/>
              <a:t>     </a:t>
            </a:r>
          </a:p>
          <a:p>
            <a:pPr>
              <a:buNone/>
            </a:pPr>
            <a:r>
              <a:rPr lang="en-IN" sz="1600" dirty="0" smtClean="0"/>
              <a:t> </a:t>
            </a:r>
            <a:r>
              <a:rPr lang="en-IN" sz="1600" dirty="0" smtClean="0"/>
              <a:t>     diameter = </a:t>
            </a:r>
            <a:r>
              <a:rPr lang="en-IN" sz="1600" dirty="0" err="1" smtClean="0"/>
              <a:t>regionprops</a:t>
            </a:r>
            <a:r>
              <a:rPr lang="en-IN" sz="1600" dirty="0" smtClean="0"/>
              <a:t>(pen,’majoraxislength’0</a:t>
            </a:r>
          </a:p>
          <a:p>
            <a:pPr>
              <a:buNone/>
            </a:pPr>
            <a:r>
              <a:rPr lang="en-IN" sz="1600" dirty="0" smtClean="0"/>
              <a:t> </a:t>
            </a:r>
            <a:r>
              <a:rPr lang="en-IN" sz="1600" dirty="0" smtClean="0"/>
              <a:t>      figure(3)</a:t>
            </a:r>
          </a:p>
          <a:p>
            <a:pPr>
              <a:buNone/>
            </a:pPr>
            <a:r>
              <a:rPr lang="en-IN" sz="1600" dirty="0" smtClean="0"/>
              <a:t> </a:t>
            </a:r>
            <a:r>
              <a:rPr lang="en-IN" sz="1600" dirty="0" smtClean="0"/>
              <a:t>      </a:t>
            </a:r>
            <a:r>
              <a:rPr lang="en-IN" sz="1600" dirty="0" err="1" smtClean="0"/>
              <a:t>imshow</a:t>
            </a:r>
            <a:r>
              <a:rPr lang="en-IN" sz="1600" dirty="0" smtClean="0"/>
              <a:t>(</a:t>
            </a:r>
            <a:r>
              <a:rPr lang="en-IN" sz="1600" dirty="0" err="1" smtClean="0"/>
              <a:t>obj</a:t>
            </a:r>
            <a:r>
              <a:rPr lang="en-IN" sz="1600" dirty="0" smtClean="0"/>
              <a:t>)</a:t>
            </a:r>
          </a:p>
          <a:p>
            <a:pPr>
              <a:buNone/>
            </a:pPr>
            <a:r>
              <a:rPr lang="en-IN" sz="1600" dirty="0" smtClean="0"/>
              <a:t> </a:t>
            </a:r>
            <a:r>
              <a:rPr lang="en-IN" sz="1600" dirty="0" smtClean="0"/>
              <a:t>      d= </a:t>
            </a:r>
            <a:r>
              <a:rPr lang="en-IN" sz="1600" dirty="0" err="1" smtClean="0"/>
              <a:t>imdistline</a:t>
            </a:r>
            <a:r>
              <a:rPr lang="en-IN" sz="1600" dirty="0" smtClean="0"/>
              <a:t>;</a:t>
            </a:r>
            <a:r>
              <a:rPr lang="en-IN" sz="1600" dirty="0" smtClean="0"/>
              <a:t> </a:t>
            </a:r>
          </a:p>
          <a:p>
            <a:pPr>
              <a:buNone/>
            </a:pPr>
            <a:r>
              <a:rPr lang="en-IN" sz="2800" dirty="0" smtClean="0"/>
              <a:t> </a:t>
            </a:r>
            <a:r>
              <a:rPr lang="en-IN" sz="2800" dirty="0" smtClean="0"/>
              <a:t> The ‘</a:t>
            </a:r>
            <a:r>
              <a:rPr lang="en-IN" sz="2800" dirty="0" err="1" smtClean="0"/>
              <a:t>regionprops</a:t>
            </a:r>
            <a:r>
              <a:rPr lang="en-IN" sz="2800" dirty="0" smtClean="0"/>
              <a:t>’ function is used to calculate               the </a:t>
            </a:r>
            <a:r>
              <a:rPr lang="en-IN" sz="2800" dirty="0" err="1" smtClean="0"/>
              <a:t>majoraxis</a:t>
            </a:r>
            <a:r>
              <a:rPr lang="en-IN" sz="2800" dirty="0" smtClean="0"/>
              <a:t> length of the </a:t>
            </a:r>
            <a:r>
              <a:rPr lang="en-IN" sz="2800" dirty="0" err="1" smtClean="0"/>
              <a:t>blob.The‘imdistline</a:t>
            </a:r>
            <a:r>
              <a:rPr lang="en-IN" sz="2800" dirty="0" smtClean="0"/>
              <a:t>’ function is used to verify the measurement by including a line to physically measure the diameter.</a:t>
            </a:r>
            <a:endParaRPr lang="en-US" sz="2800" dirty="0"/>
          </a:p>
        </p:txBody>
      </p:sp>
      <p:sp>
        <p:nvSpPr>
          <p:cNvPr id="3" name="Title 2"/>
          <p:cNvSpPr>
            <a:spLocks noGrp="1"/>
          </p:cNvSpPr>
          <p:nvPr>
            <p:ph type="title"/>
          </p:nvPr>
        </p:nvSpPr>
        <p:spPr/>
        <p:txBody>
          <a:bodyPr/>
          <a:lstStyle/>
          <a:p>
            <a:r>
              <a:rPr lang="en-IN" dirty="0" smtClean="0"/>
              <a:t>MEAURING THE DIAMETER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result obtained by using the codes is found to approximately equal to the actual length of the major axis measured using the ‘</a:t>
            </a:r>
            <a:r>
              <a:rPr lang="en-IN" dirty="0" err="1" smtClean="0"/>
              <a:t>imdistline</a:t>
            </a:r>
            <a:r>
              <a:rPr lang="en-IN" dirty="0" smtClean="0"/>
              <a:t>’ function.</a:t>
            </a:r>
            <a:endParaRPr lang="en-US" dirty="0"/>
          </a:p>
        </p:txBody>
      </p:sp>
      <p:sp>
        <p:nvSpPr>
          <p:cNvPr id="3" name="Title 2"/>
          <p:cNvSpPr>
            <a:spLocks noGrp="1"/>
          </p:cNvSpPr>
          <p:nvPr>
            <p:ph type="title"/>
          </p:nvPr>
        </p:nvSpPr>
        <p:spPr/>
        <p:txBody>
          <a:bodyPr/>
          <a:lstStyle/>
          <a:p>
            <a:r>
              <a:rPr lang="en-IN" dirty="0" smtClean="0"/>
              <a:t>RESULT</a:t>
            </a:r>
            <a:endParaRPr lang="en-US" dirty="0"/>
          </a:p>
        </p:txBody>
      </p:sp>
      <p:pic>
        <p:nvPicPr>
          <p:cNvPr id="4" name="image9.jpeg"/>
          <p:cNvPicPr/>
          <p:nvPr/>
        </p:nvPicPr>
        <p:blipFill>
          <a:blip r:embed="rId2" cstate="print"/>
          <a:stretch>
            <a:fillRect/>
          </a:stretch>
        </p:blipFill>
        <p:spPr>
          <a:xfrm>
            <a:off x="3857620" y="3500438"/>
            <a:ext cx="2571768" cy="2584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  The MATLAB application thus helps us finding out the size of 3D objects in image planes with minimum error and finds its use in may practical situations when physical measurement of the size of objects is not possible</a:t>
            </a:r>
            <a:endParaRPr lang="en-US" dirty="0"/>
          </a:p>
        </p:txBody>
      </p:sp>
      <p:sp>
        <p:nvSpPr>
          <p:cNvPr id="3" name="Title 2"/>
          <p:cNvSpPr>
            <a:spLocks noGrp="1"/>
          </p:cNvSpPr>
          <p:nvPr>
            <p:ph type="title"/>
          </p:nvPr>
        </p:nvSpPr>
        <p:spPr/>
        <p:txBody>
          <a:bodyPr/>
          <a:lstStyle/>
          <a:p>
            <a:r>
              <a:rPr lang="en-IN" dirty="0" smtClean="0"/>
              <a:t>CONCLUSION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4400" dirty="0" smtClean="0"/>
              <a:t> </a:t>
            </a:r>
            <a:r>
              <a:rPr lang="en-IN" sz="4400" dirty="0" smtClean="0"/>
              <a:t> </a:t>
            </a:r>
          </a:p>
          <a:p>
            <a:pPr>
              <a:buNone/>
            </a:pPr>
            <a:r>
              <a:rPr lang="en-IN" sz="4400" dirty="0" smtClean="0"/>
              <a:t> </a:t>
            </a:r>
            <a:endParaRPr lang="en-IN" sz="4400" dirty="0" smtClean="0"/>
          </a:p>
          <a:p>
            <a:pPr>
              <a:buNone/>
            </a:pPr>
            <a:r>
              <a:rPr lang="en-IN" sz="4400" dirty="0" smtClean="0">
                <a:solidFill>
                  <a:schemeClr val="accent2">
                    <a:lumMod val="40000"/>
                    <a:lumOff val="60000"/>
                  </a:schemeClr>
                </a:solidFill>
              </a:rPr>
              <a:t> </a:t>
            </a:r>
            <a:r>
              <a:rPr lang="en-IN" sz="4400" dirty="0" smtClean="0">
                <a:solidFill>
                  <a:schemeClr val="accent2">
                    <a:lumMod val="40000"/>
                    <a:lumOff val="60000"/>
                  </a:schemeClr>
                </a:solidFill>
              </a:rPr>
              <a:t>           </a:t>
            </a:r>
            <a:r>
              <a:rPr lang="en-IN" sz="6600" dirty="0" smtClean="0">
                <a:solidFill>
                  <a:srgbClr val="FF0000"/>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smtClean="0"/>
              <a:t>Measuring objects within an image or frame can be an important capability for many applications where computer vision is required instead of making physical measurements.</a:t>
            </a:r>
          </a:p>
          <a:p>
            <a:r>
              <a:rPr lang="en-IN" sz="2200" dirty="0" smtClean="0"/>
              <a:t>The MATLAB application can be used to calculate the size of a 3D object described in the 2D plane of the image using its standard in built functions and </a:t>
            </a:r>
            <a:r>
              <a:rPr lang="en-IN" sz="2200" dirty="0" err="1" smtClean="0"/>
              <a:t>alogorithms</a:t>
            </a:r>
            <a:r>
              <a:rPr lang="en-IN" sz="2200" dirty="0" smtClean="0"/>
              <a:t>.</a:t>
            </a:r>
          </a:p>
          <a:p>
            <a:r>
              <a:rPr lang="en-IN" sz="2200" dirty="0" smtClean="0"/>
              <a:t>This process finds a lot of lot of practical applications such as measuring the size of </a:t>
            </a:r>
            <a:r>
              <a:rPr lang="en-IN" sz="2200" dirty="0" err="1" smtClean="0"/>
              <a:t>tumors</a:t>
            </a:r>
            <a:r>
              <a:rPr lang="en-IN" sz="2200" dirty="0" smtClean="0"/>
              <a:t> present in human body or measuring the size of cracks and vents in railway systems from their images</a:t>
            </a:r>
          </a:p>
          <a:p>
            <a:endParaRPr lang="en-IN" dirty="0" smtClean="0"/>
          </a:p>
          <a:p>
            <a:endParaRPr lang="en-US" dirty="0"/>
          </a:p>
        </p:txBody>
      </p:sp>
      <p:sp>
        <p:nvSpPr>
          <p:cNvPr id="2" name="Title 1"/>
          <p:cNvSpPr>
            <a:spLocks noGrp="1"/>
          </p:cNvSpPr>
          <p:nvPr>
            <p:ph type="title"/>
          </p:nvPr>
        </p:nvSpPr>
        <p:spPr/>
        <p:txBody>
          <a:bodyPr/>
          <a:lstStyle/>
          <a:p>
            <a:r>
              <a:rPr lang="en-IN" dirty="0" smtClean="0"/>
              <a:t> 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t>The aim of our project is to obtain the diameter of an object within an image using the MATLAB functions</a:t>
            </a:r>
          </a:p>
          <a:p>
            <a:r>
              <a:rPr lang="en-US" sz="2400" dirty="0" smtClean="0"/>
              <a:t> A MATLAB program code is made to import an image, segment the image in order to isolate the desired object from its background and then using the MATLAB functions to determine the object’s diameter</a:t>
            </a:r>
          </a:p>
          <a:p>
            <a:r>
              <a:rPr lang="en-IN" dirty="0" smtClean="0"/>
              <a:t>Basic knowledge on MATLAB is required</a:t>
            </a:r>
            <a:endParaRPr lang="en-US" dirty="0"/>
          </a:p>
        </p:txBody>
      </p:sp>
      <p:sp>
        <p:nvSpPr>
          <p:cNvPr id="3" name="Title 2"/>
          <p:cNvSpPr>
            <a:spLocks noGrp="1"/>
          </p:cNvSpPr>
          <p:nvPr>
            <p:ph type="title"/>
          </p:nvPr>
        </p:nvSpPr>
        <p:spPr/>
        <p:txBody>
          <a:bodyPr>
            <a:normAutofit fontScale="90000"/>
          </a:bodyPr>
          <a:lstStyle/>
          <a:p>
            <a:r>
              <a:rPr lang="en-IN" dirty="0" smtClean="0"/>
              <a:t>OBJECTIVE</a:t>
            </a:r>
            <a:br>
              <a:rPr lang="en-IN"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IMPORTING THE IMAGE</a:t>
            </a:r>
          </a:p>
          <a:p>
            <a:r>
              <a:rPr lang="en-IN" dirty="0" smtClean="0"/>
              <a:t>SEGMENTING THE IMAGE</a:t>
            </a:r>
          </a:p>
          <a:p>
            <a:r>
              <a:rPr lang="en-IN" dirty="0" smtClean="0"/>
              <a:t>NOISE REMOVAL</a:t>
            </a:r>
          </a:p>
          <a:p>
            <a:r>
              <a:rPr lang="en-IN" dirty="0" smtClean="0"/>
              <a:t>MEASURING THE SIZE</a:t>
            </a:r>
          </a:p>
        </p:txBody>
      </p:sp>
      <p:sp>
        <p:nvSpPr>
          <p:cNvPr id="3" name="Title 2"/>
          <p:cNvSpPr>
            <a:spLocks noGrp="1"/>
          </p:cNvSpPr>
          <p:nvPr>
            <p:ph type="title"/>
          </p:nvPr>
        </p:nvSpPr>
        <p:spPr>
          <a:xfrm>
            <a:off x="457200" y="274638"/>
            <a:ext cx="8229600" cy="1082660"/>
          </a:xfrm>
        </p:spPr>
        <p:txBody>
          <a:bodyPr/>
          <a:lstStyle/>
          <a:p>
            <a:r>
              <a:rPr lang="en-IN" dirty="0" smtClean="0"/>
              <a:t>STEPS INVOLVED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33820"/>
          </a:xfrm>
        </p:spPr>
        <p:txBody>
          <a:bodyPr/>
          <a:lstStyle/>
          <a:p>
            <a:r>
              <a:rPr lang="en-IN" dirty="0" smtClean="0"/>
              <a:t>The code used for importing the image is</a:t>
            </a:r>
          </a:p>
          <a:p>
            <a:pPr>
              <a:buNone/>
            </a:pPr>
            <a:endParaRPr lang="en-IN" sz="2000" dirty="0" smtClean="0"/>
          </a:p>
          <a:p>
            <a:pPr>
              <a:buNone/>
            </a:pPr>
            <a:r>
              <a:rPr lang="en-IN" sz="2000" dirty="0" smtClean="0"/>
              <a:t>    </a:t>
            </a:r>
            <a:r>
              <a:rPr lang="en-IN" sz="1600" dirty="0" smtClean="0"/>
              <a:t>clear;</a:t>
            </a:r>
          </a:p>
          <a:p>
            <a:pPr>
              <a:buNone/>
            </a:pPr>
            <a:r>
              <a:rPr lang="en-IN" sz="2000" dirty="0" smtClean="0"/>
              <a:t>    </a:t>
            </a:r>
            <a:r>
              <a:rPr lang="en-IN" sz="2000" dirty="0" err="1" smtClean="0"/>
              <a:t>clc</a:t>
            </a:r>
            <a:r>
              <a:rPr lang="en-IN" sz="2000" dirty="0" smtClean="0"/>
              <a:t>;</a:t>
            </a:r>
          </a:p>
          <a:p>
            <a:pPr>
              <a:buNone/>
            </a:pPr>
            <a:r>
              <a:rPr lang="en-IN" sz="2000" dirty="0" smtClean="0"/>
              <a:t>    </a:t>
            </a:r>
            <a:r>
              <a:rPr lang="en-IN" sz="2000" dirty="0" err="1" smtClean="0"/>
              <a:t>obj</a:t>
            </a:r>
            <a:r>
              <a:rPr lang="en-IN" sz="2000" dirty="0" smtClean="0"/>
              <a:t>=</a:t>
            </a:r>
            <a:r>
              <a:rPr lang="en-IN" sz="2000" dirty="0" err="1" smtClean="0"/>
              <a:t>imread</a:t>
            </a:r>
            <a:r>
              <a:rPr lang="en-IN" sz="2000" dirty="0" smtClean="0"/>
              <a:t>(‘ball.jpg’)</a:t>
            </a:r>
          </a:p>
          <a:p>
            <a:pPr>
              <a:buNone/>
            </a:pPr>
            <a:r>
              <a:rPr lang="en-IN" sz="2000" dirty="0" smtClean="0"/>
              <a:t>    </a:t>
            </a:r>
            <a:r>
              <a:rPr lang="en-IN" sz="2000" dirty="0" err="1" smtClean="0"/>
              <a:t>imshow</a:t>
            </a:r>
            <a:r>
              <a:rPr lang="en-IN" sz="2000" dirty="0" smtClean="0"/>
              <a:t>(</a:t>
            </a:r>
            <a:r>
              <a:rPr lang="en-IN" sz="2000" dirty="0" err="1" smtClean="0"/>
              <a:t>obj</a:t>
            </a:r>
            <a:r>
              <a:rPr lang="en-IN" sz="2000" dirty="0" smtClean="0"/>
              <a:t>)</a:t>
            </a:r>
          </a:p>
          <a:p>
            <a:pPr>
              <a:buNone/>
            </a:pPr>
            <a:endParaRPr lang="en-IN" sz="2000" dirty="0" smtClean="0"/>
          </a:p>
          <a:p>
            <a:pPr>
              <a:buNone/>
            </a:pPr>
            <a:r>
              <a:rPr lang="en-US" sz="2000" dirty="0" smtClean="0"/>
              <a:t>   The command </a:t>
            </a:r>
            <a:r>
              <a:rPr lang="en-US" sz="2000" dirty="0" err="1" smtClean="0"/>
              <a:t>imread</a:t>
            </a:r>
            <a:r>
              <a:rPr lang="en-US" sz="2000" dirty="0" smtClean="0"/>
              <a:t> reads an image and converts it into a “3-dimensional” matrix in the RGB color space. The image used in this tutorial is ball.jpg. The ‘</a:t>
            </a:r>
            <a:r>
              <a:rPr lang="en-US" sz="2000" dirty="0" err="1" smtClean="0"/>
              <a:t>imshow</a:t>
            </a:r>
            <a:r>
              <a:rPr lang="en-US" sz="2000" dirty="0" smtClean="0"/>
              <a:t> code’ is used to view the imported image.</a:t>
            </a:r>
          </a:p>
          <a:p>
            <a:pPr>
              <a:buNone/>
            </a:pPr>
            <a:endParaRPr lang="en-IN" sz="2000" dirty="0" smtClean="0"/>
          </a:p>
          <a:p>
            <a:pPr>
              <a:buNone/>
            </a:pPr>
            <a:endParaRPr lang="en-IN" sz="2000" dirty="0" smtClean="0"/>
          </a:p>
          <a:p>
            <a:pPr>
              <a:buNone/>
            </a:pPr>
            <a:endParaRPr lang="en-IN" sz="2000" dirty="0" smtClean="0"/>
          </a:p>
          <a:p>
            <a:pPr>
              <a:buNone/>
            </a:pPr>
            <a:endParaRPr lang="en-IN" sz="2000" dirty="0" smtClean="0"/>
          </a:p>
          <a:p>
            <a:pPr>
              <a:buNone/>
            </a:pPr>
            <a:endParaRPr lang="en-US" sz="2000" dirty="0" smtClean="0"/>
          </a:p>
          <a:p>
            <a:pPr>
              <a:buNone/>
            </a:pPr>
            <a:endParaRPr lang="en-IN" sz="2000" dirty="0" smtClean="0"/>
          </a:p>
          <a:p>
            <a:pPr>
              <a:buNone/>
            </a:pPr>
            <a:endParaRPr lang="en-US" sz="2000" dirty="0"/>
          </a:p>
        </p:txBody>
      </p:sp>
      <p:sp>
        <p:nvSpPr>
          <p:cNvPr id="3" name="Title 2"/>
          <p:cNvSpPr>
            <a:spLocks noGrp="1"/>
          </p:cNvSpPr>
          <p:nvPr>
            <p:ph type="title"/>
          </p:nvPr>
        </p:nvSpPr>
        <p:spPr/>
        <p:txBody>
          <a:bodyPr/>
          <a:lstStyle/>
          <a:p>
            <a:r>
              <a:rPr lang="en-IN" dirty="0" smtClean="0"/>
              <a:t>IMPORTING THE IMAGE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N" dirty="0" smtClean="0"/>
              <a:t>Original image ball.jpg</a:t>
            </a:r>
            <a:endParaRPr lang="en-US" dirty="0"/>
          </a:p>
        </p:txBody>
      </p:sp>
      <p:pic>
        <p:nvPicPr>
          <p:cNvPr id="6" name="image1.jpeg"/>
          <p:cNvPicPr/>
          <p:nvPr/>
        </p:nvPicPr>
        <p:blipFill>
          <a:blip r:embed="rId2" cstate="print"/>
          <a:stretch>
            <a:fillRect/>
          </a:stretch>
        </p:blipFill>
        <p:spPr>
          <a:xfrm>
            <a:off x="1571604" y="2214554"/>
            <a:ext cx="3505200" cy="2457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IN" dirty="0" smtClean="0"/>
              <a:t>The code used for segmenting is given as</a:t>
            </a:r>
          </a:p>
          <a:p>
            <a:pPr>
              <a:buNone/>
            </a:pPr>
            <a:r>
              <a:rPr lang="en-IN" sz="1400" dirty="0" smtClean="0"/>
              <a:t>red = </a:t>
            </a:r>
            <a:r>
              <a:rPr lang="en-IN" sz="1400" dirty="0" err="1" smtClean="0"/>
              <a:t>obj</a:t>
            </a:r>
            <a:r>
              <a:rPr lang="en-IN" sz="1400" dirty="0" smtClean="0"/>
              <a:t>(:,:,1);</a:t>
            </a:r>
          </a:p>
          <a:p>
            <a:pPr>
              <a:buNone/>
            </a:pPr>
            <a:r>
              <a:rPr lang="en-IN" sz="1400" dirty="0" smtClean="0"/>
              <a:t>green = </a:t>
            </a:r>
            <a:r>
              <a:rPr lang="en-IN" sz="1400" dirty="0" err="1" smtClean="0"/>
              <a:t>obj</a:t>
            </a:r>
            <a:r>
              <a:rPr lang="en-IN" sz="1400" dirty="0" smtClean="0"/>
              <a:t>(:,:,2);</a:t>
            </a:r>
          </a:p>
          <a:p>
            <a:pPr>
              <a:buNone/>
            </a:pPr>
            <a:r>
              <a:rPr lang="en-IN" sz="1400" dirty="0" smtClean="0"/>
              <a:t> blue = </a:t>
            </a:r>
            <a:r>
              <a:rPr lang="en-IN" sz="1400" dirty="0" err="1" smtClean="0"/>
              <a:t>obj</a:t>
            </a:r>
            <a:r>
              <a:rPr lang="en-IN" sz="1400" dirty="0" smtClean="0"/>
              <a:t>(:,:,3);</a:t>
            </a:r>
          </a:p>
          <a:p>
            <a:pPr>
              <a:buNone/>
            </a:pPr>
            <a:endParaRPr lang="en-IN" sz="1400" dirty="0" smtClean="0"/>
          </a:p>
          <a:p>
            <a:pPr>
              <a:buNone/>
            </a:pPr>
            <a:r>
              <a:rPr lang="en-IN" sz="1400" dirty="0" smtClean="0"/>
              <a:t>Figure(1)</a:t>
            </a:r>
          </a:p>
          <a:p>
            <a:pPr>
              <a:buNone/>
            </a:pPr>
            <a:r>
              <a:rPr lang="en-IN" sz="1400" dirty="0" smtClean="0"/>
              <a:t>Subplot(2,2,1); </a:t>
            </a:r>
            <a:r>
              <a:rPr lang="en-IN" sz="1400" dirty="0" err="1" smtClean="0"/>
              <a:t>imshow</a:t>
            </a:r>
            <a:r>
              <a:rPr lang="en-IN" sz="1400" dirty="0" smtClean="0"/>
              <a:t>(</a:t>
            </a:r>
            <a:r>
              <a:rPr lang="en-IN" sz="1400" dirty="0" err="1" smtClean="0"/>
              <a:t>obj</a:t>
            </a:r>
            <a:r>
              <a:rPr lang="en-IN" sz="1400" dirty="0" smtClean="0"/>
              <a:t>); title (‘original image’);</a:t>
            </a:r>
          </a:p>
          <a:p>
            <a:pPr>
              <a:buNone/>
            </a:pPr>
            <a:r>
              <a:rPr lang="en-IN" sz="1400" dirty="0" smtClean="0"/>
              <a:t>Subplot(2,2,2); </a:t>
            </a:r>
            <a:r>
              <a:rPr lang="en-IN" sz="1400" dirty="0" err="1" smtClean="0"/>
              <a:t>imshow</a:t>
            </a:r>
            <a:r>
              <a:rPr lang="en-IN" sz="1400" dirty="0" smtClean="0"/>
              <a:t>(red); </a:t>
            </a:r>
            <a:r>
              <a:rPr lang="en-IN" sz="1400" dirty="0" err="1" smtClean="0"/>
              <a:t>titlle</a:t>
            </a:r>
            <a:r>
              <a:rPr lang="en-IN" sz="1400" dirty="0" smtClean="0"/>
              <a:t> (‘red plane’);</a:t>
            </a:r>
          </a:p>
          <a:p>
            <a:pPr>
              <a:buNone/>
            </a:pPr>
            <a:r>
              <a:rPr lang="en-IN" sz="1400" dirty="0" smtClean="0"/>
              <a:t>Subplot(2,2,3); </a:t>
            </a:r>
            <a:r>
              <a:rPr lang="en-IN" sz="1400" dirty="0" err="1" smtClean="0"/>
              <a:t>imshow</a:t>
            </a:r>
            <a:r>
              <a:rPr lang="en-IN" sz="1400" dirty="0" smtClean="0"/>
              <a:t>(green); title(‘green plane’);</a:t>
            </a:r>
          </a:p>
          <a:p>
            <a:pPr>
              <a:buNone/>
            </a:pPr>
            <a:r>
              <a:rPr lang="en-IN" sz="1400" dirty="0" err="1" smtClean="0"/>
              <a:t>Sublot</a:t>
            </a:r>
            <a:r>
              <a:rPr lang="en-IN" sz="1400" dirty="0" smtClean="0"/>
              <a:t>(2,2,4); </a:t>
            </a:r>
            <a:r>
              <a:rPr lang="en-IN" sz="1400" dirty="0" err="1" smtClean="0"/>
              <a:t>imshow</a:t>
            </a:r>
            <a:r>
              <a:rPr lang="en-IN" sz="1400" dirty="0" smtClean="0"/>
              <a:t>(blue); title(‘blue plane’);</a:t>
            </a:r>
          </a:p>
          <a:p>
            <a:pPr>
              <a:buNone/>
            </a:pPr>
            <a:endParaRPr lang="en-IN" sz="1400" dirty="0" smtClean="0"/>
          </a:p>
          <a:p>
            <a:pPr>
              <a:buNone/>
            </a:pPr>
            <a:r>
              <a:rPr lang="en-IN" sz="1400" dirty="0" smtClean="0"/>
              <a:t>figure(2)</a:t>
            </a:r>
          </a:p>
          <a:p>
            <a:pPr>
              <a:buNone/>
            </a:pPr>
            <a:r>
              <a:rPr lang="en-IN" sz="1400" dirty="0" smtClean="0"/>
              <a:t>level = .37;</a:t>
            </a:r>
          </a:p>
          <a:p>
            <a:pPr>
              <a:buNone/>
            </a:pPr>
            <a:r>
              <a:rPr lang="en-IN" sz="1400" dirty="0" smtClean="0"/>
              <a:t>bw2 = im2bw(</a:t>
            </a:r>
            <a:r>
              <a:rPr lang="en-IN" sz="1400" dirty="0" err="1" smtClean="0"/>
              <a:t>blue,level</a:t>
            </a:r>
            <a:r>
              <a:rPr lang="en-IN" sz="1400" dirty="0" smtClean="0"/>
              <a:t>);</a:t>
            </a:r>
          </a:p>
          <a:p>
            <a:pPr>
              <a:buNone/>
            </a:pPr>
            <a:r>
              <a:rPr lang="en-IN" sz="1600" dirty="0" smtClean="0"/>
              <a:t>subplot(2,2,1);</a:t>
            </a:r>
            <a:r>
              <a:rPr lang="en-IN" sz="1600" dirty="0" err="1" smtClean="0"/>
              <a:t>imshow</a:t>
            </a:r>
            <a:r>
              <a:rPr lang="en-IN" sz="1600" dirty="0" smtClean="0"/>
              <a:t>(bw2); title(‘blue plane </a:t>
            </a:r>
            <a:r>
              <a:rPr lang="en-IN" sz="1600" dirty="0" err="1" smtClean="0"/>
              <a:t>thresholded</a:t>
            </a:r>
            <a:r>
              <a:rPr lang="en-IN" sz="1600" dirty="0" smtClean="0"/>
              <a:t>);</a:t>
            </a:r>
          </a:p>
          <a:p>
            <a:pPr>
              <a:buNone/>
            </a:pPr>
            <a:endParaRPr lang="en-IN" sz="3400" dirty="0" smtClean="0"/>
          </a:p>
          <a:p>
            <a:pPr>
              <a:buNone/>
            </a:pPr>
            <a:r>
              <a:rPr lang="en-US" sz="3400" dirty="0" smtClean="0"/>
              <a:t>   The first step taken is to divide the image into three images based on the intensities of each red, green and blue component within the image. This is color based segmentation.</a:t>
            </a:r>
            <a:endParaRPr lang="en-IN" sz="3400" dirty="0" smtClean="0"/>
          </a:p>
          <a:p>
            <a:pPr>
              <a:buNone/>
            </a:pPr>
            <a:r>
              <a:rPr lang="en-IN" dirty="0" smtClean="0"/>
              <a:t> </a:t>
            </a:r>
          </a:p>
        </p:txBody>
      </p:sp>
      <p:sp>
        <p:nvSpPr>
          <p:cNvPr id="3" name="Title 2"/>
          <p:cNvSpPr>
            <a:spLocks noGrp="1"/>
          </p:cNvSpPr>
          <p:nvPr>
            <p:ph type="title"/>
          </p:nvPr>
        </p:nvSpPr>
        <p:spPr/>
        <p:txBody>
          <a:bodyPr/>
          <a:lstStyle/>
          <a:p>
            <a:r>
              <a:rPr lang="en-IN" dirty="0" smtClean="0"/>
              <a:t>SEGMENTING THE IMAGE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Image </a:t>
            </a:r>
            <a:r>
              <a:rPr lang="en-US" sz="2400" dirty="0" err="1" smtClean="0"/>
              <a:t>Thresholding</a:t>
            </a:r>
            <a:r>
              <a:rPr lang="en-US" sz="2400" dirty="0" smtClean="0"/>
              <a:t> takes an intensity image and converts it into a binary image based on the level desired (See line 25). A value between 0 and 1 determines which pixels (based on their value) will be set to a 1 (white) or 0 (black)).</a:t>
            </a:r>
          </a:p>
          <a:p>
            <a:r>
              <a:rPr lang="en-IN" sz="2400" dirty="0" smtClean="0"/>
              <a:t>In this image blue plane provides the best contrast between the object and the background.</a:t>
            </a:r>
            <a:endParaRPr lang="en-US" sz="2400" dirty="0"/>
          </a:p>
        </p:txBody>
      </p:sp>
      <p:sp>
        <p:nvSpPr>
          <p:cNvPr id="3" name="Title 2"/>
          <p:cNvSpPr>
            <a:spLocks noGrp="1"/>
          </p:cNvSpPr>
          <p:nvPr>
            <p:ph type="title"/>
          </p:nvPr>
        </p:nvSpPr>
        <p:spPr/>
        <p:txBody>
          <a:bodyPr>
            <a:normAutofit/>
          </a:bodyPr>
          <a:lstStyle/>
          <a:p>
            <a:r>
              <a:rPr lang="en-IN" sz="1400" dirty="0" smtClean="0"/>
              <a:t>SEGMENTATION (CONTINUED)</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Colour </a:t>
            </a:r>
            <a:r>
              <a:rPr lang="en-IN" dirty="0" err="1" smtClean="0"/>
              <a:t>thresholding</a:t>
            </a:r>
            <a:endParaRPr lang="en-IN" dirty="0" smtClean="0"/>
          </a:p>
          <a:p>
            <a:pPr>
              <a:buNone/>
            </a:pPr>
            <a:endParaRPr lang="en-US" dirty="0"/>
          </a:p>
        </p:txBody>
      </p:sp>
      <p:pic>
        <p:nvPicPr>
          <p:cNvPr id="4" name="image5.jpeg"/>
          <p:cNvPicPr/>
          <p:nvPr/>
        </p:nvPicPr>
        <p:blipFill>
          <a:blip r:embed="rId2" cstate="print"/>
          <a:stretch>
            <a:fillRect/>
          </a:stretch>
        </p:blipFill>
        <p:spPr>
          <a:xfrm>
            <a:off x="1714480" y="2143116"/>
            <a:ext cx="4714908" cy="35193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144</TotalTime>
  <Words>758</Words>
  <Application>Microsoft Office PowerPoint</Application>
  <PresentationFormat>On-screen Show (4:3)</PresentationFormat>
  <Paragraphs>105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         </vt:lpstr>
      <vt:lpstr> INTRODUCTION</vt:lpstr>
      <vt:lpstr>OBJECTIVE </vt:lpstr>
      <vt:lpstr>STEPS INVOLVED</vt:lpstr>
      <vt:lpstr>IMPORTING THE IMAGE</vt:lpstr>
      <vt:lpstr>Slide 6</vt:lpstr>
      <vt:lpstr>SEGMENTING THE IMAGE</vt:lpstr>
      <vt:lpstr>SEGMENTATION (CONTINUED)</vt:lpstr>
      <vt:lpstr>Slide 9</vt:lpstr>
      <vt:lpstr>REMOVING NOISE</vt:lpstr>
      <vt:lpstr> </vt:lpstr>
      <vt:lpstr>MEAURING THE DIAMETER</vt:lpstr>
      <vt:lpstr>RESULT</vt:lpstr>
      <vt:lpstr>CONCLUSION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Arvind G N</dc:creator>
  <cp:lastModifiedBy>Arvind G N</cp:lastModifiedBy>
  <cp:revision>16</cp:revision>
  <dcterms:created xsi:type="dcterms:W3CDTF">2019-04-02T00:44:49Z</dcterms:created>
  <dcterms:modified xsi:type="dcterms:W3CDTF">2019-04-02T03:55:13Z</dcterms:modified>
</cp:coreProperties>
</file>