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8" r:id="rId9"/>
    <p:sldId id="279" r:id="rId10"/>
    <p:sldId id="277" r:id="rId11"/>
    <p:sldId id="262" r:id="rId12"/>
    <p:sldId id="263" r:id="rId13"/>
    <p:sldId id="264" r:id="rId14"/>
    <p:sldId id="268" r:id="rId15"/>
    <p:sldId id="274" r:id="rId16"/>
    <p:sldId id="265" r:id="rId17"/>
    <p:sldId id="280" r:id="rId18"/>
    <p:sldId id="281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voiceofresearch.org/Doc/Dec-2016/Dec-2016_7.pdf" TargetMode="External"/><Relationship Id="rId3" Type="http://schemas.openxmlformats.org/officeDocument/2006/relationships/hyperlink" Target="https://github.com/Nakib00/ArtisanHub-e-commerce" TargetMode="External"/><Relationship Id="rId7" Type="http://schemas.openxmlformats.org/officeDocument/2006/relationships/hyperlink" Target="file:///C:\Users\CHITRIKA\OneDrive\Documents\Downloads\PaperpublishedKIIT-Dec-2019.pdf" TargetMode="External"/><Relationship Id="rId2" Type="http://schemas.openxmlformats.org/officeDocument/2006/relationships/hyperlink" Target="https://github.com/shopkalakriti/shopkalakriti.l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1wqtxts1xzle7.cloudfront.net/105081538/E_Commerce_Website_for_Artisans-libre.pdf?1692280230=&amp;response-content-disposition=inline%3B+filename%3DE_Commerce_Website_for_Artisans.pdf" TargetMode="External"/><Relationship Id="rId5" Type="http://schemas.openxmlformats.org/officeDocument/2006/relationships/hyperlink" Target="https://www.researchgate.net/profile/HubertEscaith/publication/356931583_Technolog%20Ecommerce_and_Handicrafts_When_traditional_creators_meet_21st_Century_businessmodels.pdf" TargetMode="External"/><Relationship Id="rId4" Type="http://schemas.openxmlformats.org/officeDocument/2006/relationships/hyperlink" Target="https://d1wqtxts1xzle7.cloudfront.net/105081538/E_Commerce_Website_for_Artisans" TargetMode="External"/><Relationship Id="rId9" Type="http://schemas.openxmlformats.org/officeDocument/2006/relationships/hyperlink" Target="https://www.researchgate.net/profile/Purvi-Derashri/publication/369742097_India's_Technological_Roadmap_for_MSMEs_Governanc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kib00/ArtisanHub-e-commerce" TargetMode="External"/><Relationship Id="rId2" Type="http://schemas.openxmlformats.org/officeDocument/2006/relationships/hyperlink" Target="https://github.com/shopkalakriti/shopkalakriti.l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543283"/>
            <a:ext cx="10363200" cy="1470025"/>
          </a:xfrm>
        </p:spPr>
        <p:txBody>
          <a:bodyPr/>
          <a:lstStyle/>
          <a:p>
            <a:pPr algn="ctr"/>
            <a:r>
              <a:rPr lang="en-GB" dirty="0"/>
              <a:t>SMART COMMUNICATION – PSC193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293" y="18575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CSE-G125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81898"/>
              </p:ext>
            </p:extLst>
          </p:nvPr>
        </p:nvGraphicFramePr>
        <p:xfrm>
          <a:off x="786293" y="2382620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20211CSE0062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Sai Dinesh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20211CSE0082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Anandhu</a:t>
                      </a:r>
                      <a:r>
                        <a:rPr lang="en-GB" dirty="0"/>
                        <a:t> Pradeep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Galiveeti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Tharun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reddy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283631" y="2036684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 err="1"/>
              <a:t>Dr.</a:t>
            </a:r>
            <a:r>
              <a:rPr lang="en-GB" sz="1700" dirty="0"/>
              <a:t> / Mr. Dr.SukruthGowda M A</a:t>
            </a:r>
          </a:p>
          <a:p>
            <a:pPr algn="l"/>
            <a:r>
              <a:rPr lang="en-GB" sz="1700" dirty="0"/>
              <a:t>Professor / Associate Professor / Assistant 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F82D9-4084-AC55-5566-621089028597}"/>
              </a:ext>
            </a:extLst>
          </p:cNvPr>
          <p:cNvSpPr txBox="1"/>
          <p:nvPr/>
        </p:nvSpPr>
        <p:spPr>
          <a:xfrm>
            <a:off x="786293" y="4475380"/>
            <a:ext cx="10994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FF5B5-5E9A-4A73-ECF9-DAFFD2642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065849"/>
              </p:ext>
            </p:extLst>
          </p:nvPr>
        </p:nvGraphicFramePr>
        <p:xfrm>
          <a:off x="812800" y="1142999"/>
          <a:ext cx="10668000" cy="42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920951774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324795248"/>
                    </a:ext>
                  </a:extLst>
                </a:gridCol>
              </a:tblGrid>
              <a:tr h="56319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78019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Node.js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9591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HTML\CSS, React.js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57427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24054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Stripe, </a:t>
                      </a:r>
                      <a:r>
                        <a:rPr lang="en-IN" sz="2400" dirty="0" err="1"/>
                        <a:t>Razorpay</a:t>
                      </a:r>
                      <a:r>
                        <a:rPr lang="en-IN" sz="2400" dirty="0"/>
                        <a:t> or </a:t>
                      </a:r>
                      <a:r>
                        <a:rPr lang="en-IN" sz="2400" dirty="0" err="1"/>
                        <a:t>paytm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04776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AWS or </a:t>
                      </a:r>
                      <a:r>
                        <a:rPr lang="en-US" sz="2400" dirty="0" err="1"/>
                        <a:t>Vercel</a:t>
                      </a:r>
                      <a:r>
                        <a:rPr lang="en-US" sz="2400" dirty="0"/>
                        <a:t> for scalability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39952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b="0" dirty="0"/>
                        <a:t>Version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GitHub for collaboration and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 (Gantt Chart)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32CFC-F97F-0139-EC62-46578609410A}"/>
              </a:ext>
            </a:extLst>
          </p:cNvPr>
          <p:cNvSpPr/>
          <p:nvPr/>
        </p:nvSpPr>
        <p:spPr>
          <a:xfrm>
            <a:off x="5938520" y="3835400"/>
            <a:ext cx="2377440" cy="208280"/>
          </a:xfrm>
          <a:prstGeom prst="rect">
            <a:avLst/>
          </a:prstGeom>
          <a:solidFill>
            <a:srgbClr val="FDB9B5"/>
          </a:solidFill>
          <a:ln>
            <a:solidFill>
              <a:srgbClr val="FDB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311B3-E5F2-C350-AA0F-19169DAAAED0}"/>
              </a:ext>
            </a:extLst>
          </p:cNvPr>
          <p:cNvSpPr/>
          <p:nvPr/>
        </p:nvSpPr>
        <p:spPr>
          <a:xfrm>
            <a:off x="5374640" y="3429000"/>
            <a:ext cx="1645920" cy="259080"/>
          </a:xfrm>
          <a:prstGeom prst="rect">
            <a:avLst/>
          </a:prstGeom>
          <a:solidFill>
            <a:srgbClr val="FDB9B5"/>
          </a:solidFill>
          <a:ln>
            <a:solidFill>
              <a:srgbClr val="FDB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717EC0-7C76-8F9B-8802-06D39256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156" t="27525" r="2268" b="33940"/>
          <a:stretch/>
        </p:blipFill>
        <p:spPr>
          <a:xfrm>
            <a:off x="812799" y="965760"/>
            <a:ext cx="10795431" cy="50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D7A863-31F7-2385-524B-665BC76EF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89083"/>
            <a:ext cx="111225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Empowerment: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revenue through direct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Preservation: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 local crafts on global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Visibility: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 participation in government events and exhibitions.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Others: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Reinforce benefits such as economic upliftment of rural artisans, global market exposure, and preservation of heritage crafts.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Mention how the platform bridges digital literacy gaps by offering user-friendly interfaces.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Discuss long-term benefits like artisan networking and innovation through community engagement.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Summary: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US" dirty="0"/>
              <a:t>This project offers an excellent avenue for artisans both economically and in the preservation of their cultural practices. </a:t>
            </a:r>
          </a:p>
          <a:p>
            <a:r>
              <a:rPr lang="en-US" dirty="0"/>
              <a:t>In addition to providing trust in the form of cash on delivery COD options, the platform also allows users to form communities by creating events. </a:t>
            </a:r>
          </a:p>
          <a:p>
            <a:r>
              <a:rPr lang="en-US" dirty="0"/>
              <a:t>Using analytics and dashboard tools, artisans growth their sales and engagement.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207C47-7D1F-B59F-C109-5EBCD63AE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789866"/>
            <a:ext cx="12004842" cy="558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Repository: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KalaKriti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ArtisanHub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Focus on regional crafts.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Meesho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 Study : Mobile-commerce platform for artisans.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Etsy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Study : A marketplace for handcrafted products, with global reach​.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Other Internet sources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https://d1wqtxts1xzle7.cloudfront.net/105081538/E_Commerce_Website_for_Artisans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https://www.researchgate.net/profile/HubertEscaith/publication/356931583_Technolog Ecommerce_and_Handicrafts_When_traditional_creators_meet_21st_Century_businessmodels.pdf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https://d1wqtxts1xzle7.cloudfront.net/105081538/E_Commerce_Website_for_Artisans-libre.pdf?1692280230=&amp;response-content-disposition=inline%3B+filename%3DE_Commerce_Website_for_Artisans.pdf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file:///C:/Users/CHITRIKA/OneDrive/Documents/Downloads/PaperpublishedKIIT-Dec-2019.pdf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https://voiceofresearch.org/Doc/Dec-2016/Dec-2016_7.pdf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https://www.researchgate.net/profile/Purvi-Derashri/publication/369742097_India's_Technological_Roadmap_for_MSMEs_Governance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847E5F-2958-CD08-13D1-36F4440BC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862662"/>
              </p:ext>
            </p:extLst>
          </p:nvPr>
        </p:nvGraphicFramePr>
        <p:xfrm>
          <a:off x="812800" y="1239253"/>
          <a:ext cx="10668000" cy="410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472056149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220487880"/>
                    </a:ext>
                  </a:extLst>
                </a:gridCol>
              </a:tblGrid>
              <a:tr h="820554">
                <a:tc>
                  <a:txBody>
                    <a:bodyPr/>
                    <a:lstStyle/>
                    <a:p>
                      <a:r>
                        <a:rPr lang="en-IN" sz="2000" dirty="0"/>
                        <a:t>Sustainable Development Goal (SDG)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It Relates to the Project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59163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8: </a:t>
                      </a:r>
                      <a:r>
                        <a:rPr lang="en-US" sz="2000" dirty="0"/>
                        <a:t>Decent Work and Economic Growth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Provides artisans with better income opportunities.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55768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9: </a:t>
                      </a:r>
                      <a:r>
                        <a:rPr lang="en-US" sz="2000" dirty="0"/>
                        <a:t>Industry, Innovation, and Infrastructure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Uses technology to build sustainable digital infrastructure for artisans.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34792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IN" sz="2000" b="1" dirty="0"/>
                        <a:t>SDG 10: </a:t>
                      </a:r>
                      <a:r>
                        <a:rPr lang="en-IN" sz="2000" dirty="0"/>
                        <a:t>Reduced Inequalities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Offers marginalized artisans access to global markets.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24910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12: </a:t>
                      </a:r>
                      <a:r>
                        <a:rPr lang="en-US" sz="2000" dirty="0"/>
                        <a:t>Responsible Consumption and Production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Encourages sustainable local crafts production.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0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8304-79A1-6010-1F29-570D87DC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effectLst/>
              </a:rPr>
              <a:t>PLAGIARISM REPORT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98EA88-A984-22E8-13A1-64965F9B5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82" y="1116106"/>
            <a:ext cx="3837024" cy="4953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69F988-0F51-5763-C44A-65660079D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39" y="1176618"/>
            <a:ext cx="3706078" cy="48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9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E355-C884-113B-9A9F-2283BA25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– for references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5DBA29B-F38B-8D5C-B10A-7A2B0B644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161929"/>
            <a:ext cx="3349704" cy="150955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4F5507-913B-6AE2-8471-FA9097D074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751429"/>
            <a:ext cx="3372331" cy="1509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35BB0B-A858-4877-F8E5-927ABDAC40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365402"/>
            <a:ext cx="3349704" cy="1515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41BC00-659A-5CC1-5561-6E6F633995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82" y="1326304"/>
            <a:ext cx="3293236" cy="14251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C75A1F-E470-AFB0-37C0-5A5FCDBB0A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69" y="1278025"/>
            <a:ext cx="3372331" cy="15216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3ABE77-BD8D-859D-BE71-C98B2F00CF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82" y="2902700"/>
            <a:ext cx="3327957" cy="15095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2137BB-AE9C-0883-2A3B-9F733C505F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82" y="4563526"/>
            <a:ext cx="3293236" cy="14705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CBAEFB-44D2-B0AA-3921-82DFFD8B1C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70" y="2857386"/>
            <a:ext cx="3422136" cy="15548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3C8C4EB-15F2-631E-BADD-782A5BE41F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69" y="4469931"/>
            <a:ext cx="3371263" cy="1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5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r>
              <a:rPr lang="en-US" sz="2000" dirty="0"/>
              <a:t>Assess how the use of textiles and handicrafts contributes to the economy of rural India ensuring sustenance to millions of people.</a:t>
            </a:r>
          </a:p>
          <a:p>
            <a:r>
              <a:rPr lang="en-US" sz="2000" dirty="0"/>
              <a:t>Discuss the Issue: Artisans possess skills, yet they are not adequately represented globally</a:t>
            </a:r>
            <a:r>
              <a:rPr lang="en-US" dirty="0"/>
              <a:t>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sz="2000" dirty="0"/>
              <a:t>Come up with a digital innovative solution that will allow the artisans to display their products, make sales and marketing their products to the national as well as the international market.</a:t>
            </a:r>
          </a:p>
          <a:p>
            <a:r>
              <a:rPr lang="en-US" sz="2000" dirty="0"/>
              <a:t>Add-on product upload sales analytics, events and phased payment methods to enhance trust.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C091C-7341-82FA-FD08-5BA7CB5EB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898021"/>
              </p:ext>
            </p:extLst>
          </p:nvPr>
        </p:nvGraphicFramePr>
        <p:xfrm>
          <a:off x="812800" y="1557617"/>
          <a:ext cx="1066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606107757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983773255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7351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Etsy &amp; Craftsvilla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Niche audience, product storytelling, customization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High competition, seller fees reduce profit margins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6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Meesho</a:t>
                      </a:r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(Mobile-focused)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Easy mobile access, WhatsApp integration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Limited to mobile; lower SEO impact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88994"/>
                  </a:ext>
                </a:extLst>
              </a:tr>
              <a:tr h="432941"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Government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Credibility and low commissions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Bureaucracy slows tech adoption, limited 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5321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940B38-3FA3-7A0B-FB45-9DA1CCBFE701}"/>
              </a:ext>
            </a:extLst>
          </p:cNvPr>
          <p:cNvSpPr txBox="1"/>
          <p:nvPr/>
        </p:nvSpPr>
        <p:spPr>
          <a:xfrm>
            <a:off x="812800" y="1095952"/>
            <a:ext cx="586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Insights from Current Platforms: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8A22D-452F-32F1-99EA-CC422A99751B}"/>
              </a:ext>
            </a:extLst>
          </p:cNvPr>
          <p:cNvSpPr txBox="1"/>
          <p:nvPr/>
        </p:nvSpPr>
        <p:spPr>
          <a:xfrm>
            <a:off x="812800" y="4310362"/>
            <a:ext cx="86152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References: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KalaKriti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- A MERN-based artisan platform​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GitHub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ArtisanHub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- Marketplace focused on craft sales by region​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18E15E-F54C-3380-6C90-D2D907AFC6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57339"/>
            <a:ext cx="1096210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Digital Literacy: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craftsmen are incapable of the requisite technical skills to use the available platforms.​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Platform Fees: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Websites like Etsy and Craftsvilla charge listing and transaction fees, reducing artisan profits​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Dependence on Middlemen: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Artisans also suffer in other platforms as they still have to rely on middle men for transportation and delivery of products.​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Payment Options: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marketplaces lack Cash on Delivery (COD) options, which is crucial for building trust with rural buyers​​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Challenges: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Artisans face big competition from mass-produced goods, which dominate search results on broader platforms​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Promotion Absence: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platforms rarely provide event creation tools, limiting artisans' ability to promote local or collaborative exhibitions​. 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Core Features:</a:t>
            </a:r>
          </a:p>
          <a:p>
            <a:r>
              <a:rPr lang="en-US" b="1" dirty="0"/>
              <a:t>User Registration:</a:t>
            </a:r>
            <a:r>
              <a:rPr lang="en-US" dirty="0"/>
              <a:t> Artisans create accounts and upload product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 Creation:</a:t>
            </a:r>
            <a:r>
              <a:rPr lang="en-US" dirty="0"/>
              <a:t> Artisans organize mutual promotional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Phased Payment System: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5 sales with COD to build trust.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Post-verification: Various online payment methods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Analytics Dashboard:</a:t>
            </a:r>
            <a:r>
              <a:rPr lang="en-US" dirty="0"/>
              <a:t> Sales, rank, earnings, and views available for artisans.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E064FB-3CC2-992C-163C-EA4F59905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296267"/>
            <a:ext cx="111973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User-Friendly Online Marketplace.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Market Visibility and Reach.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Secure Transaction System.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Artisan Networking and Collaboration.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Artisan Empowerment through Analytics: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 and Promote Cultural Heritage:.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5D3F27-2DA2-39A7-B4D1-A3755C06D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86405"/>
            <a:ext cx="109103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Requirement Gathering: Analyze existing gaps and gather artisan-specific needs.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Design: As the main objective is user friendly. We will focus much on that for front end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3: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Development: Focus on user registration, secure transactions, Large database support.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4: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Deployment: AWS cloud deployment for high availability.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5: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Maintenance: Continuous updates based on artisan feedback. 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C8B7-FA20-D748-1109-574770477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3DDF-CE42-EA69-5D90-56BEFDDB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808D50-0932-A306-3934-5225C8216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90" y="1143000"/>
            <a:ext cx="4649620" cy="4953000"/>
          </a:xfrm>
        </p:spPr>
      </p:pic>
    </p:spTree>
    <p:extLst>
      <p:ext uri="{BB962C8B-B14F-4D97-AF65-F5344CB8AC3E}">
        <p14:creationId xmlns:p14="http://schemas.microsoft.com/office/powerpoint/2010/main" val="181714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C8C8-D5F4-EB9C-2470-9AAA1C1E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5" name="Content Placeholder 4" descr="A diagram of a communication website&#10;&#10;Description automatically generated">
            <a:extLst>
              <a:ext uri="{FF2B5EF4-FFF2-40B4-BE49-F238E27FC236}">
                <a16:creationId xmlns:a16="http://schemas.microsoft.com/office/drawing/2014/main" id="{E2BEE9F7-1728-20CB-C62B-FDA504EAD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143000"/>
            <a:ext cx="8805333" cy="4953000"/>
          </a:xfrm>
        </p:spPr>
      </p:pic>
    </p:spTree>
    <p:extLst>
      <p:ext uri="{BB962C8B-B14F-4D97-AF65-F5344CB8AC3E}">
        <p14:creationId xmlns:p14="http://schemas.microsoft.com/office/powerpoint/2010/main" val="266687242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580</TotalTime>
  <Words>1077</Words>
  <Application>Microsoft Office PowerPoint</Application>
  <PresentationFormat>Widescreen</PresentationFormat>
  <Paragraphs>151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SMART COMMUNICATION – PSC193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Data Flow Diagram</vt:lpstr>
      <vt:lpstr>Hardware/software components</vt:lpstr>
      <vt:lpstr>Timeline of Project (Gantt Chart)</vt:lpstr>
      <vt:lpstr>Expected Outcomes</vt:lpstr>
      <vt:lpstr>Conclusion</vt:lpstr>
      <vt:lpstr>Github Link</vt:lpstr>
      <vt:lpstr>References</vt:lpstr>
      <vt:lpstr>Project work mapping with SDG</vt:lpstr>
      <vt:lpstr>PLAGIARISM REPORT</vt:lpstr>
      <vt:lpstr>SCREENSHOTS – for references</vt:lpstr>
      <vt:lpstr>Conclusion…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KAVYA PRADEEP</cp:lastModifiedBy>
  <cp:revision>32</cp:revision>
  <dcterms:created xsi:type="dcterms:W3CDTF">2023-03-16T03:26:27Z</dcterms:created>
  <dcterms:modified xsi:type="dcterms:W3CDTF">2025-01-15T21:12:53Z</dcterms:modified>
</cp:coreProperties>
</file>