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405f4c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405f4c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405f4c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405f4c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405f4c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405f4c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405f4cb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5405f4cb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KHanq9mriJI&amp;t=339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950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FF"/>
                </a:highlight>
              </a:rPr>
              <a:t>Vending Machine </a:t>
            </a:r>
            <a:endParaRPr>
              <a:highlight>
                <a:srgbClr val="0000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FF"/>
                </a:highlight>
              </a:rPr>
              <a:t>Problem</a:t>
            </a:r>
            <a:endParaRPr>
              <a:highlight>
                <a:srgbClr val="0000FF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40975" y="1417625"/>
            <a:ext cx="4379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</a:rPr>
              <a:t>Assignment 3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349000" y="3747100"/>
            <a:ext cx="25635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741B47"/>
                </a:solidFill>
              </a:rPr>
              <a:t>Presentation By</a:t>
            </a:r>
            <a:endParaRPr b="1" i="1" sz="17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741B47"/>
                </a:solidFill>
              </a:rPr>
              <a:t>Harshit Roy</a:t>
            </a:r>
            <a:endParaRPr b="1" i="1" sz="17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741B47"/>
                </a:solidFill>
              </a:rPr>
              <a:t>Sudarshan Sharma</a:t>
            </a:r>
            <a:endParaRPr b="1" i="1" sz="17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741B47"/>
                </a:solidFill>
              </a:rPr>
              <a:t>Nitin</a:t>
            </a:r>
            <a:endParaRPr b="1" i="1" sz="170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72425" y="595700"/>
            <a:ext cx="3847200" cy="28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Suppose, you have to design a controller for a </a:t>
            </a:r>
            <a:r>
              <a:rPr lang="en"/>
              <a:t>vending</a:t>
            </a:r>
            <a:r>
              <a:rPr lang="en"/>
              <a:t> machine so that students can access basic drinks in this lockdown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075" y="1129900"/>
            <a:ext cx="379914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620250" y="1265800"/>
            <a:ext cx="2350800" cy="1135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710650" y="1376300"/>
            <a:ext cx="21900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wish, I had one in my hall.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 for Vending Machine Controller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14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Vending Machine accepts only 10 or 5 rupee coin.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has only one type of drink which cost 15 rupees.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soon as total money collected is greater than or equal to 15 rupees, machine does not accept any further coins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425650" y="2953475"/>
            <a:ext cx="2531700" cy="17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536200" y="3234725"/>
            <a:ext cx="23106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/>
              <a:t>Vending     Machine Controller</a:t>
            </a:r>
            <a:endParaRPr i="1" sz="2200"/>
          </a:p>
        </p:txBody>
      </p:sp>
      <p:cxnSp>
        <p:nvCxnSpPr>
          <p:cNvPr id="73" name="Google Shape;73;p15"/>
          <p:cNvCxnSpPr/>
          <p:nvPr/>
        </p:nvCxnSpPr>
        <p:spPr>
          <a:xfrm>
            <a:off x="2732475" y="3355325"/>
            <a:ext cx="6933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2752575" y="4159000"/>
            <a:ext cx="6732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5957350" y="3437400"/>
            <a:ext cx="7332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>
            <a:off x="5957350" y="4160725"/>
            <a:ext cx="743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 txBox="1"/>
          <p:nvPr/>
        </p:nvSpPr>
        <p:spPr>
          <a:xfrm>
            <a:off x="934550" y="2571750"/>
            <a:ext cx="1707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   </a:t>
            </a:r>
            <a:r>
              <a:rPr b="1" i="1" lang="en" sz="2200"/>
              <a:t>Inputs</a:t>
            </a:r>
            <a:endParaRPr b="1" i="1" sz="2200"/>
          </a:p>
        </p:txBody>
      </p:sp>
      <p:sp>
        <p:nvSpPr>
          <p:cNvPr id="78" name="Google Shape;78;p15"/>
          <p:cNvSpPr txBox="1"/>
          <p:nvPr/>
        </p:nvSpPr>
        <p:spPr>
          <a:xfrm>
            <a:off x="1265675" y="3155250"/>
            <a:ext cx="170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rupee detected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145125" y="3927850"/>
            <a:ext cx="170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/>
              <a:t> rupee detected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961825" y="2571750"/>
            <a:ext cx="15672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Outputs</a:t>
            </a:r>
            <a:endParaRPr b="1" i="1" sz="2000"/>
          </a:p>
        </p:txBody>
      </p:sp>
      <p:sp>
        <p:nvSpPr>
          <p:cNvPr id="81" name="Google Shape;81;p15"/>
          <p:cNvSpPr txBox="1"/>
          <p:nvPr/>
        </p:nvSpPr>
        <p:spPr>
          <a:xfrm>
            <a:off x="6791025" y="3154400"/>
            <a:ext cx="2041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Signal to </a:t>
            </a:r>
            <a:r>
              <a:rPr lang="en"/>
              <a:t>dispense</a:t>
            </a:r>
            <a:r>
              <a:rPr lang="en"/>
              <a:t>       a bottle of drink.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961825" y="3833350"/>
            <a:ext cx="2041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Signal to dispense    change.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Continue...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Output signal to </a:t>
            </a:r>
            <a:r>
              <a:rPr lang="en"/>
              <a:t>dispense</a:t>
            </a:r>
            <a:r>
              <a:rPr lang="en"/>
              <a:t> a bottle of drink remains high for a clock period.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Output signal to dispense the change goes high for a clock period, machine dispenses  a five rupee coin. To dispense two five rupee coin , output goes high for two clock cycle.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985650" y="2953500"/>
            <a:ext cx="71727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Hint : It is a basic FSM problem ( Mealy or Moore as you wish ). </a:t>
            </a:r>
            <a:endParaRPr b="1" i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Circuit ( Basic Flow )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838400" y="1587250"/>
            <a:ext cx="1145100" cy="7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668450" y="1587250"/>
            <a:ext cx="1145100" cy="7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00">
                <a:solidFill>
                  <a:schemeClr val="dk1"/>
                </a:solidFill>
              </a:rPr>
              <a:t>Comb.</a:t>
            </a:r>
            <a:endParaRPr b="1"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00">
                <a:solidFill>
                  <a:schemeClr val="dk1"/>
                </a:solidFill>
              </a:rPr>
              <a:t>Circuit 2</a:t>
            </a:r>
            <a:endParaRPr b="1" i="1" sz="1600">
              <a:solidFill>
                <a:schemeClr val="dk1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2714125" y="2724125"/>
            <a:ext cx="1145100" cy="7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00">
                <a:solidFill>
                  <a:schemeClr val="dk1"/>
                </a:solidFill>
              </a:rPr>
              <a:t>Comb.</a:t>
            </a:r>
            <a:endParaRPr b="1"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600">
                <a:solidFill>
                  <a:schemeClr val="dk1"/>
                </a:solidFill>
              </a:rPr>
              <a:t>Circuit 3</a:t>
            </a:r>
            <a:endParaRPr b="1" i="1" sz="1600"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2714125" y="3999950"/>
            <a:ext cx="1145100" cy="77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7"/>
          <p:cNvCxnSpPr>
            <a:endCxn id="97" idx="0"/>
          </p:cNvCxnSpPr>
          <p:nvPr/>
        </p:nvCxnSpPr>
        <p:spPr>
          <a:xfrm>
            <a:off x="2410975" y="2360825"/>
            <a:ext cx="87570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>
            <a:endCxn id="97" idx="0"/>
          </p:cNvCxnSpPr>
          <p:nvPr/>
        </p:nvCxnSpPr>
        <p:spPr>
          <a:xfrm flipH="1">
            <a:off x="3286675" y="2380925"/>
            <a:ext cx="952800" cy="3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endCxn id="98" idx="0"/>
          </p:cNvCxnSpPr>
          <p:nvPr/>
        </p:nvCxnSpPr>
        <p:spPr>
          <a:xfrm flipH="1">
            <a:off x="3286675" y="3525950"/>
            <a:ext cx="8400" cy="4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103" idx="3"/>
            <a:endCxn id="98" idx="1"/>
          </p:cNvCxnSpPr>
          <p:nvPr/>
        </p:nvCxnSpPr>
        <p:spPr>
          <a:xfrm flipH="1" rot="10800000">
            <a:off x="2149675" y="4386800"/>
            <a:ext cx="564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7"/>
          <p:cNvSpPr txBox="1"/>
          <p:nvPr/>
        </p:nvSpPr>
        <p:spPr>
          <a:xfrm>
            <a:off x="1687675" y="4151300"/>
            <a:ext cx="462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Clk</a:t>
            </a:r>
            <a:endParaRPr b="1" i="1"/>
          </a:p>
        </p:txBody>
      </p:sp>
      <p:sp>
        <p:nvSpPr>
          <p:cNvPr id="104" name="Google Shape;104;p17"/>
          <p:cNvSpPr txBox="1"/>
          <p:nvPr/>
        </p:nvSpPr>
        <p:spPr>
          <a:xfrm>
            <a:off x="2812850" y="4052500"/>
            <a:ext cx="10047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Flip Flops</a:t>
            </a:r>
            <a:endParaRPr b="1" i="1"/>
          </a:p>
        </p:txBody>
      </p:sp>
      <p:sp>
        <p:nvSpPr>
          <p:cNvPr id="105" name="Google Shape;105;p17"/>
          <p:cNvSpPr txBox="1"/>
          <p:nvPr/>
        </p:nvSpPr>
        <p:spPr>
          <a:xfrm>
            <a:off x="1888625" y="1637475"/>
            <a:ext cx="10047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Comb.</a:t>
            </a:r>
            <a:endParaRPr b="1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Circuit 1</a:t>
            </a:r>
            <a:endParaRPr b="1" i="1" sz="1600"/>
          </a:p>
        </p:txBody>
      </p:sp>
      <p:cxnSp>
        <p:nvCxnSpPr>
          <p:cNvPr id="106" name="Google Shape;106;p17"/>
          <p:cNvCxnSpPr/>
          <p:nvPr/>
        </p:nvCxnSpPr>
        <p:spPr>
          <a:xfrm>
            <a:off x="2109650" y="2380875"/>
            <a:ext cx="934200" cy="16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3526100" y="3495975"/>
            <a:ext cx="9342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7"/>
          <p:cNvSpPr txBox="1"/>
          <p:nvPr/>
        </p:nvSpPr>
        <p:spPr>
          <a:xfrm>
            <a:off x="4118800" y="3867675"/>
            <a:ext cx="11451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Outputs</a:t>
            </a:r>
            <a:endParaRPr b="1" i="1" sz="1600"/>
          </a:p>
        </p:txBody>
      </p:sp>
      <p:sp>
        <p:nvSpPr>
          <p:cNvPr id="109" name="Google Shape;109;p17"/>
          <p:cNvSpPr/>
          <p:nvPr/>
        </p:nvSpPr>
        <p:spPr>
          <a:xfrm>
            <a:off x="891557" y="1157476"/>
            <a:ext cx="2343225" cy="3935750"/>
          </a:xfrm>
          <a:custGeom>
            <a:rect b="b" l="l" r="r" t="t"/>
            <a:pathLst>
              <a:path extrusionOk="0" h="157430" w="93729">
                <a:moveTo>
                  <a:pt x="93729" y="144975"/>
                </a:moveTo>
                <a:cubicBezTo>
                  <a:pt x="92444" y="149344"/>
                  <a:pt x="91766" y="156136"/>
                  <a:pt x="87300" y="157030"/>
                </a:cubicBezTo>
                <a:cubicBezTo>
                  <a:pt x="79304" y="158630"/>
                  <a:pt x="71431" y="153243"/>
                  <a:pt x="63591" y="151002"/>
                </a:cubicBezTo>
                <a:cubicBezTo>
                  <a:pt x="50803" y="147347"/>
                  <a:pt x="36317" y="146311"/>
                  <a:pt x="25819" y="138144"/>
                </a:cubicBezTo>
                <a:cubicBezTo>
                  <a:pt x="17491" y="131665"/>
                  <a:pt x="13887" y="120426"/>
                  <a:pt x="10549" y="110417"/>
                </a:cubicBezTo>
                <a:cubicBezTo>
                  <a:pt x="6427" y="98057"/>
                  <a:pt x="1800" y="85608"/>
                  <a:pt x="503" y="72644"/>
                </a:cubicBezTo>
                <a:cubicBezTo>
                  <a:pt x="-1941" y="48214"/>
                  <a:pt x="4456" y="13597"/>
                  <a:pt x="27024" y="3930"/>
                </a:cubicBezTo>
                <a:cubicBezTo>
                  <a:pt x="33683" y="1077"/>
                  <a:pt x="43604" y="-2400"/>
                  <a:pt x="48724" y="2725"/>
                </a:cubicBezTo>
                <a:cubicBezTo>
                  <a:pt x="50904" y="4906"/>
                  <a:pt x="49070" y="8976"/>
                  <a:pt x="48322" y="11967"/>
                </a:cubicBezTo>
                <a:cubicBezTo>
                  <a:pt x="47833" y="13921"/>
                  <a:pt x="49721" y="17094"/>
                  <a:pt x="47920" y="17995"/>
                </a:cubicBezTo>
                <a:cubicBezTo>
                  <a:pt x="47412" y="18249"/>
                  <a:pt x="46826" y="17346"/>
                  <a:pt x="46714" y="16789"/>
                </a:cubicBezTo>
                <a:cubicBezTo>
                  <a:pt x="46478" y="15607"/>
                  <a:pt x="45862" y="14025"/>
                  <a:pt x="46714" y="13173"/>
                </a:cubicBezTo>
                <a:cubicBezTo>
                  <a:pt x="47689" y="12198"/>
                  <a:pt x="47923" y="17911"/>
                  <a:pt x="48724" y="16789"/>
                </a:cubicBezTo>
                <a:cubicBezTo>
                  <a:pt x="49912" y="15125"/>
                  <a:pt x="50805" y="13267"/>
                  <a:pt x="51938" y="1156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Google Shape;110;p17"/>
          <p:cNvSpPr/>
          <p:nvPr/>
        </p:nvSpPr>
        <p:spPr>
          <a:xfrm>
            <a:off x="1848450" y="1066274"/>
            <a:ext cx="2169900" cy="533425"/>
          </a:xfrm>
          <a:custGeom>
            <a:rect b="b" l="l" r="r" t="t"/>
            <a:pathLst>
              <a:path extrusionOk="0" h="21337" w="86796">
                <a:moveTo>
                  <a:pt x="0" y="4766"/>
                </a:moveTo>
                <a:cubicBezTo>
                  <a:pt x="3788" y="1923"/>
                  <a:pt x="9420" y="3683"/>
                  <a:pt x="14064" y="2756"/>
                </a:cubicBezTo>
                <a:cubicBezTo>
                  <a:pt x="23398" y="893"/>
                  <a:pt x="33360" y="-759"/>
                  <a:pt x="42594" y="1551"/>
                </a:cubicBezTo>
                <a:cubicBezTo>
                  <a:pt x="50132" y="3437"/>
                  <a:pt x="58951" y="-2326"/>
                  <a:pt x="65901" y="1149"/>
                </a:cubicBezTo>
                <a:cubicBezTo>
                  <a:pt x="72342" y="4369"/>
                  <a:pt x="78738" y="9398"/>
                  <a:pt x="81573" y="16017"/>
                </a:cubicBezTo>
                <a:cubicBezTo>
                  <a:pt x="82240" y="17574"/>
                  <a:pt x="83938" y="19324"/>
                  <a:pt x="83180" y="20839"/>
                </a:cubicBezTo>
                <a:cubicBezTo>
                  <a:pt x="82161" y="22875"/>
                  <a:pt x="74875" y="17624"/>
                  <a:pt x="77152" y="17624"/>
                </a:cubicBezTo>
                <a:cubicBezTo>
                  <a:pt x="79429" y="17624"/>
                  <a:pt x="81020" y="21559"/>
                  <a:pt x="83180" y="20839"/>
                </a:cubicBezTo>
                <a:cubicBezTo>
                  <a:pt x="86796" y="19634"/>
                  <a:pt x="85093" y="13400"/>
                  <a:pt x="86796" y="999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11" name="Google Shape;111;p17"/>
          <p:cNvCxnSpPr/>
          <p:nvPr/>
        </p:nvCxnSpPr>
        <p:spPr>
          <a:xfrm>
            <a:off x="2652125" y="1255725"/>
            <a:ext cx="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4490525" y="1265775"/>
            <a:ext cx="102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2175725" y="934275"/>
            <a:ext cx="9528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/>
              <a:t>Input 1</a:t>
            </a:r>
            <a:endParaRPr b="1" i="1" sz="1500"/>
          </a:p>
        </p:txBody>
      </p:sp>
      <p:sp>
        <p:nvSpPr>
          <p:cNvPr id="114" name="Google Shape;114;p17"/>
          <p:cNvSpPr txBox="1"/>
          <p:nvPr/>
        </p:nvSpPr>
        <p:spPr>
          <a:xfrm>
            <a:off x="4095600" y="934275"/>
            <a:ext cx="9528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/>
              <a:t>Input 2</a:t>
            </a:r>
            <a:endParaRPr b="1" i="1" sz="1500"/>
          </a:p>
        </p:txBody>
      </p:sp>
      <p:sp>
        <p:nvSpPr>
          <p:cNvPr id="115" name="Google Shape;115;p17"/>
          <p:cNvSpPr txBox="1"/>
          <p:nvPr/>
        </p:nvSpPr>
        <p:spPr>
          <a:xfrm>
            <a:off x="5545350" y="1255725"/>
            <a:ext cx="19791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/>
              <a:t>Mealy Model</a:t>
            </a:r>
            <a:endParaRPr b="1" i="1" sz="2100"/>
          </a:p>
        </p:txBody>
      </p:sp>
      <p:sp>
        <p:nvSpPr>
          <p:cNvPr id="116" name="Google Shape;116;p17"/>
          <p:cNvSpPr txBox="1"/>
          <p:nvPr/>
        </p:nvSpPr>
        <p:spPr>
          <a:xfrm>
            <a:off x="5523475" y="3502300"/>
            <a:ext cx="3214800" cy="17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Refer :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hlink"/>
                </a:solidFill>
                <a:hlinkClick r:id="rId3"/>
              </a:rPr>
              <a:t>https://www.youtube.com/watch?v=KHanq9mriJI&amp;t=339s</a:t>
            </a:r>
            <a:endParaRPr b="1" i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