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0d89a924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0d89a924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0d89a924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0d89a924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0d89a92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0d89a92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f6ee84254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f6ee84254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f6ee84254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f6ee84254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f6ee84254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f6ee84254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f6ee8425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f6ee8425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f6ee84254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f6ee84254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0d89a92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0d89a92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hyperlink" Target="mailto:anand.jhunjhunwala913@gmail.com" TargetMode="External"/><Relationship Id="rId6" Type="http://schemas.openxmlformats.org/officeDocument/2006/relationships/hyperlink" Target="mailto:parakh.iitkgp@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90275" y="9841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Automatic Image Registration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Digital Image Processing - Mini Project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261750" y="420800"/>
            <a:ext cx="8620500" cy="10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Outlier Removal</a:t>
            </a:r>
            <a:r>
              <a:rPr lang="en" sz="2000"/>
              <a:t>:</a:t>
            </a:r>
            <a:endParaRPr sz="2000"/>
          </a:p>
        </p:txBody>
      </p:sp>
      <p:sp>
        <p:nvSpPr>
          <p:cNvPr id="150" name="Google Shape;150;p22"/>
          <p:cNvSpPr txBox="1"/>
          <p:nvPr/>
        </p:nvSpPr>
        <p:spPr>
          <a:xfrm>
            <a:off x="5030100" y="3075525"/>
            <a:ext cx="3785100" cy="3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1" name="Google Shape;151;p22"/>
          <p:cNvSpPr txBox="1"/>
          <p:nvPr/>
        </p:nvSpPr>
        <p:spPr>
          <a:xfrm>
            <a:off x="590725" y="1175425"/>
            <a:ext cx="8140200" cy="3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Even after the removal of false initial matches through a ratio threshold, some incorrect matches may still exist. Therefore, a reliable outlier removal process is necessary.</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lt1"/>
                </a:solidFill>
                <a:latin typeface="Lato"/>
                <a:ea typeface="Lato"/>
                <a:cs typeface="Lato"/>
                <a:sym typeface="Lato"/>
              </a:rPr>
              <a:t>Suppose after the ratio threshold we find m matched keypoints {Ri } and {Si } belonging to the reference and sensed images, respectively, let RiRj be the distance between keypoints Ri and Rj and Si Sj be the distance between keypoints Si and Sj . A distance ratio Dij is defined as:</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lt1"/>
                </a:solidFill>
                <a:latin typeface="Lato"/>
                <a:ea typeface="Lato"/>
                <a:cs typeface="Lato"/>
                <a:sym typeface="Lato"/>
              </a:rPr>
              <a:t>						Dij = RiRj/SiSj</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lang="en" sz="1300">
                <a:solidFill>
                  <a:schemeClr val="lt1"/>
                </a:solidFill>
                <a:latin typeface="Lato"/>
                <a:ea typeface="Lato"/>
                <a:cs typeface="Lato"/>
                <a:sym typeface="Lato"/>
              </a:rPr>
              <a:t>Now we form a scale histogram based upon Dij and remove all the match pair which does not belong to the maximum density bin of the formed histogram. Which is basically the true scale difference between the images. </a:t>
            </a:r>
            <a:endParaRPr sz="13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590725" y="669950"/>
            <a:ext cx="8620500" cy="10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     	Affine matrix estimation.</a:t>
            </a:r>
            <a:endParaRPr sz="2000"/>
          </a:p>
        </p:txBody>
      </p:sp>
      <p:sp>
        <p:nvSpPr>
          <p:cNvPr id="157" name="Google Shape;157;p23"/>
          <p:cNvSpPr txBox="1"/>
          <p:nvPr/>
        </p:nvSpPr>
        <p:spPr>
          <a:xfrm>
            <a:off x="5030100" y="3075525"/>
            <a:ext cx="3785100" cy="3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8" name="Google Shape;158;p23"/>
          <p:cNvSpPr txBox="1"/>
          <p:nvPr/>
        </p:nvSpPr>
        <p:spPr>
          <a:xfrm>
            <a:off x="590725" y="1175425"/>
            <a:ext cx="8140200" cy="37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Once we have minimum of 3 match point pair in the images, we estimate the Affine matrix that will convert the sensed image into </a:t>
            </a:r>
            <a:r>
              <a:rPr lang="en" sz="1300">
                <a:solidFill>
                  <a:schemeClr val="lt1"/>
                </a:solidFill>
                <a:latin typeface="Lato"/>
                <a:ea typeface="Lato"/>
                <a:cs typeface="Lato"/>
                <a:sym typeface="Lato"/>
              </a:rPr>
              <a:t>reference</a:t>
            </a:r>
            <a:r>
              <a:rPr lang="en" sz="1300">
                <a:solidFill>
                  <a:schemeClr val="lt1"/>
                </a:solidFill>
                <a:latin typeface="Lato"/>
                <a:ea typeface="Lato"/>
                <a:cs typeface="Lato"/>
                <a:sym typeface="Lato"/>
              </a:rPr>
              <a:t> image plane (i.e sensed image being source and reference image being destination).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This is performed using least square method and we used cv.estimateAffinePartial2D() function to do so.</a:t>
            </a:r>
            <a:br>
              <a:rPr lang="en" sz="1300">
                <a:solidFill>
                  <a:schemeClr val="lt1"/>
                </a:solidFill>
                <a:latin typeface="Lato"/>
                <a:ea typeface="Lato"/>
                <a:cs typeface="Lato"/>
                <a:sym typeface="Lato"/>
              </a:rPr>
            </a:br>
            <a:br>
              <a:rPr lang="en" sz="1300">
                <a:solidFill>
                  <a:schemeClr val="lt1"/>
                </a:solidFill>
                <a:latin typeface="Lato"/>
                <a:ea typeface="Lato"/>
                <a:cs typeface="Lato"/>
                <a:sym typeface="Lato"/>
              </a:rPr>
            </a:br>
            <a:r>
              <a:rPr b="1" lang="en" sz="2000">
                <a:solidFill>
                  <a:schemeClr val="lt1"/>
                </a:solidFill>
                <a:latin typeface="Raleway"/>
                <a:ea typeface="Raleway"/>
                <a:cs typeface="Raleway"/>
                <a:sym typeface="Raleway"/>
              </a:rPr>
              <a:t>Final Registration:</a:t>
            </a:r>
            <a:br>
              <a:rPr b="1" lang="en" sz="2000">
                <a:solidFill>
                  <a:schemeClr val="lt1"/>
                </a:solidFill>
                <a:latin typeface="Raleway"/>
                <a:ea typeface="Raleway"/>
                <a:cs typeface="Raleway"/>
                <a:sym typeface="Raleway"/>
              </a:rPr>
            </a:b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Once we have our affine matrix, we calculate the bounds of coordinates of sensed image after transformation.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Based upon this bounds we calculate the padding required for destination image, as well as the </a:t>
            </a:r>
            <a:r>
              <a:rPr lang="en" sz="1300">
                <a:solidFill>
                  <a:schemeClr val="lt1"/>
                </a:solidFill>
                <a:latin typeface="Lato"/>
                <a:ea typeface="Lato"/>
                <a:cs typeface="Lato"/>
                <a:sym typeface="Lato"/>
              </a:rPr>
              <a:t>translation of sensed image so that after transformation it doesn't get </a:t>
            </a:r>
            <a:r>
              <a:rPr lang="en" sz="1300">
                <a:solidFill>
                  <a:schemeClr val="lt1"/>
                </a:solidFill>
                <a:latin typeface="Lato"/>
                <a:ea typeface="Lato"/>
                <a:cs typeface="Lato"/>
                <a:sym typeface="Lato"/>
              </a:rPr>
              <a:t> clipped.</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At last we just superimpose padded </a:t>
            </a:r>
            <a:r>
              <a:rPr lang="en" sz="1300">
                <a:solidFill>
                  <a:schemeClr val="lt1"/>
                </a:solidFill>
                <a:latin typeface="Lato"/>
                <a:ea typeface="Lato"/>
                <a:cs typeface="Lato"/>
                <a:sym typeface="Lato"/>
              </a:rPr>
              <a:t>reference</a:t>
            </a:r>
            <a:r>
              <a:rPr lang="en" sz="1300">
                <a:solidFill>
                  <a:schemeClr val="lt1"/>
                </a:solidFill>
                <a:latin typeface="Lato"/>
                <a:ea typeface="Lato"/>
                <a:cs typeface="Lato"/>
                <a:sym typeface="Lato"/>
              </a:rPr>
              <a:t> image with the transformed sensed image. </a:t>
            </a:r>
            <a:endParaRPr sz="13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283100" y="712150"/>
            <a:ext cx="8620500" cy="10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I</a:t>
            </a:r>
            <a:endParaRPr/>
          </a:p>
        </p:txBody>
      </p:sp>
      <p:pic>
        <p:nvPicPr>
          <p:cNvPr id="164" name="Google Shape;164;p24"/>
          <p:cNvPicPr preferRelativeResize="0"/>
          <p:nvPr/>
        </p:nvPicPr>
        <p:blipFill>
          <a:blip r:embed="rId3">
            <a:alphaModFix/>
          </a:blip>
          <a:stretch>
            <a:fillRect/>
          </a:stretch>
        </p:blipFill>
        <p:spPr>
          <a:xfrm>
            <a:off x="304825" y="2027125"/>
            <a:ext cx="2543175" cy="2381250"/>
          </a:xfrm>
          <a:prstGeom prst="rect">
            <a:avLst/>
          </a:prstGeom>
          <a:noFill/>
          <a:ln>
            <a:noFill/>
          </a:ln>
        </p:spPr>
      </p:pic>
      <p:sp>
        <p:nvSpPr>
          <p:cNvPr id="165" name="Google Shape;165;p24"/>
          <p:cNvSpPr txBox="1"/>
          <p:nvPr/>
        </p:nvSpPr>
        <p:spPr>
          <a:xfrm>
            <a:off x="879325" y="4425700"/>
            <a:ext cx="13941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FFFFFF"/>
                </a:solidFill>
              </a:rPr>
              <a:t>Reference Image</a:t>
            </a:r>
            <a:endParaRPr sz="1200">
              <a:solidFill>
                <a:srgbClr val="FFFFFF"/>
              </a:solidFill>
            </a:endParaRPr>
          </a:p>
        </p:txBody>
      </p:sp>
      <p:pic>
        <p:nvPicPr>
          <p:cNvPr id="166" name="Google Shape;166;p24"/>
          <p:cNvPicPr preferRelativeResize="0"/>
          <p:nvPr/>
        </p:nvPicPr>
        <p:blipFill rotWithShape="1">
          <a:blip r:embed="rId4">
            <a:alphaModFix/>
          </a:blip>
          <a:srcRect b="0" l="3619" r="3340" t="0"/>
          <a:stretch/>
        </p:blipFill>
        <p:spPr>
          <a:xfrm>
            <a:off x="3216237" y="2017600"/>
            <a:ext cx="2508112" cy="2400300"/>
          </a:xfrm>
          <a:prstGeom prst="rect">
            <a:avLst/>
          </a:prstGeom>
          <a:noFill/>
          <a:ln>
            <a:noFill/>
          </a:ln>
        </p:spPr>
      </p:pic>
      <p:sp>
        <p:nvSpPr>
          <p:cNvPr id="167" name="Google Shape;167;p24"/>
          <p:cNvSpPr txBox="1"/>
          <p:nvPr/>
        </p:nvSpPr>
        <p:spPr>
          <a:xfrm>
            <a:off x="3985050" y="4417900"/>
            <a:ext cx="11739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FFFFFF"/>
                </a:solidFill>
              </a:rPr>
              <a:t>Sensed Image</a:t>
            </a:r>
            <a:endParaRPr sz="1200">
              <a:solidFill>
                <a:srgbClr val="FFFFFF"/>
              </a:solidFill>
            </a:endParaRPr>
          </a:p>
        </p:txBody>
      </p:sp>
      <p:pic>
        <p:nvPicPr>
          <p:cNvPr id="168" name="Google Shape;168;p24"/>
          <p:cNvPicPr preferRelativeResize="0"/>
          <p:nvPr/>
        </p:nvPicPr>
        <p:blipFill rotWithShape="1">
          <a:blip r:embed="rId5">
            <a:alphaModFix/>
          </a:blip>
          <a:srcRect b="0" l="3985" r="3112" t="0"/>
          <a:stretch/>
        </p:blipFill>
        <p:spPr>
          <a:xfrm>
            <a:off x="6195775" y="1398475"/>
            <a:ext cx="2592800" cy="3019425"/>
          </a:xfrm>
          <a:prstGeom prst="rect">
            <a:avLst/>
          </a:prstGeom>
          <a:noFill/>
          <a:ln>
            <a:noFill/>
          </a:ln>
        </p:spPr>
      </p:pic>
      <p:sp>
        <p:nvSpPr>
          <p:cNvPr id="169" name="Google Shape;169;p24"/>
          <p:cNvSpPr txBox="1"/>
          <p:nvPr/>
        </p:nvSpPr>
        <p:spPr>
          <a:xfrm>
            <a:off x="6509725" y="4425700"/>
            <a:ext cx="19407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FFFFFF"/>
                </a:solidFill>
              </a:rPr>
              <a:t>Output Registered Image</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283100" y="712150"/>
            <a:ext cx="8620500" cy="10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II</a:t>
            </a:r>
            <a:endParaRPr/>
          </a:p>
        </p:txBody>
      </p:sp>
      <p:sp>
        <p:nvSpPr>
          <p:cNvPr id="175" name="Google Shape;175;p25"/>
          <p:cNvSpPr txBox="1"/>
          <p:nvPr/>
        </p:nvSpPr>
        <p:spPr>
          <a:xfrm>
            <a:off x="763938" y="4425700"/>
            <a:ext cx="13941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FFFFFF"/>
                </a:solidFill>
              </a:rPr>
              <a:t>Reference Image</a:t>
            </a:r>
            <a:endParaRPr sz="1200">
              <a:solidFill>
                <a:srgbClr val="FFFFFF"/>
              </a:solidFill>
            </a:endParaRPr>
          </a:p>
        </p:txBody>
      </p:sp>
      <p:sp>
        <p:nvSpPr>
          <p:cNvPr id="176" name="Google Shape;176;p25"/>
          <p:cNvSpPr txBox="1"/>
          <p:nvPr/>
        </p:nvSpPr>
        <p:spPr>
          <a:xfrm>
            <a:off x="3387988" y="4425700"/>
            <a:ext cx="11739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FFFFFF"/>
                </a:solidFill>
              </a:rPr>
              <a:t>Sensed Image</a:t>
            </a:r>
            <a:endParaRPr sz="1200">
              <a:solidFill>
                <a:srgbClr val="FFFFFF"/>
              </a:solidFill>
            </a:endParaRPr>
          </a:p>
        </p:txBody>
      </p:sp>
      <p:sp>
        <p:nvSpPr>
          <p:cNvPr id="177" name="Google Shape;177;p25"/>
          <p:cNvSpPr txBox="1"/>
          <p:nvPr/>
        </p:nvSpPr>
        <p:spPr>
          <a:xfrm>
            <a:off x="6033288" y="4425700"/>
            <a:ext cx="19407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FFFFFF"/>
                </a:solidFill>
              </a:rPr>
              <a:t>Output Registered Image</a:t>
            </a:r>
            <a:endParaRPr>
              <a:solidFill>
                <a:srgbClr val="FFFFFF"/>
              </a:solidFill>
            </a:endParaRPr>
          </a:p>
        </p:txBody>
      </p:sp>
      <p:pic>
        <p:nvPicPr>
          <p:cNvPr id="178" name="Google Shape;178;p25"/>
          <p:cNvPicPr preferRelativeResize="0"/>
          <p:nvPr/>
        </p:nvPicPr>
        <p:blipFill rotWithShape="1">
          <a:blip r:embed="rId3">
            <a:alphaModFix/>
          </a:blip>
          <a:srcRect b="1883" l="0" r="0" t="0"/>
          <a:stretch/>
        </p:blipFill>
        <p:spPr>
          <a:xfrm>
            <a:off x="351325" y="2219975"/>
            <a:ext cx="2219325" cy="2112200"/>
          </a:xfrm>
          <a:prstGeom prst="rect">
            <a:avLst/>
          </a:prstGeom>
          <a:noFill/>
          <a:ln>
            <a:noFill/>
          </a:ln>
        </p:spPr>
      </p:pic>
      <p:pic>
        <p:nvPicPr>
          <p:cNvPr id="179" name="Google Shape;179;p25"/>
          <p:cNvPicPr preferRelativeResize="0"/>
          <p:nvPr/>
        </p:nvPicPr>
        <p:blipFill>
          <a:blip r:embed="rId4">
            <a:alphaModFix/>
          </a:blip>
          <a:stretch>
            <a:fillRect/>
          </a:stretch>
        </p:blipFill>
        <p:spPr>
          <a:xfrm>
            <a:off x="2865275" y="2350975"/>
            <a:ext cx="2219325" cy="1981200"/>
          </a:xfrm>
          <a:prstGeom prst="rect">
            <a:avLst/>
          </a:prstGeom>
          <a:noFill/>
          <a:ln>
            <a:noFill/>
          </a:ln>
        </p:spPr>
      </p:pic>
      <p:pic>
        <p:nvPicPr>
          <p:cNvPr id="180" name="Google Shape;180;p25"/>
          <p:cNvPicPr preferRelativeResize="0"/>
          <p:nvPr/>
        </p:nvPicPr>
        <p:blipFill>
          <a:blip r:embed="rId5">
            <a:alphaModFix/>
          </a:blip>
          <a:stretch>
            <a:fillRect/>
          </a:stretch>
        </p:blipFill>
        <p:spPr>
          <a:xfrm>
            <a:off x="5379225" y="1950925"/>
            <a:ext cx="3248837" cy="238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283100" y="712150"/>
            <a:ext cx="8620500" cy="10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III</a:t>
            </a:r>
            <a:endParaRPr/>
          </a:p>
        </p:txBody>
      </p:sp>
      <p:sp>
        <p:nvSpPr>
          <p:cNvPr id="186" name="Google Shape;186;p26"/>
          <p:cNvSpPr txBox="1"/>
          <p:nvPr/>
        </p:nvSpPr>
        <p:spPr>
          <a:xfrm>
            <a:off x="916338" y="4425700"/>
            <a:ext cx="13941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FFFFFF"/>
                </a:solidFill>
              </a:rPr>
              <a:t>Reference Image</a:t>
            </a:r>
            <a:endParaRPr sz="1200">
              <a:solidFill>
                <a:srgbClr val="FFFFFF"/>
              </a:solidFill>
            </a:endParaRPr>
          </a:p>
        </p:txBody>
      </p:sp>
      <p:sp>
        <p:nvSpPr>
          <p:cNvPr id="187" name="Google Shape;187;p26"/>
          <p:cNvSpPr txBox="1"/>
          <p:nvPr/>
        </p:nvSpPr>
        <p:spPr>
          <a:xfrm>
            <a:off x="3921388" y="4425700"/>
            <a:ext cx="11739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FFFFFF"/>
                </a:solidFill>
              </a:rPr>
              <a:t>Sensed Image</a:t>
            </a:r>
            <a:endParaRPr sz="1200">
              <a:solidFill>
                <a:srgbClr val="FFFFFF"/>
              </a:solidFill>
            </a:endParaRPr>
          </a:p>
        </p:txBody>
      </p:sp>
      <p:sp>
        <p:nvSpPr>
          <p:cNvPr id="188" name="Google Shape;188;p26"/>
          <p:cNvSpPr txBox="1"/>
          <p:nvPr/>
        </p:nvSpPr>
        <p:spPr>
          <a:xfrm>
            <a:off x="6414288" y="4425700"/>
            <a:ext cx="19407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rgbClr val="FFFFFF"/>
                </a:solidFill>
              </a:rPr>
              <a:t>Output Registered Image</a:t>
            </a:r>
            <a:endParaRPr>
              <a:solidFill>
                <a:srgbClr val="FFFFFF"/>
              </a:solidFill>
            </a:endParaRPr>
          </a:p>
        </p:txBody>
      </p:sp>
      <p:pic>
        <p:nvPicPr>
          <p:cNvPr id="189" name="Google Shape;189;p26"/>
          <p:cNvPicPr preferRelativeResize="0"/>
          <p:nvPr/>
        </p:nvPicPr>
        <p:blipFill>
          <a:blip r:embed="rId3">
            <a:alphaModFix/>
          </a:blip>
          <a:stretch>
            <a:fillRect/>
          </a:stretch>
        </p:blipFill>
        <p:spPr>
          <a:xfrm>
            <a:off x="283100" y="1997838"/>
            <a:ext cx="2560475" cy="2330217"/>
          </a:xfrm>
          <a:prstGeom prst="rect">
            <a:avLst/>
          </a:prstGeom>
          <a:noFill/>
          <a:ln>
            <a:noFill/>
          </a:ln>
        </p:spPr>
      </p:pic>
      <p:pic>
        <p:nvPicPr>
          <p:cNvPr id="190" name="Google Shape;190;p26"/>
          <p:cNvPicPr preferRelativeResize="0"/>
          <p:nvPr/>
        </p:nvPicPr>
        <p:blipFill>
          <a:blip r:embed="rId4">
            <a:alphaModFix/>
          </a:blip>
          <a:stretch>
            <a:fillRect/>
          </a:stretch>
        </p:blipFill>
        <p:spPr>
          <a:xfrm>
            <a:off x="3257663" y="2195850"/>
            <a:ext cx="2361550" cy="2132190"/>
          </a:xfrm>
          <a:prstGeom prst="rect">
            <a:avLst/>
          </a:prstGeom>
          <a:noFill/>
          <a:ln>
            <a:noFill/>
          </a:ln>
        </p:spPr>
      </p:pic>
      <p:pic>
        <p:nvPicPr>
          <p:cNvPr id="191" name="Google Shape;191;p26"/>
          <p:cNvPicPr preferRelativeResize="0"/>
          <p:nvPr/>
        </p:nvPicPr>
        <p:blipFill>
          <a:blip r:embed="rId5">
            <a:alphaModFix/>
          </a:blip>
          <a:stretch>
            <a:fillRect/>
          </a:stretch>
        </p:blipFill>
        <p:spPr>
          <a:xfrm>
            <a:off x="6033300" y="1939000"/>
            <a:ext cx="2495230" cy="238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97" name="Google Shape;197;p2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98" name="Google Shape;198;p27"/>
          <p:cNvSpPr txBox="1"/>
          <p:nvPr/>
        </p:nvSpPr>
        <p:spPr>
          <a:xfrm>
            <a:off x="2855550" y="11881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Thank You</a:t>
            </a:r>
            <a:endParaRPr b="1" sz="3000">
              <a:solidFill>
                <a:schemeClr val="lt2"/>
              </a:solidFill>
              <a:latin typeface="Raleway"/>
              <a:ea typeface="Raleway"/>
              <a:cs typeface="Raleway"/>
              <a:sym typeface="Raleway"/>
            </a:endParaRPr>
          </a:p>
        </p:txBody>
      </p:sp>
      <p:sp>
        <p:nvSpPr>
          <p:cNvPr id="199" name="Google Shape;199;p27"/>
          <p:cNvSpPr txBox="1"/>
          <p:nvPr>
            <p:ph idx="4294967295" type="body"/>
          </p:nvPr>
        </p:nvSpPr>
        <p:spPr>
          <a:xfrm>
            <a:off x="2855550" y="2083103"/>
            <a:ext cx="3432900" cy="163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lang="en" sz="1090">
                <a:latin typeface="Raleway"/>
                <a:ea typeface="Raleway"/>
                <a:cs typeface="Raleway"/>
                <a:sym typeface="Raleway"/>
              </a:rPr>
              <a:t>This work has been done by </a:t>
            </a:r>
            <a:endParaRPr sz="1090">
              <a:latin typeface="Raleway"/>
              <a:ea typeface="Raleway"/>
              <a:cs typeface="Raleway"/>
              <a:sym typeface="Raleway"/>
            </a:endParaRPr>
          </a:p>
          <a:p>
            <a:pPr indent="-297815" lvl="0" marL="457200" rtl="0" algn="l">
              <a:lnSpc>
                <a:spcPct val="105000"/>
              </a:lnSpc>
              <a:spcBef>
                <a:spcPts val="1200"/>
              </a:spcBef>
              <a:spcAft>
                <a:spcPts val="0"/>
              </a:spcAft>
              <a:buSzPts val="1090"/>
              <a:buFont typeface="Raleway"/>
              <a:buChar char="-"/>
            </a:pPr>
            <a:r>
              <a:rPr lang="en" sz="1090">
                <a:latin typeface="Raleway"/>
                <a:ea typeface="Raleway"/>
                <a:cs typeface="Raleway"/>
                <a:sym typeface="Raleway"/>
              </a:rPr>
              <a:t>Anand Jhunjhunwala (17EC35032)</a:t>
            </a:r>
            <a:endParaRPr sz="1090">
              <a:latin typeface="Raleway"/>
              <a:ea typeface="Raleway"/>
              <a:cs typeface="Raleway"/>
              <a:sym typeface="Raleway"/>
            </a:endParaRPr>
          </a:p>
          <a:p>
            <a:pPr indent="-297815" lvl="0" marL="457200" rtl="0" algn="l">
              <a:lnSpc>
                <a:spcPct val="105000"/>
              </a:lnSpc>
              <a:spcBef>
                <a:spcPts val="0"/>
              </a:spcBef>
              <a:spcAft>
                <a:spcPts val="0"/>
              </a:spcAft>
              <a:buSzPts val="1090"/>
              <a:buFont typeface="Raleway"/>
              <a:buChar char="-"/>
            </a:pPr>
            <a:r>
              <a:rPr lang="en" sz="1090">
                <a:latin typeface="Raleway"/>
                <a:ea typeface="Raleway"/>
                <a:cs typeface="Raleway"/>
                <a:sym typeface="Raleway"/>
              </a:rPr>
              <a:t>Parakh Agarwal(17EC35016)</a:t>
            </a:r>
            <a:endParaRPr sz="1090">
              <a:latin typeface="Raleway"/>
              <a:ea typeface="Raleway"/>
              <a:cs typeface="Raleway"/>
              <a:sym typeface="Raleway"/>
            </a:endParaRPr>
          </a:p>
          <a:p>
            <a:pPr indent="0" lvl="0" marL="0" rtl="0" algn="l">
              <a:lnSpc>
                <a:spcPct val="105000"/>
              </a:lnSpc>
              <a:spcBef>
                <a:spcPts val="1200"/>
              </a:spcBef>
              <a:spcAft>
                <a:spcPts val="0"/>
              </a:spcAft>
              <a:buSzPts val="358"/>
              <a:buNone/>
            </a:pPr>
            <a:r>
              <a:rPr lang="en" sz="1090">
                <a:latin typeface="Raleway"/>
                <a:ea typeface="Raleway"/>
                <a:cs typeface="Raleway"/>
                <a:sym typeface="Raleway"/>
              </a:rPr>
              <a:t>Under the guidance of </a:t>
            </a:r>
            <a:endParaRPr sz="1090">
              <a:latin typeface="Raleway"/>
              <a:ea typeface="Raleway"/>
              <a:cs typeface="Raleway"/>
              <a:sym typeface="Raleway"/>
            </a:endParaRPr>
          </a:p>
          <a:p>
            <a:pPr indent="-297815" lvl="0" marL="457200" rtl="0" algn="l">
              <a:lnSpc>
                <a:spcPct val="105000"/>
              </a:lnSpc>
              <a:spcBef>
                <a:spcPts val="1200"/>
              </a:spcBef>
              <a:spcAft>
                <a:spcPts val="0"/>
              </a:spcAft>
              <a:buSzPts val="1090"/>
              <a:buFont typeface="Raleway"/>
              <a:buChar char="-"/>
            </a:pPr>
            <a:r>
              <a:rPr lang="en" sz="1090">
                <a:latin typeface="Raleway"/>
                <a:ea typeface="Raleway"/>
                <a:cs typeface="Raleway"/>
                <a:sym typeface="Raleway"/>
              </a:rPr>
              <a:t>SK Nehra</a:t>
            </a:r>
            <a:endParaRPr sz="1090">
              <a:latin typeface="Raleway"/>
              <a:ea typeface="Raleway"/>
              <a:cs typeface="Raleway"/>
              <a:sym typeface="Raleway"/>
            </a:endParaRPr>
          </a:p>
          <a:p>
            <a:pPr indent="-297815" lvl="0" marL="457200" rtl="0" algn="l">
              <a:lnSpc>
                <a:spcPct val="105000"/>
              </a:lnSpc>
              <a:spcBef>
                <a:spcPts val="0"/>
              </a:spcBef>
              <a:spcAft>
                <a:spcPts val="0"/>
              </a:spcAft>
              <a:buSzPts val="1090"/>
              <a:buFont typeface="Raleway"/>
              <a:buChar char="-"/>
            </a:pPr>
            <a:r>
              <a:rPr lang="en" sz="1090">
                <a:latin typeface="Raleway"/>
                <a:ea typeface="Raleway"/>
                <a:cs typeface="Raleway"/>
                <a:sym typeface="Raleway"/>
              </a:rPr>
              <a:t>Prof. Saumik Bhattacharya</a:t>
            </a:r>
            <a:endParaRPr sz="1090">
              <a:latin typeface="Raleway"/>
              <a:ea typeface="Raleway"/>
              <a:cs typeface="Raleway"/>
              <a:sym typeface="Raleway"/>
            </a:endParaRPr>
          </a:p>
          <a:p>
            <a:pPr indent="0" lvl="0" marL="0" rtl="0" algn="l">
              <a:lnSpc>
                <a:spcPct val="105000"/>
              </a:lnSpc>
              <a:spcBef>
                <a:spcPts val="1200"/>
              </a:spcBef>
              <a:spcAft>
                <a:spcPts val="0"/>
              </a:spcAft>
              <a:buSzPts val="358"/>
              <a:buNone/>
            </a:pPr>
            <a:r>
              <a:t/>
            </a:r>
            <a:endParaRPr sz="1090">
              <a:latin typeface="Raleway"/>
              <a:ea typeface="Raleway"/>
              <a:cs typeface="Raleway"/>
              <a:sym typeface="Raleway"/>
            </a:endParaRPr>
          </a:p>
          <a:p>
            <a:pPr indent="0" lvl="0" marL="0" rtl="0" algn="l">
              <a:lnSpc>
                <a:spcPct val="105000"/>
              </a:lnSpc>
              <a:spcBef>
                <a:spcPts val="1200"/>
              </a:spcBef>
              <a:spcAft>
                <a:spcPts val="0"/>
              </a:spcAft>
              <a:buSzPts val="358"/>
              <a:buNone/>
            </a:pPr>
            <a:r>
              <a:rPr lang="en" sz="1090">
                <a:latin typeface="Raleway"/>
                <a:ea typeface="Raleway"/>
                <a:cs typeface="Raleway"/>
                <a:sym typeface="Raleway"/>
              </a:rPr>
              <a:t>Please contact us at </a:t>
            </a:r>
            <a:r>
              <a:rPr lang="en" sz="1090" u="sng">
                <a:solidFill>
                  <a:schemeClr val="hlink"/>
                </a:solidFill>
                <a:latin typeface="Raleway"/>
                <a:ea typeface="Raleway"/>
                <a:cs typeface="Raleway"/>
                <a:sym typeface="Raleway"/>
                <a:hlinkClick r:id="rId5"/>
              </a:rPr>
              <a:t>anandjhunjhunwala913@gmail.com</a:t>
            </a:r>
            <a:r>
              <a:rPr lang="en" sz="1090">
                <a:latin typeface="Raleway"/>
                <a:ea typeface="Raleway"/>
                <a:cs typeface="Raleway"/>
                <a:sym typeface="Raleway"/>
              </a:rPr>
              <a:t> or </a:t>
            </a:r>
            <a:r>
              <a:rPr lang="en" sz="1090" u="sng">
                <a:solidFill>
                  <a:schemeClr val="hlink"/>
                </a:solidFill>
                <a:latin typeface="Raleway"/>
                <a:ea typeface="Raleway"/>
                <a:cs typeface="Raleway"/>
                <a:sym typeface="Raleway"/>
                <a:hlinkClick r:id="rId6"/>
              </a:rPr>
              <a:t>parakh.iitkgp@gmail.com</a:t>
            </a:r>
            <a:r>
              <a:rPr lang="en" sz="1090">
                <a:latin typeface="Raleway"/>
                <a:ea typeface="Raleway"/>
                <a:cs typeface="Raleway"/>
                <a:sym typeface="Raleway"/>
              </a:rPr>
              <a:t> incase of any queries,</a:t>
            </a:r>
            <a:endParaRPr sz="1090">
              <a:latin typeface="Raleway"/>
              <a:ea typeface="Raleway"/>
              <a:cs typeface="Raleway"/>
              <a:sym typeface="Raleway"/>
            </a:endParaRPr>
          </a:p>
          <a:p>
            <a:pPr indent="0" lvl="0" marL="0" rtl="0" algn="l">
              <a:lnSpc>
                <a:spcPct val="105000"/>
              </a:lnSpc>
              <a:spcBef>
                <a:spcPts val="1200"/>
              </a:spcBef>
              <a:spcAft>
                <a:spcPts val="0"/>
              </a:spcAft>
              <a:buSzPts val="358"/>
              <a:buNone/>
            </a:pPr>
            <a:r>
              <a:t/>
            </a:r>
            <a:endParaRPr sz="1090">
              <a:latin typeface="Raleway"/>
              <a:ea typeface="Raleway"/>
              <a:cs typeface="Raleway"/>
              <a:sym typeface="Raleway"/>
            </a:endParaRPr>
          </a:p>
          <a:p>
            <a:pPr indent="0" lvl="0" marL="0" rtl="0" algn="l">
              <a:lnSpc>
                <a:spcPct val="105000"/>
              </a:lnSpc>
              <a:spcBef>
                <a:spcPts val="1200"/>
              </a:spcBef>
              <a:spcAft>
                <a:spcPts val="1200"/>
              </a:spcAft>
              <a:buSzPts val="358"/>
              <a:buNone/>
            </a:pPr>
            <a:r>
              <a:t/>
            </a:r>
            <a:endParaRPr sz="109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rgbClr val="FFFFFF"/>
                </a:solidFill>
              </a:rPr>
              <a:t>Objective</a:t>
            </a:r>
            <a:endParaRPr sz="2400">
              <a:solidFill>
                <a:srgbClr val="FFFFFF"/>
              </a:solidFill>
            </a:endParaRPr>
          </a:p>
        </p:txBody>
      </p:sp>
      <p:sp>
        <p:nvSpPr>
          <p:cNvPr id="79" name="Google Shape;79;p14"/>
          <p:cNvSpPr txBox="1"/>
          <p:nvPr>
            <p:ph idx="4294967295" type="title"/>
          </p:nvPr>
        </p:nvSpPr>
        <p:spPr>
          <a:xfrm>
            <a:off x="535775" y="1846350"/>
            <a:ext cx="51972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800">
                <a:solidFill>
                  <a:srgbClr val="FFFFFF"/>
                </a:solidFill>
                <a:latin typeface="Lato"/>
                <a:ea typeface="Lato"/>
                <a:cs typeface="Lato"/>
                <a:sym typeface="Lato"/>
              </a:rPr>
              <a:t>Implement Coarse-to-Fine Scheme for Automatic Image Registration Based on SIFT feature matching and mutual information leaving the optimisation step. </a:t>
            </a:r>
            <a:endParaRPr b="0" sz="1800">
              <a:solidFill>
                <a:srgbClr val="FFFFFF"/>
              </a:solidFill>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rPr b="0" lang="en" sz="1800">
                <a:solidFill>
                  <a:srgbClr val="FFFFFF"/>
                </a:solidFill>
                <a:latin typeface="Lato"/>
                <a:ea typeface="Lato"/>
                <a:cs typeface="Lato"/>
                <a:sym typeface="Lato"/>
              </a:rPr>
              <a:t>Test the performance from the test images of the referenced publications.</a:t>
            </a:r>
            <a:endParaRPr b="0" sz="1800">
              <a:solidFill>
                <a:srgbClr val="FFFFFF"/>
              </a:solidFill>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874275" y="1395275"/>
            <a:ext cx="3106225" cy="32403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60849" y="561250"/>
            <a:ext cx="86223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5"/>
                </a:solidFill>
              </a:rPr>
              <a:t>Image</a:t>
            </a:r>
            <a:r>
              <a:rPr lang="en"/>
              <a:t> Registration</a:t>
            </a:r>
            <a:endParaRPr/>
          </a:p>
          <a:p>
            <a:pPr indent="0" lvl="0" marL="0" rtl="0" algn="l">
              <a:spcBef>
                <a:spcPts val="1000"/>
              </a:spcBef>
              <a:spcAft>
                <a:spcPts val="0"/>
              </a:spcAft>
              <a:buNone/>
            </a:pPr>
            <a:r>
              <a:rPr b="0" lang="en" sz="1900"/>
              <a:t>I</a:t>
            </a:r>
            <a:r>
              <a:rPr b="0" lang="en" sz="2100"/>
              <a:t>mage Registration is a critical approach to determine the most </a:t>
            </a:r>
            <a:endParaRPr b="0" sz="2100"/>
          </a:p>
          <a:p>
            <a:pPr indent="0" lvl="0" marL="0" rtl="0" algn="l">
              <a:spcBef>
                <a:spcPts val="1000"/>
              </a:spcBef>
              <a:spcAft>
                <a:spcPts val="0"/>
              </a:spcAft>
              <a:buNone/>
            </a:pPr>
            <a:r>
              <a:rPr b="0" lang="en" sz="2100"/>
              <a:t>accurate match between two photographs of the same scene taken</a:t>
            </a:r>
            <a:endParaRPr b="0" sz="2100"/>
          </a:p>
          <a:p>
            <a:pPr indent="0" lvl="0" marL="0" rtl="0" algn="l">
              <a:spcBef>
                <a:spcPts val="1000"/>
              </a:spcBef>
              <a:spcAft>
                <a:spcPts val="0"/>
              </a:spcAft>
              <a:buNone/>
            </a:pPr>
            <a:r>
              <a:rPr b="0" lang="en" sz="2100"/>
              <a:t> at different times, with different sensors, and from </a:t>
            </a:r>
            <a:endParaRPr b="0" sz="2100"/>
          </a:p>
          <a:p>
            <a:pPr indent="0" lvl="0" marL="0" rtl="0" algn="l">
              <a:spcBef>
                <a:spcPts val="1000"/>
              </a:spcBef>
              <a:spcAft>
                <a:spcPts val="0"/>
              </a:spcAft>
              <a:buNone/>
            </a:pPr>
            <a:r>
              <a:rPr b="0" lang="en" sz="2100"/>
              <a:t>different viewpoints. The reference and sensed</a:t>
            </a:r>
            <a:endParaRPr b="0" sz="2100"/>
          </a:p>
          <a:p>
            <a:pPr indent="0" lvl="0" marL="0" rtl="0" algn="l">
              <a:spcBef>
                <a:spcPts val="1000"/>
              </a:spcBef>
              <a:spcAft>
                <a:spcPts val="0"/>
              </a:spcAft>
              <a:buNone/>
            </a:pPr>
            <a:r>
              <a:rPr b="0" lang="en" sz="2100"/>
              <a:t>images are geometrically aligned during this </a:t>
            </a:r>
            <a:endParaRPr b="0" sz="2100"/>
          </a:p>
          <a:p>
            <a:pPr indent="0" lvl="0" marL="0" rtl="0" algn="l">
              <a:spcBef>
                <a:spcPts val="1000"/>
              </a:spcBef>
              <a:spcAft>
                <a:spcPts val="1000"/>
              </a:spcAft>
              <a:buNone/>
            </a:pPr>
            <a:r>
              <a:rPr b="0" lang="en" sz="2100"/>
              <a:t>process.</a:t>
            </a:r>
            <a:endParaRPr b="0" sz="2100"/>
          </a:p>
        </p:txBody>
      </p:sp>
      <p:pic>
        <p:nvPicPr>
          <p:cNvPr id="86" name="Google Shape;86;p15"/>
          <p:cNvPicPr preferRelativeResize="0"/>
          <p:nvPr/>
        </p:nvPicPr>
        <p:blipFill rotWithShape="1">
          <a:blip r:embed="rId3">
            <a:alphaModFix/>
          </a:blip>
          <a:srcRect b="0" l="61045" r="0" t="0"/>
          <a:stretch/>
        </p:blipFill>
        <p:spPr>
          <a:xfrm>
            <a:off x="6630350" y="2483675"/>
            <a:ext cx="2174350" cy="219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2" name="Google Shape;92;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3" name="Google Shape;93;p16"/>
          <p:cNvSpPr txBox="1"/>
          <p:nvPr/>
        </p:nvSpPr>
        <p:spPr>
          <a:xfrm>
            <a:off x="2855550" y="84274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700">
                <a:solidFill>
                  <a:schemeClr val="lt2"/>
                </a:solidFill>
                <a:latin typeface="Raleway"/>
                <a:ea typeface="Raleway"/>
                <a:cs typeface="Raleway"/>
                <a:sym typeface="Raleway"/>
              </a:rPr>
              <a:t>SIFT - Scale Invariant Function Transform</a:t>
            </a:r>
            <a:endParaRPr b="1" sz="1700">
              <a:solidFill>
                <a:schemeClr val="lt2"/>
              </a:solidFill>
              <a:latin typeface="Raleway"/>
              <a:ea typeface="Raleway"/>
              <a:cs typeface="Raleway"/>
              <a:sym typeface="Raleway"/>
            </a:endParaRPr>
          </a:p>
        </p:txBody>
      </p:sp>
      <p:sp>
        <p:nvSpPr>
          <p:cNvPr id="94" name="Google Shape;94;p16"/>
          <p:cNvSpPr txBox="1"/>
          <p:nvPr>
            <p:ph idx="4294967295" type="body"/>
          </p:nvPr>
        </p:nvSpPr>
        <p:spPr>
          <a:xfrm>
            <a:off x="2855550" y="1605351"/>
            <a:ext cx="3432900" cy="293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latin typeface="Raleway"/>
                <a:ea typeface="Raleway"/>
                <a:cs typeface="Raleway"/>
                <a:sym typeface="Raleway"/>
              </a:rPr>
              <a:t>SIFT feature descriptor is invariant to uniform scaling, orientation, illumination changes, and partially invariant to affine distortion.</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Scale-Space Extrema Detection</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Keypoint Localisation</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Orientation Assignment</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Keypoint Descriptor</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Keypoint Matching</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idx="1" type="subTitle"/>
          </p:nvPr>
        </p:nvSpPr>
        <p:spPr>
          <a:xfrm>
            <a:off x="254400" y="542750"/>
            <a:ext cx="4045200" cy="38361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 sz="3000">
                <a:solidFill>
                  <a:schemeClr val="dk1"/>
                </a:solidFill>
              </a:rPr>
              <a:t>Affine Transformation</a:t>
            </a:r>
            <a:endParaRPr b="1" sz="3000">
              <a:solidFill>
                <a:schemeClr val="dk1"/>
              </a:solidFill>
            </a:endParaRPr>
          </a:p>
          <a:p>
            <a:pPr indent="0" lvl="0" marL="0" rtl="0" algn="l">
              <a:lnSpc>
                <a:spcPct val="115000"/>
              </a:lnSpc>
              <a:spcBef>
                <a:spcPts val="1600"/>
              </a:spcBef>
              <a:spcAft>
                <a:spcPts val="1600"/>
              </a:spcAft>
              <a:buNone/>
            </a:pPr>
            <a:r>
              <a:rPr lang="en" sz="1800">
                <a:solidFill>
                  <a:srgbClr val="FFFFFF"/>
                </a:solidFill>
              </a:rPr>
              <a:t>Any transformation that retains collinearity (i.e., all points lying on a line initially still lie on a line after transformation) and distance ratios (e.g., the midpoint of a line segment remains the midpoint after transformation) is called an affine transformation.</a:t>
            </a:r>
            <a:endParaRPr sz="1800">
              <a:solidFill>
                <a:srgbClr val="FFFFFF"/>
              </a:solidFill>
            </a:endParaRPr>
          </a:p>
        </p:txBody>
      </p:sp>
      <p:pic>
        <p:nvPicPr>
          <p:cNvPr id="100" name="Google Shape;100;p17"/>
          <p:cNvPicPr preferRelativeResize="0"/>
          <p:nvPr/>
        </p:nvPicPr>
        <p:blipFill>
          <a:blip r:embed="rId3">
            <a:alphaModFix/>
          </a:blip>
          <a:stretch>
            <a:fillRect/>
          </a:stretch>
        </p:blipFill>
        <p:spPr>
          <a:xfrm>
            <a:off x="4299600" y="0"/>
            <a:ext cx="484440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678950" y="712163"/>
            <a:ext cx="5298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Change of frame is known as the affine transformation and it is incorporated using </a:t>
            </a:r>
            <a:r>
              <a:rPr lang="en" sz="2820">
                <a:solidFill>
                  <a:schemeClr val="dk1"/>
                </a:solidFill>
              </a:rPr>
              <a:t>u,v and t (basis and origin) </a:t>
            </a:r>
            <a:r>
              <a:rPr lang="en" sz="2820"/>
              <a:t>as a frame for an affine space.</a:t>
            </a:r>
            <a:endParaRPr sz="2820"/>
          </a:p>
          <a:p>
            <a:pPr indent="0" lvl="0" marL="0" rtl="0" algn="l">
              <a:spcBef>
                <a:spcPts val="0"/>
              </a:spcBef>
              <a:spcAft>
                <a:spcPts val="0"/>
              </a:spcAft>
              <a:buSzPts val="990"/>
              <a:buNone/>
            </a:pPr>
            <a:r>
              <a:t/>
            </a:r>
            <a:endParaRPr sz="1520"/>
          </a:p>
          <a:p>
            <a:pPr indent="0" lvl="0" marL="0" rtl="0" algn="l">
              <a:spcBef>
                <a:spcPts val="0"/>
              </a:spcBef>
              <a:spcAft>
                <a:spcPts val="0"/>
              </a:spcAft>
              <a:buSzPts val="990"/>
              <a:buNone/>
            </a:pPr>
            <a:r>
              <a:rPr lang="en" sz="2820"/>
              <a:t>Matrix as well as  vector  representation of affine transformation is shown:</a:t>
            </a:r>
            <a:endParaRPr sz="2820">
              <a:solidFill>
                <a:schemeClr val="accent5"/>
              </a:solidFill>
            </a:endParaRPr>
          </a:p>
        </p:txBody>
      </p:sp>
      <p:pic>
        <p:nvPicPr>
          <p:cNvPr id="106" name="Google Shape;106;p18"/>
          <p:cNvPicPr preferRelativeResize="0"/>
          <p:nvPr/>
        </p:nvPicPr>
        <p:blipFill>
          <a:blip r:embed="rId3">
            <a:alphaModFix/>
          </a:blip>
          <a:stretch>
            <a:fillRect/>
          </a:stretch>
        </p:blipFill>
        <p:spPr>
          <a:xfrm>
            <a:off x="362728" y="556238"/>
            <a:ext cx="3073572" cy="414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83100" y="712150"/>
            <a:ext cx="8620500" cy="10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r>
              <a:rPr lang="en"/>
              <a:t> </a:t>
            </a:r>
            <a:endParaRPr/>
          </a:p>
        </p:txBody>
      </p:sp>
      <p:sp>
        <p:nvSpPr>
          <p:cNvPr id="112" name="Google Shape;112;p19"/>
          <p:cNvSpPr/>
          <p:nvPr/>
        </p:nvSpPr>
        <p:spPr>
          <a:xfrm>
            <a:off x="253113" y="2277425"/>
            <a:ext cx="1642200" cy="1673100"/>
          </a:xfrm>
          <a:prstGeom prst="wedgeRectCallout">
            <a:avLst>
              <a:gd fmla="val -20833" name="adj1"/>
              <a:gd fmla="val 62500" name="adj2"/>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3" name="Google Shape;113;p19"/>
          <p:cNvSpPr/>
          <p:nvPr/>
        </p:nvSpPr>
        <p:spPr>
          <a:xfrm>
            <a:off x="2025939" y="2277425"/>
            <a:ext cx="1642200" cy="1673100"/>
          </a:xfrm>
          <a:prstGeom prst="wedgeRectCallout">
            <a:avLst>
              <a:gd fmla="val -20833" name="adj1"/>
              <a:gd fmla="val 62500" name="adj2"/>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4" name="Google Shape;114;p19"/>
          <p:cNvSpPr/>
          <p:nvPr/>
        </p:nvSpPr>
        <p:spPr>
          <a:xfrm>
            <a:off x="3798766" y="2277425"/>
            <a:ext cx="1642200" cy="1673100"/>
          </a:xfrm>
          <a:prstGeom prst="wedgeRectCallout">
            <a:avLst>
              <a:gd fmla="val -20833" name="adj1"/>
              <a:gd fmla="val 62500" name="adj2"/>
            </a:avLst>
          </a:pr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5" name="Google Shape;115;p19"/>
          <p:cNvSpPr txBox="1"/>
          <p:nvPr>
            <p:ph type="title"/>
          </p:nvPr>
        </p:nvSpPr>
        <p:spPr>
          <a:xfrm>
            <a:off x="3796426" y="2331825"/>
            <a:ext cx="1738800" cy="149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90"/>
              <a:buNone/>
            </a:pPr>
            <a:r>
              <a:rPr lang="en" sz="1600"/>
              <a:t>Outlier Removal using histogram of ratio of dist. between keypoints</a:t>
            </a:r>
            <a:endParaRPr b="0" sz="1600">
              <a:solidFill>
                <a:schemeClr val="lt1"/>
              </a:solidFill>
            </a:endParaRPr>
          </a:p>
        </p:txBody>
      </p:sp>
      <p:sp>
        <p:nvSpPr>
          <p:cNvPr id="116" name="Google Shape;116;p19"/>
          <p:cNvSpPr txBox="1"/>
          <p:nvPr>
            <p:ph type="title"/>
          </p:nvPr>
        </p:nvSpPr>
        <p:spPr>
          <a:xfrm>
            <a:off x="1977650" y="2277425"/>
            <a:ext cx="1738800" cy="149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90"/>
              <a:buNone/>
            </a:pPr>
            <a:r>
              <a:rPr lang="en" sz="1610"/>
              <a:t>Ratio Test b/w best match and second best match to select points with ratio &lt; 0.6</a:t>
            </a:r>
            <a:endParaRPr b="0" sz="980">
              <a:solidFill>
                <a:schemeClr val="lt1"/>
              </a:solidFill>
            </a:endParaRPr>
          </a:p>
        </p:txBody>
      </p:sp>
      <p:sp>
        <p:nvSpPr>
          <p:cNvPr id="117" name="Google Shape;117;p19"/>
          <p:cNvSpPr/>
          <p:nvPr/>
        </p:nvSpPr>
        <p:spPr>
          <a:xfrm>
            <a:off x="5518564" y="2277425"/>
            <a:ext cx="1642200" cy="1673100"/>
          </a:xfrm>
          <a:prstGeom prst="wedgeRectCallout">
            <a:avLst>
              <a:gd fmla="val -20833" name="adj1"/>
              <a:gd fmla="val 62500" name="adj2"/>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8" name="Google Shape;118;p19"/>
          <p:cNvSpPr/>
          <p:nvPr/>
        </p:nvSpPr>
        <p:spPr>
          <a:xfrm>
            <a:off x="7291391" y="2277425"/>
            <a:ext cx="1642200" cy="1673100"/>
          </a:xfrm>
          <a:prstGeom prst="wedgeRectCallout">
            <a:avLst>
              <a:gd fmla="val -20833" name="adj1"/>
              <a:gd fmla="val 62500" name="adj2"/>
            </a:avLst>
          </a:pr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19" name="Google Shape;119;p19"/>
          <p:cNvSpPr txBox="1"/>
          <p:nvPr>
            <p:ph type="title"/>
          </p:nvPr>
        </p:nvSpPr>
        <p:spPr>
          <a:xfrm>
            <a:off x="7333525" y="2331825"/>
            <a:ext cx="1642200" cy="149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Performing Affine Transform and aligning with reference image</a:t>
            </a:r>
            <a:endParaRPr b="0" sz="1600">
              <a:solidFill>
                <a:schemeClr val="lt1"/>
              </a:solidFill>
            </a:endParaRPr>
          </a:p>
        </p:txBody>
      </p:sp>
      <p:sp>
        <p:nvSpPr>
          <p:cNvPr id="120" name="Google Shape;120;p19"/>
          <p:cNvSpPr txBox="1"/>
          <p:nvPr>
            <p:ph type="title"/>
          </p:nvPr>
        </p:nvSpPr>
        <p:spPr>
          <a:xfrm>
            <a:off x="5566150" y="2331825"/>
            <a:ext cx="1642200" cy="149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990"/>
              <a:buNone/>
            </a:pPr>
            <a:r>
              <a:rPr lang="en" sz="1600"/>
              <a:t>Affine Matrix estimation </a:t>
            </a:r>
            <a:r>
              <a:rPr lang="en" sz="1600"/>
              <a:t>using</a:t>
            </a:r>
            <a:r>
              <a:rPr lang="en" sz="1600"/>
              <a:t> least square method</a:t>
            </a:r>
            <a:endParaRPr b="0" sz="1600">
              <a:solidFill>
                <a:schemeClr val="lt1"/>
              </a:solidFill>
            </a:endParaRPr>
          </a:p>
        </p:txBody>
      </p:sp>
      <p:sp>
        <p:nvSpPr>
          <p:cNvPr id="121" name="Google Shape;121;p19"/>
          <p:cNvSpPr txBox="1"/>
          <p:nvPr>
            <p:ph type="title"/>
          </p:nvPr>
        </p:nvSpPr>
        <p:spPr>
          <a:xfrm>
            <a:off x="300702" y="2331837"/>
            <a:ext cx="1549800" cy="149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990"/>
              <a:buNone/>
            </a:pPr>
            <a:r>
              <a:rPr lang="en" sz="1610"/>
              <a:t>Find nearest matching of SIFT features using knnMatch()</a:t>
            </a:r>
            <a:endParaRPr sz="98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61750" y="420800"/>
            <a:ext cx="8620500" cy="10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SIFT feature detection:</a:t>
            </a:r>
            <a:endParaRPr sz="2000"/>
          </a:p>
        </p:txBody>
      </p:sp>
      <p:sp>
        <p:nvSpPr>
          <p:cNvPr id="127" name="Google Shape;127;p20"/>
          <p:cNvSpPr txBox="1"/>
          <p:nvPr/>
        </p:nvSpPr>
        <p:spPr>
          <a:xfrm>
            <a:off x="261750" y="1007400"/>
            <a:ext cx="44658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300">
                <a:solidFill>
                  <a:schemeClr val="lt1"/>
                </a:solidFill>
                <a:latin typeface="Lato"/>
                <a:ea typeface="Lato"/>
                <a:cs typeface="Lato"/>
                <a:sym typeface="Lato"/>
              </a:rPr>
              <a:t>How can a point in an image can be selected as good feature ?</a:t>
            </a:r>
            <a:endParaRPr>
              <a:latin typeface="Lato"/>
              <a:ea typeface="Lato"/>
              <a:cs typeface="Lato"/>
              <a:sym typeface="Lato"/>
            </a:endParaRPr>
          </a:p>
        </p:txBody>
      </p:sp>
      <p:sp>
        <p:nvSpPr>
          <p:cNvPr id="128" name="Google Shape;128;p20"/>
          <p:cNvSpPr txBox="1"/>
          <p:nvPr/>
        </p:nvSpPr>
        <p:spPr>
          <a:xfrm>
            <a:off x="4702788" y="876600"/>
            <a:ext cx="42813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2"/>
              </a:buClr>
              <a:buSzPts val="1100"/>
              <a:buFont typeface="Arial"/>
              <a:buNone/>
            </a:pPr>
            <a:r>
              <a:rPr lang="en" sz="1300">
                <a:solidFill>
                  <a:schemeClr val="lt1"/>
                </a:solidFill>
                <a:latin typeface="Lato"/>
                <a:ea typeface="Lato"/>
                <a:cs typeface="Lato"/>
                <a:sym typeface="Lato"/>
              </a:rPr>
              <a:t>We see that how 2 dimensional difference are enough to identify a feature, but what about scale? </a:t>
            </a:r>
            <a:endParaRPr>
              <a:latin typeface="Lato"/>
              <a:ea typeface="Lato"/>
              <a:cs typeface="Lato"/>
              <a:sym typeface="Lato"/>
            </a:endParaRPr>
          </a:p>
        </p:txBody>
      </p:sp>
      <p:pic>
        <p:nvPicPr>
          <p:cNvPr id="129" name="Google Shape;129;p20"/>
          <p:cNvPicPr preferRelativeResize="0"/>
          <p:nvPr/>
        </p:nvPicPr>
        <p:blipFill>
          <a:blip r:embed="rId3">
            <a:alphaModFix/>
          </a:blip>
          <a:stretch>
            <a:fillRect/>
          </a:stretch>
        </p:blipFill>
        <p:spPr>
          <a:xfrm>
            <a:off x="694950" y="1753625"/>
            <a:ext cx="3355911" cy="1019700"/>
          </a:xfrm>
          <a:prstGeom prst="rect">
            <a:avLst/>
          </a:prstGeom>
          <a:noFill/>
          <a:ln>
            <a:noFill/>
          </a:ln>
        </p:spPr>
      </p:pic>
      <p:pic>
        <p:nvPicPr>
          <p:cNvPr id="130" name="Google Shape;130;p20"/>
          <p:cNvPicPr preferRelativeResize="0"/>
          <p:nvPr/>
        </p:nvPicPr>
        <p:blipFill>
          <a:blip r:embed="rId4">
            <a:alphaModFix/>
          </a:blip>
          <a:stretch>
            <a:fillRect/>
          </a:stretch>
        </p:blipFill>
        <p:spPr>
          <a:xfrm>
            <a:off x="5504373" y="1551925"/>
            <a:ext cx="2678157" cy="1271925"/>
          </a:xfrm>
          <a:prstGeom prst="rect">
            <a:avLst/>
          </a:prstGeom>
          <a:noFill/>
          <a:ln>
            <a:noFill/>
          </a:ln>
        </p:spPr>
      </p:pic>
      <p:sp>
        <p:nvSpPr>
          <p:cNvPr id="131" name="Google Shape;131;p20"/>
          <p:cNvSpPr txBox="1"/>
          <p:nvPr/>
        </p:nvSpPr>
        <p:spPr>
          <a:xfrm>
            <a:off x="284550" y="2965188"/>
            <a:ext cx="44202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300">
                <a:solidFill>
                  <a:schemeClr val="lt1"/>
                </a:solidFill>
                <a:latin typeface="Lato"/>
                <a:ea typeface="Lato"/>
                <a:cs typeface="Lato"/>
                <a:sym typeface="Lato"/>
              </a:rPr>
              <a:t>So, scale imposes 3rd dimension, now what about change in perspective?</a:t>
            </a:r>
            <a:endParaRPr/>
          </a:p>
        </p:txBody>
      </p:sp>
      <p:pic>
        <p:nvPicPr>
          <p:cNvPr id="132" name="Google Shape;132;p20"/>
          <p:cNvPicPr preferRelativeResize="0"/>
          <p:nvPr/>
        </p:nvPicPr>
        <p:blipFill>
          <a:blip r:embed="rId5">
            <a:alphaModFix/>
          </a:blip>
          <a:stretch>
            <a:fillRect/>
          </a:stretch>
        </p:blipFill>
        <p:spPr>
          <a:xfrm>
            <a:off x="884775" y="3683053"/>
            <a:ext cx="1323850" cy="1057875"/>
          </a:xfrm>
          <a:prstGeom prst="rect">
            <a:avLst/>
          </a:prstGeom>
          <a:noFill/>
          <a:ln>
            <a:noFill/>
          </a:ln>
        </p:spPr>
      </p:pic>
      <p:pic>
        <p:nvPicPr>
          <p:cNvPr id="133" name="Google Shape;133;p20"/>
          <p:cNvPicPr preferRelativeResize="0"/>
          <p:nvPr/>
        </p:nvPicPr>
        <p:blipFill rotWithShape="1">
          <a:blip r:embed="rId6">
            <a:alphaModFix/>
          </a:blip>
          <a:srcRect b="0" l="0" r="-19717" t="-19717"/>
          <a:stretch/>
        </p:blipFill>
        <p:spPr>
          <a:xfrm>
            <a:off x="2469800" y="3461025"/>
            <a:ext cx="1449300" cy="1218700"/>
          </a:xfrm>
          <a:prstGeom prst="rect">
            <a:avLst/>
          </a:prstGeom>
          <a:noFill/>
          <a:ln>
            <a:noFill/>
          </a:ln>
        </p:spPr>
      </p:pic>
      <p:pic>
        <p:nvPicPr>
          <p:cNvPr id="134" name="Google Shape;134;p20"/>
          <p:cNvPicPr preferRelativeResize="0"/>
          <p:nvPr/>
        </p:nvPicPr>
        <p:blipFill>
          <a:blip r:embed="rId7">
            <a:alphaModFix/>
          </a:blip>
          <a:stretch>
            <a:fillRect/>
          </a:stretch>
        </p:blipFill>
        <p:spPr>
          <a:xfrm>
            <a:off x="5870075" y="3654475"/>
            <a:ext cx="2295875" cy="1293025"/>
          </a:xfrm>
          <a:prstGeom prst="rect">
            <a:avLst/>
          </a:prstGeom>
          <a:noFill/>
          <a:ln>
            <a:noFill/>
          </a:ln>
        </p:spPr>
      </p:pic>
      <p:sp>
        <p:nvSpPr>
          <p:cNvPr id="135" name="Google Shape;135;p20"/>
          <p:cNvSpPr txBox="1"/>
          <p:nvPr/>
        </p:nvSpPr>
        <p:spPr>
          <a:xfrm>
            <a:off x="5030100" y="3075525"/>
            <a:ext cx="3785100" cy="3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6" name="Google Shape;136;p20"/>
          <p:cNvSpPr txBox="1"/>
          <p:nvPr/>
        </p:nvSpPr>
        <p:spPr>
          <a:xfrm>
            <a:off x="5154675" y="2939013"/>
            <a:ext cx="385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Considering</a:t>
            </a:r>
            <a:r>
              <a:rPr lang="en">
                <a:solidFill>
                  <a:srgbClr val="FFFFFF"/>
                </a:solidFill>
                <a:latin typeface="Lato"/>
                <a:ea typeface="Lato"/>
                <a:cs typeface="Lato"/>
                <a:sym typeface="Lato"/>
              </a:rPr>
              <a:t> all the factor, </a:t>
            </a:r>
            <a:r>
              <a:rPr lang="en" sz="1300">
                <a:solidFill>
                  <a:schemeClr val="lt1"/>
                </a:solidFill>
                <a:latin typeface="Lato"/>
                <a:ea typeface="Lato"/>
                <a:cs typeface="Lato"/>
                <a:sym typeface="Lato"/>
              </a:rPr>
              <a:t>128 dimensional descriptor for each feature. </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261750" y="420800"/>
            <a:ext cx="8620500" cy="10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F</a:t>
            </a:r>
            <a:r>
              <a:rPr lang="en" sz="2000"/>
              <a:t>eature Matching:</a:t>
            </a:r>
            <a:endParaRPr sz="2000"/>
          </a:p>
        </p:txBody>
      </p:sp>
      <p:sp>
        <p:nvSpPr>
          <p:cNvPr id="142" name="Google Shape;142;p21"/>
          <p:cNvSpPr txBox="1"/>
          <p:nvPr/>
        </p:nvSpPr>
        <p:spPr>
          <a:xfrm>
            <a:off x="5030100" y="3075525"/>
            <a:ext cx="3785100" cy="3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3" name="Google Shape;143;p21"/>
          <p:cNvSpPr txBox="1"/>
          <p:nvPr/>
        </p:nvSpPr>
        <p:spPr>
          <a:xfrm>
            <a:off x="691575" y="914400"/>
            <a:ext cx="8140200" cy="238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Given a feature in I1, how to find the best match in I2 ?</a:t>
            </a:r>
            <a:endParaRPr sz="1300">
              <a:solidFill>
                <a:schemeClr val="lt1"/>
              </a:solidFill>
              <a:latin typeface="Lato"/>
              <a:ea typeface="Lato"/>
              <a:cs typeface="Lato"/>
              <a:sym typeface="Lato"/>
            </a:endParaRPr>
          </a:p>
          <a:p>
            <a:pPr indent="-311150" lvl="0" marL="457200" rtl="0" algn="l">
              <a:lnSpc>
                <a:spcPct val="115000"/>
              </a:lnSpc>
              <a:spcBef>
                <a:spcPts val="1600"/>
              </a:spcBef>
              <a:spcAft>
                <a:spcPts val="0"/>
              </a:spcAft>
              <a:buClr>
                <a:schemeClr val="lt1"/>
              </a:buClr>
              <a:buSzPts val="1300"/>
              <a:buFont typeface="Lato"/>
              <a:buChar char="●"/>
            </a:pPr>
            <a:r>
              <a:rPr lang="en" sz="1300">
                <a:solidFill>
                  <a:schemeClr val="lt1"/>
                </a:solidFill>
                <a:latin typeface="Lato"/>
                <a:ea typeface="Lato"/>
                <a:cs typeface="Lato"/>
                <a:sym typeface="Lato"/>
              </a:rPr>
              <a:t>Use SSD (Sum of square differences).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Suppose f2 is the best match of f1 and f2’ is second best match found using KNN.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Problem: How to eliminate bad matches. </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lt1"/>
                </a:solidFill>
                <a:latin typeface="Lato"/>
                <a:ea typeface="Lato"/>
                <a:cs typeface="Lato"/>
                <a:sym typeface="Lato"/>
              </a:rPr>
              <a:t>Better approach: ratio distance = SSD(f1, f2) / SSD(f1, f2’)</a:t>
            </a:r>
            <a:endParaRPr sz="1300">
              <a:solidFill>
                <a:schemeClr val="lt1"/>
              </a:solidFill>
              <a:latin typeface="Lato"/>
              <a:ea typeface="Lato"/>
              <a:cs typeface="Lato"/>
              <a:sym typeface="Lato"/>
            </a:endParaRPr>
          </a:p>
          <a:p>
            <a:pPr indent="-311150" lvl="0" marL="457200" rtl="0" algn="l">
              <a:lnSpc>
                <a:spcPct val="115000"/>
              </a:lnSpc>
              <a:spcBef>
                <a:spcPts val="1600"/>
              </a:spcBef>
              <a:spcAft>
                <a:spcPts val="0"/>
              </a:spcAft>
              <a:buClr>
                <a:schemeClr val="lt1"/>
              </a:buClr>
              <a:buSzPts val="1300"/>
              <a:buFont typeface="Lato"/>
              <a:buChar char="●"/>
            </a:pPr>
            <a:r>
              <a:rPr lang="en" sz="1300">
                <a:solidFill>
                  <a:schemeClr val="lt1"/>
                </a:solidFill>
                <a:latin typeface="Lato"/>
                <a:ea typeface="Lato"/>
                <a:cs typeface="Lato"/>
                <a:sym typeface="Lato"/>
              </a:rPr>
              <a:t> An bad match will have ratio close to 1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 Look for unique matches which have low ratio (This will be threshold value)</a:t>
            </a:r>
            <a:endParaRPr sz="1300">
              <a:solidFill>
                <a:schemeClr val="lt1"/>
              </a:solidFill>
              <a:latin typeface="Lato"/>
              <a:ea typeface="Lato"/>
              <a:cs typeface="Lato"/>
              <a:sym typeface="Lato"/>
            </a:endParaRPr>
          </a:p>
        </p:txBody>
      </p:sp>
      <p:pic>
        <p:nvPicPr>
          <p:cNvPr id="144" name="Google Shape;144;p21"/>
          <p:cNvPicPr preferRelativeResize="0"/>
          <p:nvPr/>
        </p:nvPicPr>
        <p:blipFill>
          <a:blip r:embed="rId3">
            <a:alphaModFix/>
          </a:blip>
          <a:stretch>
            <a:fillRect/>
          </a:stretch>
        </p:blipFill>
        <p:spPr>
          <a:xfrm>
            <a:off x="1886875" y="3295500"/>
            <a:ext cx="4360872" cy="178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