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sldIdLst>
    <p:sldId id="271" r:id="rId2"/>
    <p:sldId id="257" r:id="rId3"/>
    <p:sldId id="258" r:id="rId4"/>
    <p:sldId id="259" r:id="rId5"/>
    <p:sldId id="260" r:id="rId6"/>
    <p:sldId id="270" r:id="rId7"/>
    <p:sldId id="264" r:id="rId8"/>
    <p:sldId id="265" r:id="rId9"/>
    <p:sldId id="266" r:id="rId10"/>
    <p:sldId id="267" r:id="rId11"/>
  </p:sldIdLst>
  <p:sldSz cx="18288000" cy="10287000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Arial Rounded MT Bold" panose="020F0704030504030204" pitchFamily="34" charset="0"/>
      <p:regular r:id="rId13"/>
    </p:embeddedFont>
    <p:embeddedFont>
      <p:font typeface="Arimo" panose="020B0604020202020204" charset="0"/>
      <p:regular r:id="rId14"/>
    </p:embeddedFont>
    <p:embeddedFont>
      <p:font typeface="Arimo Bold" panose="020B0604020202020204" charset="0"/>
      <p:regular r:id="rId15"/>
    </p:embeddedFont>
    <p:embeddedFont>
      <p:font typeface="Playfair Display Italics" panose="020B0604020202020204" charset="0"/>
      <p:regular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05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544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7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873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04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57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7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30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4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5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50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8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1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E9B96-4CCA-D685-E4B8-D1986C0FCD17}"/>
              </a:ext>
            </a:extLst>
          </p:cNvPr>
          <p:cNvSpPr txBox="1"/>
          <p:nvPr/>
        </p:nvSpPr>
        <p:spPr>
          <a:xfrm>
            <a:off x="3276600" y="24003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accent2"/>
                </a:solidFill>
                <a:highlight>
                  <a:srgbClr val="000000"/>
                </a:highlight>
              </a:rPr>
              <a:t>SPSS DATA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ECEB53-596E-DF81-752B-82A527395033}"/>
              </a:ext>
            </a:extLst>
          </p:cNvPr>
          <p:cNvSpPr txBox="1"/>
          <p:nvPr/>
        </p:nvSpPr>
        <p:spPr>
          <a:xfrm>
            <a:off x="9829800" y="7048500"/>
            <a:ext cx="37337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dirty="0">
                <a:solidFill>
                  <a:schemeClr val="accent2"/>
                </a:solidFill>
                <a:highlight>
                  <a:srgbClr val="000000"/>
                </a:highlight>
              </a:rPr>
              <a:t>Anand Jha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AE028-4029-35EF-3EC8-D05B03082834}"/>
              </a:ext>
            </a:extLst>
          </p:cNvPr>
          <p:cNvSpPr txBox="1"/>
          <p:nvPr/>
        </p:nvSpPr>
        <p:spPr>
          <a:xfrm>
            <a:off x="7187382" y="7048500"/>
            <a:ext cx="27606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NAME:-</a:t>
            </a:r>
          </a:p>
        </p:txBody>
      </p:sp>
    </p:spTree>
    <p:extLst>
      <p:ext uri="{BB962C8B-B14F-4D97-AF65-F5344CB8AC3E}">
        <p14:creationId xmlns:p14="http://schemas.microsoft.com/office/powerpoint/2010/main" val="197300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6512" y="4538581"/>
            <a:ext cx="14436167" cy="5243605"/>
            <a:chOff x="0" y="0"/>
            <a:chExt cx="3802118" cy="13810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02118" cy="1381032"/>
            </a:xfrm>
            <a:custGeom>
              <a:avLst/>
              <a:gdLst/>
              <a:ahLst/>
              <a:cxnLst/>
              <a:rect l="l" t="t" r="r" b="b"/>
              <a:pathLst>
                <a:path w="3802118" h="1381032">
                  <a:moveTo>
                    <a:pt x="18234" y="0"/>
                  </a:moveTo>
                  <a:lnTo>
                    <a:pt x="3783884" y="0"/>
                  </a:lnTo>
                  <a:cubicBezTo>
                    <a:pt x="3793954" y="0"/>
                    <a:pt x="3802118" y="8164"/>
                    <a:pt x="3802118" y="18234"/>
                  </a:cubicBezTo>
                  <a:lnTo>
                    <a:pt x="3802118" y="1362798"/>
                  </a:lnTo>
                  <a:cubicBezTo>
                    <a:pt x="3802118" y="1372868"/>
                    <a:pt x="3793954" y="1381032"/>
                    <a:pt x="3783884" y="1381032"/>
                  </a:cubicBezTo>
                  <a:lnTo>
                    <a:pt x="18234" y="1381032"/>
                  </a:lnTo>
                  <a:cubicBezTo>
                    <a:pt x="13398" y="1381032"/>
                    <a:pt x="8760" y="1379111"/>
                    <a:pt x="5341" y="1375691"/>
                  </a:cubicBezTo>
                  <a:cubicBezTo>
                    <a:pt x="1921" y="1372272"/>
                    <a:pt x="0" y="1367634"/>
                    <a:pt x="0" y="1362798"/>
                  </a:cubicBezTo>
                  <a:lnTo>
                    <a:pt x="0" y="18234"/>
                  </a:lnTo>
                  <a:cubicBezTo>
                    <a:pt x="0" y="8164"/>
                    <a:pt x="8164" y="0"/>
                    <a:pt x="18234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33350"/>
              <a:ext cx="3802118" cy="1514382"/>
            </a:xfrm>
            <a:prstGeom prst="rect">
              <a:avLst/>
            </a:prstGeom>
          </p:spPr>
          <p:txBody>
            <a:bodyPr lIns="254000" tIns="254000" rIns="254000" bIns="254000" rtlCol="0" anchor="t"/>
            <a:lstStyle/>
            <a:p>
              <a:pPr algn="l">
                <a:lnSpc>
                  <a:spcPts val="8375"/>
                </a:lnSpc>
              </a:pPr>
              <a:r>
                <a:rPr lang="en-US" sz="5982" b="1" i="1" dirty="0">
                  <a:solidFill>
                    <a:schemeClr val="accent3">
                      <a:lumMod val="75000"/>
                    </a:schemeClr>
                  </a:solidFill>
                  <a:latin typeface="Arimo Bold"/>
                  <a:ea typeface="Arimo Bold"/>
                  <a:cs typeface="Arimo Bold"/>
                  <a:sym typeface="Arimo Bold"/>
                </a:rPr>
                <a:t>Summary</a:t>
              </a:r>
            </a:p>
            <a:p>
              <a:pPr algn="l">
                <a:lnSpc>
                  <a:spcPts val="7158"/>
                </a:lnSpc>
              </a:pPr>
              <a:r>
                <a:rPr lang="en-US" sz="5113" b="1" dirty="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Data Analysis</a:t>
              </a:r>
            </a:p>
            <a:p>
              <a:pPr marL="1103967" lvl="1" indent="-551984" algn="l">
                <a:lnSpc>
                  <a:spcPts val="7158"/>
                </a:lnSpc>
                <a:buFont typeface="Arial"/>
                <a:buChar char="•"/>
              </a:pPr>
              <a:r>
                <a:rPr lang="en-US" sz="5113" dirty="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All three entities exhibit a normal curve</a:t>
              </a:r>
            </a:p>
            <a:p>
              <a:pPr marL="1103967" lvl="1" indent="-551984" algn="l">
                <a:lnSpc>
                  <a:spcPts val="7158"/>
                </a:lnSpc>
                <a:buFont typeface="Arial"/>
                <a:buChar char="•"/>
              </a:pPr>
              <a:r>
                <a:rPr lang="en-US" sz="5113" dirty="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No skewness in the graphs</a:t>
              </a:r>
            </a:p>
            <a:p>
              <a:pPr marL="1103967" lvl="1" indent="-551984" algn="l">
                <a:lnSpc>
                  <a:spcPts val="7158"/>
                </a:lnSpc>
                <a:buFont typeface="Arial"/>
                <a:buChar char="•"/>
              </a:pPr>
              <a:r>
                <a:rPr lang="en-US" sz="5113" dirty="0">
                  <a:solidFill>
                    <a:srgbClr val="FF0000"/>
                  </a:solidFill>
                  <a:latin typeface="Arimo"/>
                  <a:ea typeface="Arimo"/>
                  <a:cs typeface="Arimo"/>
                  <a:sym typeface="Arimo"/>
                </a:rPr>
                <a:t>Data quality is high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0" y="158454"/>
            <a:ext cx="18288000" cy="268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5113" b="1" i="1" spc="-317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As you have seen in the holograms that all the three entities have the same and especially a “normal curve” or you can say there is no skewness in the graphs and hence it is one of the best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-133350"/>
            <a:ext cx="16707375" cy="26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6"/>
              </a:lnSpc>
              <a:spcBef>
                <a:spcPct val="0"/>
              </a:spcBef>
            </a:pPr>
            <a:r>
              <a:rPr lang="en-US" sz="7490" i="1" spc="-464" dirty="0">
                <a:solidFill>
                  <a:schemeClr val="accent2"/>
                </a:solidFill>
                <a:highlight>
                  <a:srgbClr val="000000"/>
                </a:highlight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ANALYZE A DATA GIVEN OF STUDENTS OF A CLASS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43000" y="4076700"/>
            <a:ext cx="9108471" cy="450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</a:pPr>
            <a:r>
              <a:rPr lang="en-US" sz="5113" i="1" spc="-317" dirty="0">
                <a:solidFill>
                  <a:srgbClr val="0070C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GIVEN:  </a:t>
            </a:r>
          </a:p>
          <a:p>
            <a:pPr algn="ctr">
              <a:lnSpc>
                <a:spcPts val="7158"/>
              </a:lnSpc>
            </a:pPr>
            <a:r>
              <a:rPr lang="en-US" sz="5113" i="1" spc="-317" dirty="0">
                <a:solidFill>
                  <a:srgbClr val="0070C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                               </a:t>
            </a:r>
            <a:r>
              <a:rPr lang="en-US" sz="4800" i="1" spc="-317" dirty="0">
                <a:solidFill>
                  <a:srgbClr val="0070C0"/>
                </a:solidFill>
                <a:latin typeface="Arial Rounded MT Bold" panose="020F0704030504030204" pitchFamily="34" charset="0"/>
                <a:ea typeface="Playfair Display Italics"/>
                <a:cs typeface="Playfair Display Italics"/>
                <a:sym typeface="Playfair Display Italics"/>
              </a:rPr>
              <a:t>1.AGE </a:t>
            </a:r>
          </a:p>
          <a:p>
            <a:pPr algn="ctr">
              <a:lnSpc>
                <a:spcPts val="7158"/>
              </a:lnSpc>
            </a:pPr>
            <a:r>
              <a:rPr lang="en-US" sz="4800" i="1" spc="-317" dirty="0">
                <a:solidFill>
                  <a:srgbClr val="0070C0"/>
                </a:solidFill>
                <a:latin typeface="Arial Rounded MT Bold" panose="020F0704030504030204" pitchFamily="34" charset="0"/>
                <a:ea typeface="Playfair Display Italics"/>
                <a:cs typeface="Playfair Display Italics"/>
                <a:sym typeface="Playfair Display Italics"/>
              </a:rPr>
              <a:t>                                         2.HEIGHT</a:t>
            </a:r>
          </a:p>
          <a:p>
            <a:pPr algn="ctr">
              <a:lnSpc>
                <a:spcPts val="7158"/>
              </a:lnSpc>
            </a:pPr>
            <a:r>
              <a:rPr lang="en-US" sz="4800" i="1" spc="-317" dirty="0">
                <a:solidFill>
                  <a:srgbClr val="0070C0"/>
                </a:solidFill>
                <a:latin typeface="Arial Rounded MT Bold" panose="020F0704030504030204" pitchFamily="34" charset="0"/>
                <a:ea typeface="Playfair Display Italics"/>
                <a:cs typeface="Playfair Display Italics"/>
                <a:sym typeface="Playfair Display Italics"/>
              </a:rPr>
              <a:t>                                         3.WEIGHT</a:t>
            </a:r>
          </a:p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4800" i="1" spc="-317" dirty="0">
                <a:solidFill>
                  <a:srgbClr val="0070C0"/>
                </a:solidFill>
                <a:latin typeface="Arial Rounded MT Bold" panose="020F0704030504030204" pitchFamily="34" charset="0"/>
                <a:ea typeface="Playfair Display Italics"/>
                <a:cs typeface="Playfair Display Italics"/>
                <a:sym typeface="Playfair Display Italics"/>
              </a:rPr>
              <a:t>                                    4.NAME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679871"/>
            <a:ext cx="7696307" cy="8607129"/>
          </a:xfrm>
          <a:custGeom>
            <a:avLst/>
            <a:gdLst/>
            <a:ahLst/>
            <a:cxnLst/>
            <a:rect l="l" t="t" r="r" b="b"/>
            <a:pathLst>
              <a:path w="7696307" h="8802685">
                <a:moveTo>
                  <a:pt x="0" y="0"/>
                </a:moveTo>
                <a:lnTo>
                  <a:pt x="7696307" y="0"/>
                </a:lnTo>
                <a:lnTo>
                  <a:pt x="7696307" y="8802685"/>
                </a:lnTo>
                <a:lnTo>
                  <a:pt x="0" y="8802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7" b="-39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74576" y="1679871"/>
            <a:ext cx="7524870" cy="8209775"/>
          </a:xfrm>
          <a:custGeom>
            <a:avLst/>
            <a:gdLst/>
            <a:ahLst/>
            <a:cxnLst/>
            <a:rect l="l" t="t" r="r" b="b"/>
            <a:pathLst>
              <a:path w="7524870" h="8209775">
                <a:moveTo>
                  <a:pt x="0" y="0"/>
                </a:moveTo>
                <a:lnTo>
                  <a:pt x="7524869" y="0"/>
                </a:lnTo>
                <a:lnTo>
                  <a:pt x="7524869" y="8209775"/>
                </a:lnTo>
                <a:lnTo>
                  <a:pt x="0" y="8209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0" r="-49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-95250"/>
            <a:ext cx="16230600" cy="1775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5113" i="1" spc="-317" dirty="0">
                <a:solidFill>
                  <a:schemeClr val="accent2"/>
                </a:solidFill>
                <a:highlight>
                  <a:srgbClr val="000000"/>
                </a:highlight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THE DATA OF THE STUDENTS IS TAKEN FROM A CLASS OF 48 STUDENTS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63227" y="534064"/>
            <a:ext cx="10161546" cy="5363620"/>
          </a:xfrm>
          <a:custGeom>
            <a:avLst/>
            <a:gdLst/>
            <a:ahLst/>
            <a:cxnLst/>
            <a:rect l="l" t="t" r="r" b="b"/>
            <a:pathLst>
              <a:path w="10161546" h="5363620">
                <a:moveTo>
                  <a:pt x="0" y="0"/>
                </a:moveTo>
                <a:lnTo>
                  <a:pt x="10161546" y="0"/>
                </a:lnTo>
                <a:lnTo>
                  <a:pt x="10161546" y="5363620"/>
                </a:lnTo>
                <a:lnTo>
                  <a:pt x="0" y="536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6448694"/>
            <a:ext cx="18288000" cy="268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5113" i="1" spc="-317" dirty="0">
                <a:solidFill>
                  <a:schemeClr val="accent2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Playfair Display Italics"/>
                <a:sym typeface="Playfair Display Italics"/>
              </a:rPr>
              <a:t>NOW THIS IS THE COMPLETE DATA PROVIDED AND NOW WE HAVE TO ANALYSE AND GENERATE SOME DATA LIKE MODE, MEDIAN, ETC.</a:t>
            </a:r>
          </a:p>
          <a:p>
            <a:pPr algn="ctr">
              <a:lnSpc>
                <a:spcPts val="7158"/>
              </a:lnSpc>
              <a:spcBef>
                <a:spcPct val="0"/>
              </a:spcBef>
            </a:pPr>
            <a:endParaRPr lang="en-US" sz="5113" i="1" spc="-317" dirty="0">
              <a:solidFill>
                <a:schemeClr val="accent2"/>
              </a:solidFill>
              <a:highlight>
                <a:srgbClr val="000000"/>
              </a:highlight>
              <a:latin typeface="Playfair Display Italics"/>
              <a:ea typeface="Playfair Display Italics"/>
              <a:cs typeface="Playfair Display Italics"/>
              <a:sym typeface="Playfair Display Itali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-95250"/>
            <a:ext cx="18288000" cy="268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5113" i="1" spc="-317" dirty="0">
                <a:solidFill>
                  <a:schemeClr val="accent2"/>
                </a:solidFill>
                <a:highlight>
                  <a:srgbClr val="000000"/>
                </a:highlight>
                <a:latin typeface="MS UI Gothic" panose="020B0600070205080204" pitchFamily="34" charset="-128"/>
                <a:ea typeface="MS UI Gothic" panose="020B0600070205080204" pitchFamily="34" charset="-128"/>
                <a:cs typeface="Playfair Display Italics"/>
                <a:sym typeface="Playfair Display Italics"/>
              </a:rPr>
              <a:t>NOW HERE IS A ANALYTICS REPORT THAT WE HAVE CREATED USING THE SPSS SOFTWARE BY THE IBM</a:t>
            </a:r>
          </a:p>
          <a:p>
            <a:pPr algn="ctr">
              <a:lnSpc>
                <a:spcPts val="7158"/>
              </a:lnSpc>
              <a:spcBef>
                <a:spcPct val="0"/>
              </a:spcBef>
            </a:pPr>
            <a:endParaRPr lang="en-US" sz="5113" i="1" spc="-317" dirty="0">
              <a:solidFill>
                <a:schemeClr val="accent2"/>
              </a:solidFill>
              <a:highlight>
                <a:srgbClr val="000000"/>
              </a:highlight>
              <a:latin typeface="Playfair Display Italics"/>
              <a:ea typeface="Playfair Display Italics"/>
              <a:cs typeface="Playfair Display Italics"/>
              <a:sym typeface="Playfair Display Itali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A5E1B-0F11-A542-FAAD-23FC95F3D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095500"/>
            <a:ext cx="11201400" cy="7848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20181-CF99-CB81-2B7C-0CEDEF0D0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04900"/>
            <a:ext cx="7315200" cy="9182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86180-4E83-EC06-92AF-11B4D6400B8F}"/>
              </a:ext>
            </a:extLst>
          </p:cNvPr>
          <p:cNvSpPr txBox="1"/>
          <p:nvPr/>
        </p:nvSpPr>
        <p:spPr>
          <a:xfrm>
            <a:off x="6324600" y="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7030A0"/>
                </a:solidFill>
                <a:highlight>
                  <a:srgbClr val="000000"/>
                </a:highlight>
                <a:latin typeface="Algerian" panose="04020705040A02060702" pitchFamily="82" charset="0"/>
              </a:rPr>
              <a:t>Frequency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E5CBD4-CBFE-FFE1-4941-F52ECD80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644" y="1113830"/>
            <a:ext cx="8573911" cy="5515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5DEAAF-A1BD-29CB-332D-CCF41132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644" y="6819900"/>
            <a:ext cx="847795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3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95616" y="3743325"/>
            <a:ext cx="9885285" cy="6543675"/>
          </a:xfrm>
          <a:custGeom>
            <a:avLst/>
            <a:gdLst/>
            <a:ahLst/>
            <a:cxnLst/>
            <a:rect l="l" t="t" r="r" b="b"/>
            <a:pathLst>
              <a:path w="9885285" h="6543675">
                <a:moveTo>
                  <a:pt x="0" y="0"/>
                </a:moveTo>
                <a:lnTo>
                  <a:pt x="9885285" y="0"/>
                </a:lnTo>
                <a:lnTo>
                  <a:pt x="9885285" y="6543675"/>
                </a:lnTo>
                <a:lnTo>
                  <a:pt x="0" y="654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07" t="-19477" r="-3607" b="-725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158454"/>
            <a:ext cx="18008634" cy="358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8"/>
              </a:lnSpc>
              <a:spcBef>
                <a:spcPct val="0"/>
              </a:spcBef>
            </a:pPr>
            <a:r>
              <a:rPr lang="en-US" sz="5113" i="1" spc="-317" dirty="0">
                <a:solidFill>
                  <a:schemeClr val="accent2"/>
                </a:solidFill>
                <a:highlight>
                  <a:srgbClr val="000000"/>
                </a:highlight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 SKEWNESS:               </a:t>
            </a:r>
          </a:p>
          <a:p>
            <a:pPr>
              <a:lnSpc>
                <a:spcPts val="7158"/>
              </a:lnSpc>
              <a:spcBef>
                <a:spcPct val="0"/>
              </a:spcBef>
            </a:pPr>
            <a:r>
              <a:rPr lang="en-US" sz="5113" b="1" i="1" spc="-317" dirty="0">
                <a:solidFill>
                  <a:schemeClr val="tx2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 IN STATISTICS AND PROBABILITY THEORY, SKEWNESS IS A MEASURE OF HOW ASYMMETRIC A DISTRIBUTION IS AROUND ITS MEAN. IT CAN BE POSITIVE, NEGATIVE, ZERO, OR UNDEFINED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7216" y="0"/>
            <a:ext cx="8710827" cy="5979142"/>
          </a:xfrm>
          <a:custGeom>
            <a:avLst/>
            <a:gdLst/>
            <a:ahLst/>
            <a:cxnLst/>
            <a:rect l="l" t="t" r="r" b="b"/>
            <a:pathLst>
              <a:path w="8710827" h="5979142">
                <a:moveTo>
                  <a:pt x="0" y="0"/>
                </a:moveTo>
                <a:lnTo>
                  <a:pt x="8710827" y="0"/>
                </a:lnTo>
                <a:lnTo>
                  <a:pt x="8710827" y="5979142"/>
                </a:lnTo>
                <a:lnTo>
                  <a:pt x="0" y="5979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3940689"/>
            <a:ext cx="9124915" cy="6045256"/>
          </a:xfrm>
          <a:custGeom>
            <a:avLst/>
            <a:gdLst/>
            <a:ahLst/>
            <a:cxnLst/>
            <a:rect l="l" t="t" r="r" b="b"/>
            <a:pathLst>
              <a:path w="9124915" h="6045256">
                <a:moveTo>
                  <a:pt x="0" y="0"/>
                </a:moveTo>
                <a:lnTo>
                  <a:pt x="9124915" y="0"/>
                </a:lnTo>
                <a:lnTo>
                  <a:pt x="9124915" y="6045256"/>
                </a:lnTo>
                <a:lnTo>
                  <a:pt x="0" y="6045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7688" y="616905"/>
            <a:ext cx="15598668" cy="9198277"/>
          </a:xfrm>
          <a:custGeom>
            <a:avLst/>
            <a:gdLst/>
            <a:ahLst/>
            <a:cxnLst/>
            <a:rect l="l" t="t" r="r" b="b"/>
            <a:pathLst>
              <a:path w="15598668" h="9198277">
                <a:moveTo>
                  <a:pt x="0" y="0"/>
                </a:moveTo>
                <a:lnTo>
                  <a:pt x="15598668" y="0"/>
                </a:lnTo>
                <a:lnTo>
                  <a:pt x="15598668" y="9198277"/>
                </a:lnTo>
                <a:lnTo>
                  <a:pt x="0" y="9198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</TotalTime>
  <Words>187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Playfair Display Italics</vt:lpstr>
      <vt:lpstr>Arimo Bold</vt:lpstr>
      <vt:lpstr>Arial Rounded MT Bold</vt:lpstr>
      <vt:lpstr>Algerian</vt:lpstr>
      <vt:lpstr>Arial</vt:lpstr>
      <vt:lpstr>Trebuchet MS</vt:lpstr>
      <vt:lpstr>Wingdings 3</vt:lpstr>
      <vt:lpstr>MS UI Gothic</vt:lpstr>
      <vt:lpstr>Arimo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</dc:title>
  <cp:lastModifiedBy>Anand Jha</cp:lastModifiedBy>
  <cp:revision>6</cp:revision>
  <dcterms:created xsi:type="dcterms:W3CDTF">2006-08-16T00:00:00Z</dcterms:created>
  <dcterms:modified xsi:type="dcterms:W3CDTF">2024-09-06T15:22:58Z</dcterms:modified>
  <dc:identifier>DAGP_EPq--c</dc:identifier>
</cp:coreProperties>
</file>