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67" r:id="rId2"/>
    <p:sldId id="257" r:id="rId3"/>
    <p:sldId id="259" r:id="rId4"/>
    <p:sldId id="260" r:id="rId5"/>
    <p:sldId id="261" r:id="rId6"/>
    <p:sldId id="263" r:id="rId7"/>
    <p:sldId id="277" r:id="rId8"/>
    <p:sldId id="284" r:id="rId9"/>
    <p:sldId id="280" r:id="rId10"/>
    <p:sldId id="269" r:id="rId11"/>
    <p:sldId id="271" r:id="rId12"/>
    <p:sldId id="273" r:id="rId13"/>
    <p:sldId id="274" r:id="rId14"/>
    <p:sldId id="275" r:id="rId15"/>
    <p:sldId id="276" r:id="rId16"/>
    <p:sldId id="272" r:id="rId17"/>
    <p:sldId id="281" r:id="rId18"/>
    <p:sldId id="282" r:id="rId19"/>
    <p:sldId id="283"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p:cViewPr>
        <p:scale>
          <a:sx n="98" d="100"/>
          <a:sy n="98" d="100"/>
        </p:scale>
        <p:origin x="-510" y="4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2/27/2018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pPr/>
              <a:t>2/27/2018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pPr/>
              <a:t>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2/27/2018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7772400" cy="838200"/>
          </a:xfrm>
        </p:spPr>
        <p:txBody>
          <a:bodyPr/>
          <a:lstStyle/>
          <a:p>
            <a:pPr algn="ctr"/>
            <a:r>
              <a:rPr lang="en-US" sz="4000" dirty="0">
                <a:latin typeface="Arial Black" pitchFamily="34" charset="0"/>
              </a:rPr>
              <a:t>COLLEGE BOT USING AI</a:t>
            </a:r>
          </a:p>
        </p:txBody>
      </p:sp>
      <p:sp>
        <p:nvSpPr>
          <p:cNvPr id="3" name="Text Placeholder 2"/>
          <p:cNvSpPr>
            <a:spLocks noGrp="1"/>
          </p:cNvSpPr>
          <p:nvPr>
            <p:ph type="body" idx="1"/>
          </p:nvPr>
        </p:nvSpPr>
        <p:spPr>
          <a:xfrm>
            <a:off x="467544" y="1196752"/>
            <a:ext cx="8176422" cy="5080782"/>
          </a:xfrm>
        </p:spPr>
        <p:txBody>
          <a:bodyPr>
            <a:normAutofit fontScale="32500" lnSpcReduction="20000"/>
          </a:bodyPr>
          <a:lstStyle/>
          <a:p>
            <a:r>
              <a:rPr lang="en-US" sz="2400" dirty="0">
                <a:latin typeface="Times New Roman" pitchFamily="18" charset="0"/>
                <a:cs typeface="Times New Roman" pitchFamily="18" charset="0"/>
              </a:rPr>
              <a:t>		</a:t>
            </a:r>
            <a:r>
              <a:rPr lang="en-US" sz="9600" dirty="0">
                <a:latin typeface="Times New Roman" pitchFamily="18" charset="0"/>
                <a:cs typeface="Times New Roman" pitchFamily="18" charset="0"/>
              </a:rPr>
              <a:t>           				               			</a:t>
            </a:r>
            <a:r>
              <a:rPr lang="en-US" sz="9600" dirty="0">
                <a:latin typeface="Cambria" pitchFamily="18" charset="0"/>
              </a:rPr>
              <a:t>Team Members</a:t>
            </a:r>
          </a:p>
          <a:p>
            <a:endParaRPr lang="en-US" sz="9600" dirty="0">
              <a:latin typeface="Cambria" pitchFamily="18" charset="0"/>
            </a:endParaRPr>
          </a:p>
          <a:p>
            <a:pPr lvl="0">
              <a:spcBef>
                <a:spcPct val="0"/>
              </a:spcBef>
              <a:defRPr/>
            </a:pPr>
            <a:r>
              <a:rPr lang="en-US" sz="9600" dirty="0">
                <a:latin typeface="Cambria" pitchFamily="18" charset="0"/>
              </a:rPr>
              <a:t>1.Anand S 				[711714104005]</a:t>
            </a:r>
          </a:p>
          <a:p>
            <a:pPr>
              <a:spcBef>
                <a:spcPct val="0"/>
              </a:spcBef>
              <a:defRPr/>
            </a:pPr>
            <a:r>
              <a:rPr lang="en-US" sz="9600" dirty="0">
                <a:latin typeface="Cambria" pitchFamily="18" charset="0"/>
              </a:rPr>
              <a:t>2.Arul Kumar T			[711714104011]</a:t>
            </a:r>
          </a:p>
          <a:p>
            <a:pPr lvl="0">
              <a:spcBef>
                <a:spcPct val="0"/>
              </a:spcBef>
              <a:defRPr/>
            </a:pPr>
            <a:r>
              <a:rPr lang="en-US" sz="9600" dirty="0">
                <a:latin typeface="Cambria" pitchFamily="18" charset="0"/>
              </a:rPr>
              <a:t>3.Divya U 				[711714104018]</a:t>
            </a:r>
          </a:p>
          <a:p>
            <a:pPr lvl="0">
              <a:spcBef>
                <a:spcPct val="0"/>
              </a:spcBef>
              <a:defRPr/>
            </a:pPr>
            <a:r>
              <a:rPr lang="en-US" sz="9600" dirty="0">
                <a:latin typeface="Cambria" pitchFamily="18" charset="0"/>
              </a:rPr>
              <a:t>4.Mohamed </a:t>
            </a:r>
            <a:r>
              <a:rPr lang="en-US" sz="9600" dirty="0" err="1">
                <a:latin typeface="Cambria" pitchFamily="18" charset="0"/>
              </a:rPr>
              <a:t>Sharuk</a:t>
            </a:r>
            <a:r>
              <a:rPr lang="en-US" sz="9600" dirty="0">
                <a:latin typeface="Cambria" pitchFamily="18" charset="0"/>
              </a:rPr>
              <a:t> CM	[711714104033]</a:t>
            </a:r>
          </a:p>
          <a:p>
            <a:pPr lvl="0">
              <a:spcBef>
                <a:spcPct val="0"/>
              </a:spcBef>
              <a:defRPr/>
            </a:pPr>
            <a:endParaRPr lang="en-US" sz="9600" dirty="0">
              <a:latin typeface="Cambria" pitchFamily="18" charset="0"/>
            </a:endParaRPr>
          </a:p>
          <a:p>
            <a:pPr lvl="0" algn="ctr">
              <a:spcBef>
                <a:spcPct val="0"/>
              </a:spcBef>
              <a:buClrTx/>
              <a:buSzTx/>
              <a:defRPr/>
            </a:pPr>
            <a:r>
              <a:rPr lang="en-US" sz="9600" dirty="0">
                <a:latin typeface="Cambria" pitchFamily="18" charset="0"/>
              </a:rPr>
              <a:t>Guided by</a:t>
            </a:r>
          </a:p>
          <a:p>
            <a:pPr lvl="0" algn="ctr">
              <a:spcBef>
                <a:spcPct val="0"/>
              </a:spcBef>
              <a:buClrTx/>
              <a:buSzTx/>
              <a:defRPr/>
            </a:pPr>
            <a:endParaRPr lang="en-US" sz="9600" dirty="0">
              <a:latin typeface="Cambria" pitchFamily="18" charset="0"/>
            </a:endParaRPr>
          </a:p>
          <a:p>
            <a:pPr lvl="0">
              <a:spcBef>
                <a:spcPct val="0"/>
              </a:spcBef>
              <a:buClrTx/>
              <a:buSzTx/>
              <a:defRPr/>
            </a:pPr>
            <a:r>
              <a:rPr lang="en-US" sz="9600" dirty="0">
                <a:latin typeface="Cambria" pitchFamily="18" charset="0"/>
              </a:rPr>
              <a:t>Industry Mentor: </a:t>
            </a:r>
            <a:r>
              <a:rPr lang="en-US" sz="9600" dirty="0" err="1">
                <a:latin typeface="Cambria" pitchFamily="18" charset="0"/>
              </a:rPr>
              <a:t>Mr.Vasanth</a:t>
            </a:r>
            <a:r>
              <a:rPr lang="en-US" sz="9600" dirty="0">
                <a:latin typeface="Cambria" pitchFamily="18" charset="0"/>
              </a:rPr>
              <a:t> </a:t>
            </a:r>
          </a:p>
          <a:p>
            <a:pPr lvl="0">
              <a:spcBef>
                <a:spcPct val="0"/>
              </a:spcBef>
              <a:buClrTx/>
              <a:buSzTx/>
              <a:defRPr/>
            </a:pPr>
            <a:r>
              <a:rPr lang="en-US" sz="9600" dirty="0">
                <a:latin typeface="Cambria" pitchFamily="18" charset="0"/>
              </a:rPr>
              <a:t>Faculty Mentor: Ms. </a:t>
            </a:r>
            <a:r>
              <a:rPr lang="en-US" sz="9600" dirty="0" err="1" smtClean="0">
                <a:latin typeface="Cambria" pitchFamily="18" charset="0"/>
              </a:rPr>
              <a:t>Poongothai</a:t>
            </a:r>
            <a:r>
              <a:rPr lang="en-US" sz="9600" dirty="0" smtClean="0">
                <a:latin typeface="Cambria" pitchFamily="18" charset="0"/>
              </a:rPr>
              <a:t>. K</a:t>
            </a:r>
            <a:endParaRPr lang="en-US" sz="9600" dirty="0">
              <a:latin typeface="Cambria" pitchFamily="18" charset="0"/>
            </a:endParaRPr>
          </a:p>
          <a:p>
            <a:endParaRPr lang="en-US" sz="9600" dirty="0">
              <a:latin typeface="Times New Roman" pitchFamily="18" charset="0"/>
              <a:cs typeface="Times New Roman" pitchFamily="18" charset="0"/>
            </a:endParaRPr>
          </a:p>
        </p:txBody>
      </p:sp>
      <p:sp>
        <p:nvSpPr>
          <p:cNvPr id="4" name="TextBox 3"/>
          <p:cNvSpPr txBox="1"/>
          <p:nvPr/>
        </p:nvSpPr>
        <p:spPr>
          <a:xfrm>
            <a:off x="0" y="6477000"/>
            <a:ext cx="9144000" cy="381000"/>
          </a:xfrm>
          <a:prstGeom prst="rect">
            <a:avLst/>
          </a:prstGeom>
          <a:solidFill>
            <a:schemeClr val="accent1"/>
          </a:solidFill>
          <a:ln>
            <a:solidFill>
              <a:schemeClr val="accent1"/>
            </a:solidFill>
          </a:ln>
        </p:spPr>
        <p:txBody>
          <a:bodyPr wrap="square" rtlCol="0">
            <a:spAutoFit/>
          </a:bodyPr>
          <a:lstStyle/>
          <a:p>
            <a:pPr algn="ctr"/>
            <a:r>
              <a:rPr lang="en-US" dirty="0">
                <a:solidFill>
                  <a:schemeClr val="bg1"/>
                </a:solidFill>
              </a:rPr>
              <a:t>Department of CSE, KGiSL Institute of Technology, Coimbatore</a:t>
            </a:r>
          </a:p>
        </p:txBody>
      </p:sp>
    </p:spTree>
    <p:extLst>
      <p:ext uri="{BB962C8B-B14F-4D97-AF65-F5344CB8AC3E}">
        <p14:creationId xmlns="" xmlns:p14="http://schemas.microsoft.com/office/powerpoint/2010/main" val="479281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Screen shots of modules under progress</a:t>
            </a:r>
            <a:r>
              <a:rPr lang="en-US" sz="3600" dirty="0"/>
              <a:t>.</a:t>
            </a:r>
          </a:p>
        </p:txBody>
      </p:sp>
      <p:pic>
        <p:nvPicPr>
          <p:cNvPr id="4" name="Picture 3">
            <a:extLst>
              <a:ext uri="{FF2B5EF4-FFF2-40B4-BE49-F238E27FC236}">
                <a16:creationId xmlns="" xmlns:a16="http://schemas.microsoft.com/office/drawing/2014/main" id="{3C5E8609-5543-4255-A5DA-58825EEE3B5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79512" y="1847088"/>
            <a:ext cx="8802338" cy="467825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Continued...</a:t>
            </a:r>
          </a:p>
        </p:txBody>
      </p:sp>
      <p:pic>
        <p:nvPicPr>
          <p:cNvPr id="3" name="Picture 2">
            <a:extLst>
              <a:ext uri="{FF2B5EF4-FFF2-40B4-BE49-F238E27FC236}">
                <a16:creationId xmlns="" xmlns:a16="http://schemas.microsoft.com/office/drawing/2014/main" id="{36AEEDF5-24A3-4631-B85C-63C7148CD149}"/>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7504" y="1847088"/>
            <a:ext cx="8514191" cy="452511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57FC4C-7A70-4AEE-A2C7-06A3F40F5A6C}"/>
              </a:ext>
            </a:extLst>
          </p:cNvPr>
          <p:cNvSpPr>
            <a:spLocks noGrp="1"/>
          </p:cNvSpPr>
          <p:nvPr>
            <p:ph type="title"/>
          </p:nvPr>
        </p:nvSpPr>
        <p:spPr/>
        <p:txBody>
          <a:bodyPr/>
          <a:lstStyle/>
          <a:p>
            <a:r>
              <a:rPr lang="en-SG" dirty="0"/>
              <a:t>Continued...</a:t>
            </a:r>
            <a:endParaRPr lang="en-IN" dirty="0"/>
          </a:p>
        </p:txBody>
      </p:sp>
      <p:pic>
        <p:nvPicPr>
          <p:cNvPr id="4" name="Picture 3">
            <a:extLst>
              <a:ext uri="{FF2B5EF4-FFF2-40B4-BE49-F238E27FC236}">
                <a16:creationId xmlns="" xmlns:a16="http://schemas.microsoft.com/office/drawing/2014/main" id="{AD989141-E7E7-4AD3-BF37-9FA328F4220F}"/>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19100" y="2060848"/>
            <a:ext cx="8305800" cy="4669733"/>
          </a:xfrm>
          <a:prstGeom prst="rect">
            <a:avLst/>
          </a:prstGeom>
        </p:spPr>
      </p:pic>
    </p:spTree>
    <p:extLst>
      <p:ext uri="{BB962C8B-B14F-4D97-AF65-F5344CB8AC3E}">
        <p14:creationId xmlns="" xmlns:p14="http://schemas.microsoft.com/office/powerpoint/2010/main" val="3037856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953D47-E43F-4F2E-809E-C7BA81A929A3}"/>
              </a:ext>
            </a:extLst>
          </p:cNvPr>
          <p:cNvSpPr>
            <a:spLocks noGrp="1"/>
          </p:cNvSpPr>
          <p:nvPr>
            <p:ph type="title"/>
          </p:nvPr>
        </p:nvSpPr>
        <p:spPr/>
        <p:txBody>
          <a:bodyPr/>
          <a:lstStyle/>
          <a:p>
            <a:r>
              <a:rPr lang="en-SG" dirty="0"/>
              <a:t>Continued...</a:t>
            </a:r>
            <a:endParaRPr lang="en-IN" dirty="0"/>
          </a:p>
        </p:txBody>
      </p:sp>
      <p:pic>
        <p:nvPicPr>
          <p:cNvPr id="4" name="Picture 3">
            <a:extLst>
              <a:ext uri="{FF2B5EF4-FFF2-40B4-BE49-F238E27FC236}">
                <a16:creationId xmlns="" xmlns:a16="http://schemas.microsoft.com/office/drawing/2014/main" id="{3B9E26F6-7E9F-428E-9388-A74CFD9B29B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03" y="1875184"/>
            <a:ext cx="8680400" cy="4880342"/>
          </a:xfrm>
          <a:prstGeom prst="rect">
            <a:avLst/>
          </a:prstGeom>
        </p:spPr>
      </p:pic>
    </p:spTree>
    <p:extLst>
      <p:ext uri="{BB962C8B-B14F-4D97-AF65-F5344CB8AC3E}">
        <p14:creationId xmlns="" xmlns:p14="http://schemas.microsoft.com/office/powerpoint/2010/main" val="3900146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F0D0E9-CD70-4482-82DC-42CE2F62CEFE}"/>
              </a:ext>
            </a:extLst>
          </p:cNvPr>
          <p:cNvSpPr>
            <a:spLocks noGrp="1"/>
          </p:cNvSpPr>
          <p:nvPr>
            <p:ph type="title"/>
          </p:nvPr>
        </p:nvSpPr>
        <p:spPr/>
        <p:txBody>
          <a:bodyPr/>
          <a:lstStyle/>
          <a:p>
            <a:r>
              <a:rPr lang="en-SG" dirty="0"/>
              <a:t>Continued...</a:t>
            </a:r>
            <a:endParaRPr lang="en-IN" dirty="0"/>
          </a:p>
        </p:txBody>
      </p:sp>
      <p:pic>
        <p:nvPicPr>
          <p:cNvPr id="4" name="Picture 3">
            <a:extLst>
              <a:ext uri="{FF2B5EF4-FFF2-40B4-BE49-F238E27FC236}">
                <a16:creationId xmlns="" xmlns:a16="http://schemas.microsoft.com/office/drawing/2014/main" id="{DF11336D-3C96-4966-88DE-5C3F5D9289A4}"/>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11560" y="2196073"/>
            <a:ext cx="8064896" cy="4534290"/>
          </a:xfrm>
          <a:prstGeom prst="rect">
            <a:avLst/>
          </a:prstGeom>
        </p:spPr>
      </p:pic>
    </p:spTree>
    <p:extLst>
      <p:ext uri="{BB962C8B-B14F-4D97-AF65-F5344CB8AC3E}">
        <p14:creationId xmlns="" xmlns:p14="http://schemas.microsoft.com/office/powerpoint/2010/main" val="4117717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81E2D4-B7D5-4F24-8A9A-756FAA262084}"/>
              </a:ext>
            </a:extLst>
          </p:cNvPr>
          <p:cNvSpPr>
            <a:spLocks noGrp="1"/>
          </p:cNvSpPr>
          <p:nvPr>
            <p:ph type="title"/>
          </p:nvPr>
        </p:nvSpPr>
        <p:spPr/>
        <p:txBody>
          <a:bodyPr/>
          <a:lstStyle/>
          <a:p>
            <a:r>
              <a:rPr lang="en-SG" dirty="0"/>
              <a:t>Continued...</a:t>
            </a:r>
            <a:endParaRPr lang="en-IN" dirty="0"/>
          </a:p>
        </p:txBody>
      </p:sp>
      <p:pic>
        <p:nvPicPr>
          <p:cNvPr id="4" name="Picture 3">
            <a:extLst>
              <a:ext uri="{FF2B5EF4-FFF2-40B4-BE49-F238E27FC236}">
                <a16:creationId xmlns="" xmlns:a16="http://schemas.microsoft.com/office/drawing/2014/main" id="{68F181B8-3C0B-4179-9500-A64E83B52672}"/>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92926" y="1868521"/>
            <a:ext cx="8158148" cy="4586719"/>
          </a:xfrm>
          <a:prstGeom prst="rect">
            <a:avLst/>
          </a:prstGeom>
        </p:spPr>
      </p:pic>
    </p:spTree>
    <p:extLst>
      <p:ext uri="{BB962C8B-B14F-4D97-AF65-F5344CB8AC3E}">
        <p14:creationId xmlns="" xmlns:p14="http://schemas.microsoft.com/office/powerpoint/2010/main" val="1930729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Continued...</a:t>
            </a:r>
          </a:p>
        </p:txBody>
      </p:sp>
      <p:pic>
        <p:nvPicPr>
          <p:cNvPr id="2" name="Picture 1">
            <a:extLst>
              <a:ext uri="{FF2B5EF4-FFF2-40B4-BE49-F238E27FC236}">
                <a16:creationId xmlns="" xmlns:a16="http://schemas.microsoft.com/office/drawing/2014/main" id="{54F475B0-7486-457A-AFF2-D4AD3A71E197}"/>
              </a:ext>
            </a:extLst>
          </p:cNvPr>
          <p:cNvPicPr>
            <a:picLocks noChangeAspect="1"/>
          </p:cNvPicPr>
          <p:nvPr/>
        </p:nvPicPr>
        <p:blipFill>
          <a:blip r:embed="rId2" cstate="print"/>
          <a:stretch>
            <a:fillRect/>
          </a:stretch>
        </p:blipFill>
        <p:spPr>
          <a:xfrm>
            <a:off x="107504" y="1847088"/>
            <a:ext cx="8928992" cy="482453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6A73DC-8E77-45D6-93E2-BB684DAAFE5D}"/>
              </a:ext>
            </a:extLst>
          </p:cNvPr>
          <p:cNvSpPr>
            <a:spLocks noGrp="1"/>
          </p:cNvSpPr>
          <p:nvPr>
            <p:ph type="title"/>
          </p:nvPr>
        </p:nvSpPr>
        <p:spPr/>
        <p:txBody>
          <a:bodyPr/>
          <a:lstStyle/>
          <a:p>
            <a:r>
              <a:rPr lang="en-IN" dirty="0"/>
              <a:t>Continued..</a:t>
            </a:r>
          </a:p>
        </p:txBody>
      </p:sp>
      <p:pic>
        <p:nvPicPr>
          <p:cNvPr id="3" name="Picture 2">
            <a:extLst>
              <a:ext uri="{FF2B5EF4-FFF2-40B4-BE49-F238E27FC236}">
                <a16:creationId xmlns="" xmlns:a16="http://schemas.microsoft.com/office/drawing/2014/main" id="{6E4D08D8-4CE7-4B39-95D2-506C0DCD732C}"/>
              </a:ext>
            </a:extLst>
          </p:cNvPr>
          <p:cNvPicPr>
            <a:picLocks noChangeAspect="1"/>
          </p:cNvPicPr>
          <p:nvPr/>
        </p:nvPicPr>
        <p:blipFill>
          <a:blip r:embed="rId2" cstate="print"/>
          <a:stretch>
            <a:fillRect/>
          </a:stretch>
        </p:blipFill>
        <p:spPr>
          <a:xfrm>
            <a:off x="457200" y="1996471"/>
            <a:ext cx="8003232" cy="2865058"/>
          </a:xfrm>
          <a:prstGeom prst="rect">
            <a:avLst/>
          </a:prstGeom>
        </p:spPr>
      </p:pic>
    </p:spTree>
    <p:extLst>
      <p:ext uri="{BB962C8B-B14F-4D97-AF65-F5344CB8AC3E}">
        <p14:creationId xmlns="" xmlns:p14="http://schemas.microsoft.com/office/powerpoint/2010/main" val="21092562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91B5CC-121E-4238-8FB4-66921EB3AC1B}"/>
              </a:ext>
            </a:extLst>
          </p:cNvPr>
          <p:cNvSpPr>
            <a:spLocks noGrp="1"/>
          </p:cNvSpPr>
          <p:nvPr>
            <p:ph type="title"/>
          </p:nvPr>
        </p:nvSpPr>
        <p:spPr/>
        <p:txBody>
          <a:bodyPr/>
          <a:lstStyle/>
          <a:p>
            <a:r>
              <a:rPr lang="en-IN" dirty="0"/>
              <a:t>Continued…</a:t>
            </a:r>
          </a:p>
        </p:txBody>
      </p:sp>
      <p:pic>
        <p:nvPicPr>
          <p:cNvPr id="3" name="Picture 2">
            <a:extLst>
              <a:ext uri="{FF2B5EF4-FFF2-40B4-BE49-F238E27FC236}">
                <a16:creationId xmlns="" xmlns:a16="http://schemas.microsoft.com/office/drawing/2014/main" id="{69E02D18-B01F-4574-AE5B-37443AFE220E}"/>
              </a:ext>
            </a:extLst>
          </p:cNvPr>
          <p:cNvPicPr>
            <a:picLocks noChangeAspect="1"/>
          </p:cNvPicPr>
          <p:nvPr/>
        </p:nvPicPr>
        <p:blipFill>
          <a:blip r:embed="rId2" cstate="print"/>
          <a:stretch>
            <a:fillRect/>
          </a:stretch>
        </p:blipFill>
        <p:spPr>
          <a:xfrm>
            <a:off x="457200" y="1948454"/>
            <a:ext cx="8305800" cy="2961092"/>
          </a:xfrm>
          <a:prstGeom prst="rect">
            <a:avLst/>
          </a:prstGeom>
        </p:spPr>
      </p:pic>
    </p:spTree>
    <p:extLst>
      <p:ext uri="{BB962C8B-B14F-4D97-AF65-F5344CB8AC3E}">
        <p14:creationId xmlns="" xmlns:p14="http://schemas.microsoft.com/office/powerpoint/2010/main" val="679289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5B3F93-F391-4ED8-B162-5C7649E1D588}"/>
              </a:ext>
            </a:extLst>
          </p:cNvPr>
          <p:cNvSpPr>
            <a:spLocks noGrp="1"/>
          </p:cNvSpPr>
          <p:nvPr>
            <p:ph type="title"/>
          </p:nvPr>
        </p:nvSpPr>
        <p:spPr/>
        <p:txBody>
          <a:bodyPr/>
          <a:lstStyle/>
          <a:p>
            <a:r>
              <a:rPr lang="en-IN" dirty="0"/>
              <a:t>Continued….</a:t>
            </a:r>
          </a:p>
        </p:txBody>
      </p:sp>
      <p:pic>
        <p:nvPicPr>
          <p:cNvPr id="3" name="Picture 2">
            <a:extLst>
              <a:ext uri="{FF2B5EF4-FFF2-40B4-BE49-F238E27FC236}">
                <a16:creationId xmlns="" xmlns:a16="http://schemas.microsoft.com/office/drawing/2014/main" id="{64D4D492-0871-4F9E-B72B-8D8E49372176}"/>
              </a:ext>
            </a:extLst>
          </p:cNvPr>
          <p:cNvPicPr>
            <a:picLocks noChangeAspect="1"/>
          </p:cNvPicPr>
          <p:nvPr/>
        </p:nvPicPr>
        <p:blipFill>
          <a:blip r:embed="rId2" cstate="print"/>
          <a:stretch>
            <a:fillRect/>
          </a:stretch>
        </p:blipFill>
        <p:spPr>
          <a:xfrm>
            <a:off x="457200" y="2204864"/>
            <a:ext cx="8305800" cy="3461393"/>
          </a:xfrm>
          <a:prstGeom prst="rect">
            <a:avLst/>
          </a:prstGeom>
        </p:spPr>
      </p:pic>
    </p:spTree>
    <p:extLst>
      <p:ext uri="{BB962C8B-B14F-4D97-AF65-F5344CB8AC3E}">
        <p14:creationId xmlns="" xmlns:p14="http://schemas.microsoft.com/office/powerpoint/2010/main" val="1259949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928670"/>
            <a:ext cx="8229600" cy="1143000"/>
          </a:xfrm>
        </p:spPr>
        <p:txBody>
          <a:bodyPr>
            <a:normAutofit fontScale="90000"/>
          </a:bodyPr>
          <a:lstStyle/>
          <a:p>
            <a:r>
              <a:rPr lang="en-US" sz="4400" dirty="0"/>
              <a:t>Abstract</a:t>
            </a:r>
            <a:br>
              <a:rPr lang="en-US" sz="4400" dirty="0"/>
            </a:br>
            <a:endParaRPr lang="en-US" sz="4400" dirty="0">
              <a:latin typeface="Cambria" pitchFamily="18" charset="0"/>
            </a:endParaRPr>
          </a:p>
        </p:txBody>
      </p:sp>
      <p:sp>
        <p:nvSpPr>
          <p:cNvPr id="8" name="Content Placeholder 7"/>
          <p:cNvSpPr>
            <a:spLocks noGrp="1"/>
          </p:cNvSpPr>
          <p:nvPr>
            <p:ph idx="1"/>
          </p:nvPr>
        </p:nvSpPr>
        <p:spPr>
          <a:xfrm>
            <a:off x="395536" y="1556792"/>
            <a:ext cx="8229600" cy="4824536"/>
          </a:xfrm>
        </p:spPr>
        <p:txBody>
          <a:bodyPr>
            <a:normAutofit/>
          </a:bodyPr>
          <a:lstStyle/>
          <a:p>
            <a:pPr algn="just">
              <a:buNone/>
            </a:pPr>
            <a:r>
              <a:rPr lang="en-IN" sz="2800" dirty="0">
                <a:latin typeface="Times New Roman" panose="02020603050405020304" pitchFamily="18" charset="0"/>
                <a:cs typeface="Times New Roman" panose="02020603050405020304" pitchFamily="18" charset="0"/>
              </a:rPr>
              <a:t>          The College </a:t>
            </a:r>
            <a:r>
              <a:rPr lang="en-IN" sz="2800" dirty="0" err="1">
                <a:latin typeface="Times New Roman" panose="02020603050405020304" pitchFamily="18" charset="0"/>
                <a:cs typeface="Times New Roman" panose="02020603050405020304" pitchFamily="18" charset="0"/>
              </a:rPr>
              <a:t>bot</a:t>
            </a:r>
            <a:r>
              <a:rPr lang="en-IN" sz="2800" dirty="0">
                <a:latin typeface="Times New Roman" panose="02020603050405020304" pitchFamily="18" charset="0"/>
                <a:cs typeface="Times New Roman" panose="02020603050405020304" pitchFamily="18" charset="0"/>
              </a:rPr>
              <a:t> is built using artificial intelligence that analyses user’s queries and understand user’s message. Students and parents just have to query through the </a:t>
            </a:r>
            <a:r>
              <a:rPr lang="en-IN" sz="2800" dirty="0" err="1">
                <a:latin typeface="Times New Roman" panose="02020603050405020304" pitchFamily="18" charset="0"/>
                <a:cs typeface="Times New Roman" panose="02020603050405020304" pitchFamily="18" charset="0"/>
              </a:rPr>
              <a:t>bot</a:t>
            </a:r>
            <a:r>
              <a:rPr lang="en-IN" sz="2800" dirty="0">
                <a:latin typeface="Times New Roman" panose="02020603050405020304" pitchFamily="18" charset="0"/>
                <a:cs typeface="Times New Roman" panose="02020603050405020304" pitchFamily="18" charset="0"/>
              </a:rPr>
              <a:t> by chatting. Students can chat using text format. The System uses built in artificial intelligence to answer the query. The system provides answers as per user queries. The System analyses the question and then answers to the user. The user can query about admissions and its details.</a:t>
            </a:r>
            <a:endParaRPr lang="en-SG" dirty="0"/>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9" name="TextBox 8"/>
          <p:cNvSpPr txBox="1"/>
          <p:nvPr/>
        </p:nvSpPr>
        <p:spPr>
          <a:xfrm>
            <a:off x="5286380" y="2357430"/>
            <a:ext cx="184731" cy="369332"/>
          </a:xfrm>
          <a:prstGeom prst="rect">
            <a:avLst/>
          </a:prstGeom>
          <a:noFill/>
        </p:spPr>
        <p:txBody>
          <a:bodyPr wrap="none" rtlCol="0">
            <a:spAutoFit/>
          </a:bodyPr>
          <a:lstStyle/>
          <a:p>
            <a:endParaRPr lang="en-SG"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268760"/>
            <a:ext cx="7766248" cy="5101560"/>
          </a:xfrm>
        </p:spPr>
        <p:txBody>
          <a:bodyPr>
            <a:normAutofit/>
          </a:bodyPr>
          <a:lstStyle/>
          <a:p>
            <a:pPr algn="ctr">
              <a:buNone/>
            </a:pPr>
            <a:r>
              <a:rPr lang="en-US" sz="9600" dirty="0">
                <a:latin typeface="Times New Roman" panose="02020603050405020304" pitchFamily="18" charset="0"/>
                <a:cs typeface="Times New Roman" panose="02020603050405020304" pitchFamily="18"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Calibri" pitchFamily="34" charset="0"/>
                <a:cs typeface="Calibri" pitchFamily="34" charset="0"/>
              </a:rPr>
              <a:t>Area Introduction-Existing system</a:t>
            </a:r>
          </a:p>
        </p:txBody>
      </p:sp>
      <p:sp>
        <p:nvSpPr>
          <p:cNvPr id="5" name="Content Placeholder 4"/>
          <p:cNvSpPr>
            <a:spLocks noGrp="1"/>
          </p:cNvSpPr>
          <p:nvPr>
            <p:ph idx="1"/>
          </p:nvPr>
        </p:nvSpPr>
        <p:spPr/>
        <p:txBody>
          <a:bodyPr/>
          <a:lstStyle/>
          <a:p>
            <a:pPr algn="just">
              <a:buNone/>
            </a:pPr>
            <a:r>
              <a:rPr lang="en-IN" dirty="0">
                <a:latin typeface="Times New Roman" panose="02020603050405020304" pitchFamily="18" charset="0"/>
                <a:cs typeface="Times New Roman" panose="02020603050405020304" pitchFamily="18" charset="0"/>
              </a:rPr>
              <a:t>             Chatbot is a computer program designed to simulate conversations with humans. The first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Eliza, was built in 1966 at the MIT Artificial Intelligence Laboratory by Joseph </a:t>
            </a:r>
            <a:r>
              <a:rPr lang="en-IN" dirty="0" err="1">
                <a:latin typeface="Times New Roman" panose="02020603050405020304" pitchFamily="18" charset="0"/>
                <a:cs typeface="Times New Roman" panose="02020603050405020304" pitchFamily="18" charset="0"/>
              </a:rPr>
              <a:t>Weizenbaum</a:t>
            </a:r>
            <a:r>
              <a:rPr lang="en-IN" dirty="0">
                <a:latin typeface="Times New Roman" panose="02020603050405020304" pitchFamily="18" charset="0"/>
                <a:cs typeface="Times New Roman" panose="02020603050405020304" pitchFamily="18" charset="0"/>
              </a:rPr>
              <a:t> to mimic human conversations. There are various </a:t>
            </a:r>
            <a:r>
              <a:rPr lang="en-IN" dirty="0" err="1">
                <a:latin typeface="Times New Roman" panose="02020603050405020304" pitchFamily="18" charset="0"/>
                <a:cs typeface="Times New Roman" panose="02020603050405020304" pitchFamily="18" charset="0"/>
              </a:rPr>
              <a:t>chatbots</a:t>
            </a:r>
            <a:r>
              <a:rPr lang="en-IN" dirty="0">
                <a:latin typeface="Times New Roman" panose="02020603050405020304" pitchFamily="18" charset="0"/>
                <a:cs typeface="Times New Roman" panose="02020603050405020304" pitchFamily="18" charset="0"/>
              </a:rPr>
              <a:t> already available such as Poncho (Messenger </a:t>
            </a:r>
            <a:r>
              <a:rPr lang="en-IN" dirty="0" err="1">
                <a:latin typeface="Times New Roman" panose="02020603050405020304" pitchFamily="18" charset="0"/>
                <a:cs typeface="Times New Roman" panose="02020603050405020304" pitchFamily="18" charset="0"/>
              </a:rPr>
              <a:t>bot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Insomno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bot</a:t>
            </a:r>
            <a:r>
              <a:rPr lang="en-IN" dirty="0">
                <a:latin typeface="Times New Roman" panose="02020603050405020304" pitchFamily="18" charset="0"/>
                <a:cs typeface="Times New Roman" panose="02020603050405020304" pitchFamily="18" charset="0"/>
              </a:rPr>
              <a:t> (Chatting), Melody and Dr.AI. (Healthcare), Natasha (Messenger and chatting).</a:t>
            </a:r>
          </a:p>
          <a:p>
            <a:pPr algn="just">
              <a:buNone/>
            </a:pPr>
            <a:endParaRPr lang="en-SG"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472"/>
            <a:ext cx="8229600" cy="1143000"/>
          </a:xfrm>
        </p:spPr>
        <p:txBody>
          <a:bodyPr>
            <a:normAutofit/>
          </a:bodyPr>
          <a:lstStyle/>
          <a:p>
            <a:r>
              <a:rPr lang="en-US" sz="4400" dirty="0">
                <a:latin typeface="Calibri" pitchFamily="34" charset="0"/>
                <a:cs typeface="Calibri" pitchFamily="34" charset="0"/>
              </a:rPr>
              <a:t>Proposed System</a:t>
            </a:r>
          </a:p>
        </p:txBody>
      </p:sp>
      <p:sp>
        <p:nvSpPr>
          <p:cNvPr id="5" name="Content Placeholder 4"/>
          <p:cNvSpPr>
            <a:spLocks noGrp="1"/>
          </p:cNvSpPr>
          <p:nvPr>
            <p:ph idx="1"/>
          </p:nvPr>
        </p:nvSpPr>
        <p:spPr>
          <a:xfrm>
            <a:off x="457200" y="1962864"/>
            <a:ext cx="8229600" cy="4274448"/>
          </a:xfrm>
        </p:spPr>
        <p:txBody>
          <a:bodyPr/>
          <a:lstStyle/>
          <a:p>
            <a:pPr marL="0" indent="0" algn="just">
              <a:buNone/>
            </a:pPr>
            <a:r>
              <a:rPr lang="en-IN" sz="2400" dirty="0">
                <a:latin typeface="Times New Roman" panose="02020603050405020304" pitchFamily="18" charset="0"/>
                <a:cs typeface="Times New Roman" panose="02020603050405020304" pitchFamily="18" charset="0"/>
              </a:rPr>
              <a:t>College Bot using AI and machine learning which provides information about the college to the users.</a:t>
            </a:r>
          </a:p>
          <a:p>
            <a:pPr marL="0" indent="0" algn="just">
              <a:buNone/>
            </a:pPr>
            <a:r>
              <a:rPr lang="en-IN" sz="2400" b="1" dirty="0">
                <a:latin typeface="Times New Roman" panose="02020603050405020304" pitchFamily="18" charset="0"/>
                <a:cs typeface="Times New Roman" panose="02020603050405020304" pitchFamily="18" charset="0"/>
              </a:rPr>
              <a:t>Advantages over existing methods:</a:t>
            </a:r>
          </a:p>
          <a:p>
            <a:pPr marL="0" indent="0" algn="just">
              <a:buNone/>
            </a:pPr>
            <a:r>
              <a:rPr lang="en-IN" sz="2400" dirty="0">
                <a:latin typeface="Times New Roman" panose="02020603050405020304" pitchFamily="18" charset="0"/>
                <a:cs typeface="Times New Roman" panose="02020603050405020304" pitchFamily="18" charset="0"/>
              </a:rPr>
              <a:t>The College Bot gives detailed information about the college.</a:t>
            </a:r>
          </a:p>
          <a:p>
            <a:pPr marL="0" indent="0" algn="just">
              <a:buNone/>
            </a:pPr>
            <a:r>
              <a:rPr lang="en-IN" sz="2400" b="1" dirty="0">
                <a:latin typeface="Times New Roman" panose="02020603050405020304" pitchFamily="18" charset="0"/>
                <a:cs typeface="Times New Roman" panose="02020603050405020304" pitchFamily="18" charset="0"/>
              </a:rPr>
              <a:t>Future enhancement:</a:t>
            </a:r>
          </a:p>
          <a:p>
            <a:pPr marL="0" indent="0" algn="just">
              <a:buNone/>
            </a:pPr>
            <a:r>
              <a:rPr lang="en-IN" sz="2400" dirty="0">
                <a:latin typeface="Times New Roman" panose="02020603050405020304" pitchFamily="18" charset="0"/>
                <a:cs typeface="Times New Roman" panose="02020603050405020304" pitchFamily="18" charset="0"/>
              </a:rPr>
              <a:t>We will develop an open domain for every college in the city.</a:t>
            </a:r>
          </a:p>
          <a:p>
            <a:pPr algn="just"/>
            <a:endParaRPr lang="en-IN" sz="2400" dirty="0">
              <a:latin typeface="Times New Roman" panose="02020603050405020304" pitchFamily="18" charset="0"/>
              <a:cs typeface="Times New Roman" panose="02020603050405020304" pitchFamily="18" charset="0"/>
            </a:endParaRPr>
          </a:p>
          <a:p>
            <a:pPr algn="just">
              <a:buNone/>
            </a:pPr>
            <a:endParaRPr lang="en-SG" dirty="0"/>
          </a:p>
        </p:txBody>
      </p:sp>
      <p:sp>
        <p:nvSpPr>
          <p:cNvPr id="4" name="TextBox 3"/>
          <p:cNvSpPr txBox="1"/>
          <p:nvPr/>
        </p:nvSpPr>
        <p:spPr>
          <a:xfrm>
            <a:off x="0" y="6504384"/>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a:latin typeface="Calibri" pitchFamily="34" charset="0"/>
                <a:cs typeface="Calibri" pitchFamily="34" charset="0"/>
              </a:rPr>
              <a:t>Literature Review</a:t>
            </a:r>
            <a:endParaRPr lang="en-US" sz="4000" dirty="0">
              <a:latin typeface="Calibri" pitchFamily="34" charset="0"/>
              <a:cs typeface="Calibri" pitchFamily="34"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Content Placeholder 4"/>
          <p:cNvSpPr>
            <a:spLocks noGrp="1"/>
          </p:cNvSpPr>
          <p:nvPr>
            <p:ph idx="1"/>
          </p:nvPr>
        </p:nvSpPr>
        <p:spPr/>
        <p:txBody>
          <a:bodyPr>
            <a:normAutofit lnSpcReduction="10000"/>
          </a:bodyPr>
          <a:lstStyle/>
          <a:p>
            <a:pPr marL="0" indent="0">
              <a:buNone/>
            </a:pPr>
            <a:r>
              <a:rPr lang="en-US" sz="3200" b="1" dirty="0">
                <a:latin typeface="Cambria" pitchFamily="18" charset="0"/>
              </a:rPr>
              <a:t>Drawbacks of existing methods:</a:t>
            </a:r>
          </a:p>
          <a:p>
            <a:pPr marL="0" indent="0">
              <a:buFont typeface="Wingdings" pitchFamily="2" charset="2"/>
              <a:buChar char="v"/>
            </a:pPr>
            <a:r>
              <a:rPr lang="en-US" sz="3200" b="1" dirty="0">
                <a:latin typeface="Cambria" pitchFamily="18" charset="0"/>
              </a:rPr>
              <a:t>	</a:t>
            </a:r>
            <a:r>
              <a:rPr lang="en-US" sz="3200" dirty="0">
                <a:latin typeface="Cambria" pitchFamily="18" charset="0"/>
              </a:rPr>
              <a:t>Lack of detailed information</a:t>
            </a:r>
          </a:p>
          <a:p>
            <a:pPr marL="0" indent="0">
              <a:buFont typeface="Wingdings" pitchFamily="2" charset="2"/>
              <a:buChar char="v"/>
            </a:pPr>
            <a:r>
              <a:rPr lang="en-US" sz="3200" dirty="0">
                <a:latin typeface="Cambria" pitchFamily="18" charset="0"/>
              </a:rPr>
              <a:t>	Lack of the unavailability of NLP(Natural Language Processing)	</a:t>
            </a:r>
          </a:p>
          <a:p>
            <a:pPr marL="0" indent="0">
              <a:buNone/>
            </a:pPr>
            <a:r>
              <a:rPr lang="en-US" sz="3200" b="1" dirty="0">
                <a:latin typeface="Cambria" pitchFamily="18" charset="0"/>
              </a:rPr>
              <a:t>References</a:t>
            </a:r>
          </a:p>
          <a:p>
            <a:pPr marL="0" indent="0">
              <a:buFont typeface="Wingdings" pitchFamily="2" charset="2"/>
              <a:buChar char="v"/>
            </a:pPr>
            <a:r>
              <a:rPr lang="en-US" sz="3200" b="1" dirty="0">
                <a:latin typeface="Cambria" pitchFamily="18" charset="0"/>
              </a:rPr>
              <a:t>	</a:t>
            </a:r>
            <a:r>
              <a:rPr lang="en-US" sz="3200" dirty="0">
                <a:latin typeface="Cambria" pitchFamily="18" charset="0"/>
              </a:rPr>
              <a:t>IEEE</a:t>
            </a:r>
          </a:p>
          <a:p>
            <a:pPr marL="0" indent="0">
              <a:buFont typeface="Wingdings" pitchFamily="2" charset="2"/>
              <a:buChar char="v"/>
            </a:pPr>
            <a:r>
              <a:rPr lang="en-US" sz="3200" b="1" dirty="0">
                <a:latin typeface="Cambria" pitchFamily="18" charset="0"/>
              </a:rPr>
              <a:t>	</a:t>
            </a:r>
            <a:r>
              <a:rPr lang="en-US" sz="3200" dirty="0" err="1">
                <a:latin typeface="Cambria" pitchFamily="18" charset="0"/>
              </a:rPr>
              <a:t>Elbot</a:t>
            </a:r>
            <a:endParaRPr lang="en-US" sz="3200" dirty="0">
              <a:latin typeface="Cambria" pitchFamily="18" charset="0"/>
            </a:endParaRPr>
          </a:p>
          <a:p>
            <a:pPr marL="0" indent="0">
              <a:buFont typeface="Wingdings" pitchFamily="2" charset="2"/>
              <a:buChar char="v"/>
            </a:pPr>
            <a:r>
              <a:rPr lang="en-US" sz="3200" b="1" dirty="0">
                <a:latin typeface="Cambria" pitchFamily="18" charset="0"/>
              </a:rPr>
              <a:t>	</a:t>
            </a:r>
            <a:r>
              <a:rPr lang="en-US" sz="3200" dirty="0" err="1">
                <a:latin typeface="Cambria" pitchFamily="18" charset="0"/>
              </a:rPr>
              <a:t>Chatbot</a:t>
            </a:r>
            <a:r>
              <a:rPr lang="en-US" sz="3200" dirty="0">
                <a:latin typeface="Cambria" pitchFamily="18" charset="0"/>
              </a:rPr>
              <a:t> Magazines</a:t>
            </a:r>
            <a:endParaRPr lang="en-US" sz="3200" b="1" dirty="0">
              <a:latin typeface="Cambria" pitchFamily="18" charset="0"/>
            </a:endParaRPr>
          </a:p>
          <a:p>
            <a:endParaRPr lang="en-S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Data Flow Diagram Level 0</a:t>
            </a:r>
            <a:endParaRPr lang="en-US" sz="4000" dirty="0">
              <a:latin typeface="Calibri" pitchFamily="34" charset="0"/>
              <a:cs typeface="Calibri" pitchFamily="34" charset="0"/>
            </a:endParaRPr>
          </a:p>
        </p:txBody>
      </p:sp>
      <p:sp>
        <p:nvSpPr>
          <p:cNvPr id="5" name="Content Placeholder 4"/>
          <p:cNvSpPr>
            <a:spLocks noGrp="1"/>
          </p:cNvSpPr>
          <p:nvPr>
            <p:ph idx="1"/>
          </p:nvPr>
        </p:nvSpPr>
        <p:spPr/>
        <p:txBody>
          <a:bodyPr>
            <a:normAutofit/>
          </a:bodyPr>
          <a:lstStyle/>
          <a:p>
            <a:pPr>
              <a:buNone/>
            </a:pPr>
            <a:r>
              <a:rPr lang="en-IN" sz="2400" b="1" dirty="0">
                <a:latin typeface="Times New Roman" panose="02020603050405020304" pitchFamily="18" charset="0"/>
                <a:cs typeface="Times New Roman" panose="02020603050405020304" pitchFamily="18" charset="0"/>
              </a:rPr>
              <a:t>       </a:t>
            </a:r>
            <a:endParaRPr lang="en-SG" dirty="0"/>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Oval 2">
            <a:extLst>
              <a:ext uri="{FF2B5EF4-FFF2-40B4-BE49-F238E27FC236}">
                <a16:creationId xmlns="" xmlns:a16="http://schemas.microsoft.com/office/drawing/2014/main" id="{2CBE4F0D-8106-42FC-B817-156DFBDA8595}"/>
              </a:ext>
            </a:extLst>
          </p:cNvPr>
          <p:cNvSpPr/>
          <p:nvPr/>
        </p:nvSpPr>
        <p:spPr>
          <a:xfrm>
            <a:off x="851721" y="2924944"/>
            <a:ext cx="1584176" cy="1368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User</a:t>
            </a:r>
          </a:p>
        </p:txBody>
      </p:sp>
      <p:sp>
        <p:nvSpPr>
          <p:cNvPr id="6" name="Rectangle 5">
            <a:extLst>
              <a:ext uri="{FF2B5EF4-FFF2-40B4-BE49-F238E27FC236}">
                <a16:creationId xmlns="" xmlns:a16="http://schemas.microsoft.com/office/drawing/2014/main" id="{92357D02-4C3F-4402-9AEC-1DA7D6553C94}"/>
              </a:ext>
            </a:extLst>
          </p:cNvPr>
          <p:cNvSpPr/>
          <p:nvPr/>
        </p:nvSpPr>
        <p:spPr>
          <a:xfrm>
            <a:off x="3851920" y="2924944"/>
            <a:ext cx="1944216" cy="13681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000" dirty="0">
                <a:solidFill>
                  <a:schemeClr val="accent1"/>
                </a:solidFill>
              </a:rPr>
              <a:t>Chat Bot Application</a:t>
            </a:r>
          </a:p>
        </p:txBody>
      </p:sp>
      <p:sp>
        <p:nvSpPr>
          <p:cNvPr id="7" name="Oval 6">
            <a:extLst>
              <a:ext uri="{FF2B5EF4-FFF2-40B4-BE49-F238E27FC236}">
                <a16:creationId xmlns="" xmlns:a16="http://schemas.microsoft.com/office/drawing/2014/main" id="{1B2063CC-13AA-44A0-A5DB-4CDBF4565F51}"/>
              </a:ext>
            </a:extLst>
          </p:cNvPr>
          <p:cNvSpPr/>
          <p:nvPr/>
        </p:nvSpPr>
        <p:spPr>
          <a:xfrm>
            <a:off x="7308304" y="2924944"/>
            <a:ext cx="1584176" cy="1368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Admin</a:t>
            </a:r>
          </a:p>
        </p:txBody>
      </p:sp>
      <p:cxnSp>
        <p:nvCxnSpPr>
          <p:cNvPr id="9" name="Straight Arrow Connector 8">
            <a:extLst>
              <a:ext uri="{FF2B5EF4-FFF2-40B4-BE49-F238E27FC236}">
                <a16:creationId xmlns="" xmlns:a16="http://schemas.microsoft.com/office/drawing/2014/main" id="{B344AE42-30F9-41AC-B413-3D814102EDB0}"/>
              </a:ext>
            </a:extLst>
          </p:cNvPr>
          <p:cNvCxnSpPr>
            <a:stCxn id="3" idx="6"/>
            <a:endCxn id="6" idx="1"/>
          </p:cNvCxnSpPr>
          <p:nvPr/>
        </p:nvCxnSpPr>
        <p:spPr>
          <a:xfrm>
            <a:off x="2435897" y="3609020"/>
            <a:ext cx="1416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2E5028DF-EAAD-4850-BA11-22CE12304DCA}"/>
              </a:ext>
            </a:extLst>
          </p:cNvPr>
          <p:cNvSpPr txBox="1"/>
          <p:nvPr/>
        </p:nvSpPr>
        <p:spPr>
          <a:xfrm>
            <a:off x="2339752" y="3260035"/>
            <a:ext cx="1306488" cy="369332"/>
          </a:xfrm>
          <a:prstGeom prst="rect">
            <a:avLst/>
          </a:prstGeom>
          <a:noFill/>
        </p:spPr>
        <p:txBody>
          <a:bodyPr wrap="square" rtlCol="0">
            <a:spAutoFit/>
          </a:bodyPr>
          <a:lstStyle/>
          <a:p>
            <a:r>
              <a:rPr lang="en-IN" dirty="0"/>
              <a:t>  Ask query</a:t>
            </a:r>
          </a:p>
        </p:txBody>
      </p:sp>
      <p:cxnSp>
        <p:nvCxnSpPr>
          <p:cNvPr id="12" name="Straight Arrow Connector 11">
            <a:extLst>
              <a:ext uri="{FF2B5EF4-FFF2-40B4-BE49-F238E27FC236}">
                <a16:creationId xmlns="" xmlns:a16="http://schemas.microsoft.com/office/drawing/2014/main" id="{1CFBEF64-B9A6-4E47-9E0D-E94C5282BAC6}"/>
              </a:ext>
            </a:extLst>
          </p:cNvPr>
          <p:cNvCxnSpPr/>
          <p:nvPr/>
        </p:nvCxnSpPr>
        <p:spPr>
          <a:xfrm flipH="1">
            <a:off x="2339752" y="3933056"/>
            <a:ext cx="1512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C6B1050D-8CEC-40F0-B22D-EDA00E5B5E4E}"/>
              </a:ext>
            </a:extLst>
          </p:cNvPr>
          <p:cNvSpPr txBox="1"/>
          <p:nvPr/>
        </p:nvSpPr>
        <p:spPr>
          <a:xfrm>
            <a:off x="2490664" y="3912843"/>
            <a:ext cx="1210343" cy="369332"/>
          </a:xfrm>
          <a:prstGeom prst="rect">
            <a:avLst/>
          </a:prstGeom>
          <a:noFill/>
        </p:spPr>
        <p:txBody>
          <a:bodyPr wrap="square" rtlCol="0">
            <a:spAutoFit/>
          </a:bodyPr>
          <a:lstStyle/>
          <a:p>
            <a:r>
              <a:rPr lang="en-IN" dirty="0"/>
              <a:t> Response</a:t>
            </a:r>
          </a:p>
        </p:txBody>
      </p:sp>
      <p:cxnSp>
        <p:nvCxnSpPr>
          <p:cNvPr id="15" name="Straight Arrow Connector 14">
            <a:extLst>
              <a:ext uri="{FF2B5EF4-FFF2-40B4-BE49-F238E27FC236}">
                <a16:creationId xmlns="" xmlns:a16="http://schemas.microsoft.com/office/drawing/2014/main" id="{82F50F43-6CC6-4A52-A5EC-19D4EC7F9770}"/>
              </a:ext>
            </a:extLst>
          </p:cNvPr>
          <p:cNvCxnSpPr>
            <a:stCxn id="7" idx="2"/>
          </p:cNvCxnSpPr>
          <p:nvPr/>
        </p:nvCxnSpPr>
        <p:spPr>
          <a:xfrm flipH="1">
            <a:off x="5796136" y="3609020"/>
            <a:ext cx="1512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 xmlns:a16="http://schemas.microsoft.com/office/drawing/2014/main" id="{2269698F-E500-463B-BC5F-3D54FC2B6554}"/>
              </a:ext>
            </a:extLst>
          </p:cNvPr>
          <p:cNvSpPr txBox="1"/>
          <p:nvPr/>
        </p:nvSpPr>
        <p:spPr>
          <a:xfrm>
            <a:off x="6012160" y="3260035"/>
            <a:ext cx="1090464" cy="369332"/>
          </a:xfrm>
          <a:prstGeom prst="rect">
            <a:avLst/>
          </a:prstGeom>
          <a:noFill/>
        </p:spPr>
        <p:txBody>
          <a:bodyPr wrap="square" rtlCol="0">
            <a:spAutoFit/>
          </a:bodyPr>
          <a:lstStyle/>
          <a:p>
            <a:r>
              <a:rPr lang="en-IN" dirty="0"/>
              <a:t>  Update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2064FF-AF28-4E5E-8DE1-CD3EE8F402DB}"/>
              </a:ext>
            </a:extLst>
          </p:cNvPr>
          <p:cNvSpPr>
            <a:spLocks noGrp="1"/>
          </p:cNvSpPr>
          <p:nvPr>
            <p:ph type="title"/>
          </p:nvPr>
        </p:nvSpPr>
        <p:spPr/>
        <p:txBody>
          <a:bodyPr/>
          <a:lstStyle/>
          <a:p>
            <a:r>
              <a:rPr lang="en-US" dirty="0"/>
              <a:t>Data Flow Diagram-Level 1</a:t>
            </a:r>
            <a:endParaRPr lang="en-IN" dirty="0"/>
          </a:p>
        </p:txBody>
      </p:sp>
      <p:sp>
        <p:nvSpPr>
          <p:cNvPr id="3" name="Content Placeholder 2">
            <a:extLst>
              <a:ext uri="{FF2B5EF4-FFF2-40B4-BE49-F238E27FC236}">
                <a16:creationId xmlns="" xmlns:a16="http://schemas.microsoft.com/office/drawing/2014/main" id="{3CA27E60-E0C2-4427-8A9B-8CF72F013333}"/>
              </a:ext>
            </a:extLst>
          </p:cNvPr>
          <p:cNvSpPr>
            <a:spLocks noGrp="1"/>
          </p:cNvSpPr>
          <p:nvPr>
            <p:ph idx="1"/>
          </p:nvPr>
        </p:nvSpPr>
        <p:spPr/>
        <p:txBody>
          <a:bodyPr/>
          <a:lstStyle/>
          <a:p>
            <a:pPr marL="0" indent="0">
              <a:buNone/>
            </a:pPr>
            <a:endParaRPr lang="en-IN" dirty="0"/>
          </a:p>
        </p:txBody>
      </p:sp>
      <p:sp>
        <p:nvSpPr>
          <p:cNvPr id="4" name="Oval 3">
            <a:extLst>
              <a:ext uri="{FF2B5EF4-FFF2-40B4-BE49-F238E27FC236}">
                <a16:creationId xmlns="" xmlns:a16="http://schemas.microsoft.com/office/drawing/2014/main" id="{8BFE75E3-DF84-4CF5-BCF1-CA06581D0481}"/>
              </a:ext>
            </a:extLst>
          </p:cNvPr>
          <p:cNvSpPr/>
          <p:nvPr/>
        </p:nvSpPr>
        <p:spPr>
          <a:xfrm>
            <a:off x="755576" y="2708920"/>
            <a:ext cx="136815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a:t>
            </a:r>
          </a:p>
        </p:txBody>
      </p:sp>
      <p:sp>
        <p:nvSpPr>
          <p:cNvPr id="5" name="Rectangle 4">
            <a:extLst>
              <a:ext uri="{FF2B5EF4-FFF2-40B4-BE49-F238E27FC236}">
                <a16:creationId xmlns="" xmlns:a16="http://schemas.microsoft.com/office/drawing/2014/main" id="{A856ACF3-D82B-40A5-BE7E-233F6859F916}"/>
              </a:ext>
            </a:extLst>
          </p:cNvPr>
          <p:cNvSpPr/>
          <p:nvPr/>
        </p:nvSpPr>
        <p:spPr>
          <a:xfrm>
            <a:off x="3491880" y="2852936"/>
            <a:ext cx="1584176" cy="10081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Process Query</a:t>
            </a:r>
          </a:p>
        </p:txBody>
      </p:sp>
      <p:sp>
        <p:nvSpPr>
          <p:cNvPr id="7" name="Flowchart: Magnetic Disk 6">
            <a:extLst>
              <a:ext uri="{FF2B5EF4-FFF2-40B4-BE49-F238E27FC236}">
                <a16:creationId xmlns="" xmlns:a16="http://schemas.microsoft.com/office/drawing/2014/main" id="{2282526A-6145-48AC-B8F8-830A86A313DD}"/>
              </a:ext>
            </a:extLst>
          </p:cNvPr>
          <p:cNvSpPr/>
          <p:nvPr/>
        </p:nvSpPr>
        <p:spPr>
          <a:xfrm>
            <a:off x="6953436" y="3380183"/>
            <a:ext cx="1296144" cy="115212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cxnSp>
        <p:nvCxnSpPr>
          <p:cNvPr id="9" name="Straight Arrow Connector 8">
            <a:extLst>
              <a:ext uri="{FF2B5EF4-FFF2-40B4-BE49-F238E27FC236}">
                <a16:creationId xmlns="" xmlns:a16="http://schemas.microsoft.com/office/drawing/2014/main" id="{F60391DC-9DCE-4103-9CCC-D82E1BAB8C50}"/>
              </a:ext>
            </a:extLst>
          </p:cNvPr>
          <p:cNvCxnSpPr/>
          <p:nvPr/>
        </p:nvCxnSpPr>
        <p:spPr>
          <a:xfrm>
            <a:off x="2123728" y="2996952"/>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AC11E4BE-FCE1-422B-97A6-AF6BA621947B}"/>
              </a:ext>
            </a:extLst>
          </p:cNvPr>
          <p:cNvSpPr txBox="1"/>
          <p:nvPr/>
        </p:nvSpPr>
        <p:spPr>
          <a:xfrm>
            <a:off x="2118319" y="2668270"/>
            <a:ext cx="1368152" cy="369332"/>
          </a:xfrm>
          <a:prstGeom prst="rect">
            <a:avLst/>
          </a:prstGeom>
          <a:noFill/>
        </p:spPr>
        <p:txBody>
          <a:bodyPr wrap="square" rtlCol="0">
            <a:spAutoFit/>
          </a:bodyPr>
          <a:lstStyle/>
          <a:p>
            <a:r>
              <a:rPr lang="en-IN" dirty="0"/>
              <a:t>  Ask query</a:t>
            </a:r>
          </a:p>
        </p:txBody>
      </p:sp>
      <p:cxnSp>
        <p:nvCxnSpPr>
          <p:cNvPr id="12" name="Straight Arrow Connector 11">
            <a:extLst>
              <a:ext uri="{FF2B5EF4-FFF2-40B4-BE49-F238E27FC236}">
                <a16:creationId xmlns="" xmlns:a16="http://schemas.microsoft.com/office/drawing/2014/main" id="{1FCABF66-57F6-47EF-8B22-7DE2ADA7FBA6}"/>
              </a:ext>
            </a:extLst>
          </p:cNvPr>
          <p:cNvCxnSpPr/>
          <p:nvPr/>
        </p:nvCxnSpPr>
        <p:spPr>
          <a:xfrm flipH="1">
            <a:off x="2118319" y="3429000"/>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DCF35034-B25D-4A70-A170-F688F4C29DA2}"/>
              </a:ext>
            </a:extLst>
          </p:cNvPr>
          <p:cNvSpPr txBox="1"/>
          <p:nvPr/>
        </p:nvSpPr>
        <p:spPr>
          <a:xfrm>
            <a:off x="2193031" y="3460358"/>
            <a:ext cx="1224136" cy="369332"/>
          </a:xfrm>
          <a:prstGeom prst="rect">
            <a:avLst/>
          </a:prstGeom>
          <a:noFill/>
        </p:spPr>
        <p:txBody>
          <a:bodyPr wrap="square" rtlCol="0">
            <a:spAutoFit/>
          </a:bodyPr>
          <a:lstStyle/>
          <a:p>
            <a:r>
              <a:rPr lang="en-IN" dirty="0"/>
              <a:t> Response</a:t>
            </a:r>
          </a:p>
        </p:txBody>
      </p:sp>
      <p:cxnSp>
        <p:nvCxnSpPr>
          <p:cNvPr id="15" name="Straight Arrow Connector 14">
            <a:extLst>
              <a:ext uri="{FF2B5EF4-FFF2-40B4-BE49-F238E27FC236}">
                <a16:creationId xmlns="" xmlns:a16="http://schemas.microsoft.com/office/drawing/2014/main" id="{E7F923A8-162F-4B9F-BA29-434978ECB532}"/>
              </a:ext>
            </a:extLst>
          </p:cNvPr>
          <p:cNvCxnSpPr/>
          <p:nvPr/>
        </p:nvCxnSpPr>
        <p:spPr>
          <a:xfrm>
            <a:off x="5076056" y="3037602"/>
            <a:ext cx="1874913" cy="42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 xmlns:a16="http://schemas.microsoft.com/office/drawing/2014/main" id="{6C19C55E-3D53-47BA-9443-F1295DBB5930}"/>
              </a:ext>
            </a:extLst>
          </p:cNvPr>
          <p:cNvSpPr txBox="1"/>
          <p:nvPr/>
        </p:nvSpPr>
        <p:spPr>
          <a:xfrm>
            <a:off x="5436095" y="2852936"/>
            <a:ext cx="1874913" cy="369332"/>
          </a:xfrm>
          <a:prstGeom prst="rect">
            <a:avLst/>
          </a:prstGeom>
          <a:noFill/>
        </p:spPr>
        <p:txBody>
          <a:bodyPr wrap="square" rtlCol="0">
            <a:spAutoFit/>
          </a:bodyPr>
          <a:lstStyle/>
          <a:p>
            <a:r>
              <a:rPr lang="en-IN" dirty="0"/>
              <a:t>Search keywords</a:t>
            </a:r>
          </a:p>
        </p:txBody>
      </p:sp>
      <p:cxnSp>
        <p:nvCxnSpPr>
          <p:cNvPr id="18" name="Straight Arrow Connector 17">
            <a:extLst>
              <a:ext uri="{FF2B5EF4-FFF2-40B4-BE49-F238E27FC236}">
                <a16:creationId xmlns="" xmlns:a16="http://schemas.microsoft.com/office/drawing/2014/main" id="{A8A5BB13-2A25-4D87-B802-2F99269E8870}"/>
              </a:ext>
            </a:extLst>
          </p:cNvPr>
          <p:cNvCxnSpPr/>
          <p:nvPr/>
        </p:nvCxnSpPr>
        <p:spPr>
          <a:xfrm flipH="1" flipV="1">
            <a:off x="5076056" y="3460358"/>
            <a:ext cx="1874913" cy="544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 xmlns:a16="http://schemas.microsoft.com/office/drawing/2014/main" id="{C0ED7C45-00EE-4C7E-B88F-41FA73B0B799}"/>
              </a:ext>
            </a:extLst>
          </p:cNvPr>
          <p:cNvSpPr txBox="1"/>
          <p:nvPr/>
        </p:nvSpPr>
        <p:spPr>
          <a:xfrm>
            <a:off x="5150769" y="3829690"/>
            <a:ext cx="1874913" cy="369332"/>
          </a:xfrm>
          <a:prstGeom prst="rect">
            <a:avLst/>
          </a:prstGeom>
          <a:noFill/>
        </p:spPr>
        <p:txBody>
          <a:bodyPr wrap="square" rtlCol="0">
            <a:spAutoFit/>
          </a:bodyPr>
          <a:lstStyle/>
          <a:p>
            <a:r>
              <a:rPr lang="en-IN" dirty="0"/>
              <a:t>Query Output</a:t>
            </a:r>
          </a:p>
        </p:txBody>
      </p:sp>
      <p:sp>
        <p:nvSpPr>
          <p:cNvPr id="20" name="Rectangle 19">
            <a:extLst>
              <a:ext uri="{FF2B5EF4-FFF2-40B4-BE49-F238E27FC236}">
                <a16:creationId xmlns="" xmlns:a16="http://schemas.microsoft.com/office/drawing/2014/main" id="{79BF42D1-154D-49C4-B205-CA07BF959640}"/>
              </a:ext>
            </a:extLst>
          </p:cNvPr>
          <p:cNvSpPr/>
          <p:nvPr/>
        </p:nvSpPr>
        <p:spPr>
          <a:xfrm>
            <a:off x="3486471" y="4797152"/>
            <a:ext cx="1584176" cy="100804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Update Logs</a:t>
            </a:r>
          </a:p>
        </p:txBody>
      </p:sp>
      <p:cxnSp>
        <p:nvCxnSpPr>
          <p:cNvPr id="22" name="Straight Arrow Connector 21">
            <a:extLst>
              <a:ext uri="{FF2B5EF4-FFF2-40B4-BE49-F238E27FC236}">
                <a16:creationId xmlns="" xmlns:a16="http://schemas.microsoft.com/office/drawing/2014/main" id="{3C1800CA-E678-4BA0-AD26-AD74E74B0929}"/>
              </a:ext>
            </a:extLst>
          </p:cNvPr>
          <p:cNvCxnSpPr/>
          <p:nvPr/>
        </p:nvCxnSpPr>
        <p:spPr>
          <a:xfrm flipV="1">
            <a:off x="5070647" y="4437112"/>
            <a:ext cx="1949625"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 xmlns:a16="http://schemas.microsoft.com/office/drawing/2014/main" id="{69A27EC5-52AA-41D5-9EF1-DA2AABABE4D5}"/>
              </a:ext>
            </a:extLst>
          </p:cNvPr>
          <p:cNvSpPr txBox="1"/>
          <p:nvPr/>
        </p:nvSpPr>
        <p:spPr>
          <a:xfrm>
            <a:off x="5868144" y="4955067"/>
            <a:ext cx="1584176" cy="369332"/>
          </a:xfrm>
          <a:prstGeom prst="rect">
            <a:avLst/>
          </a:prstGeom>
          <a:noFill/>
        </p:spPr>
        <p:txBody>
          <a:bodyPr wrap="square" rtlCol="0">
            <a:spAutoFit/>
          </a:bodyPr>
          <a:lstStyle/>
          <a:p>
            <a:r>
              <a:rPr lang="en-IN" dirty="0"/>
              <a:t>Store updates</a:t>
            </a:r>
          </a:p>
        </p:txBody>
      </p:sp>
      <p:sp>
        <p:nvSpPr>
          <p:cNvPr id="21" name="Oval 20">
            <a:extLst>
              <a:ext uri="{FF2B5EF4-FFF2-40B4-BE49-F238E27FC236}">
                <a16:creationId xmlns="" xmlns:a16="http://schemas.microsoft.com/office/drawing/2014/main" id="{8BFE75E3-DF84-4CF5-BCF1-CA06581D0481}"/>
              </a:ext>
            </a:extLst>
          </p:cNvPr>
          <p:cNvSpPr/>
          <p:nvPr/>
        </p:nvSpPr>
        <p:spPr>
          <a:xfrm>
            <a:off x="827584" y="4653136"/>
            <a:ext cx="136815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Admin</a:t>
            </a:r>
            <a:endParaRPr lang="en-IN" dirty="0"/>
          </a:p>
        </p:txBody>
      </p:sp>
      <p:cxnSp>
        <p:nvCxnSpPr>
          <p:cNvPr id="24" name="Straight Arrow Connector 23">
            <a:extLst>
              <a:ext uri="{FF2B5EF4-FFF2-40B4-BE49-F238E27FC236}">
                <a16:creationId xmlns="" xmlns:a16="http://schemas.microsoft.com/office/drawing/2014/main" id="{F60391DC-9DCE-4103-9CCC-D82E1BAB8C50}"/>
              </a:ext>
            </a:extLst>
          </p:cNvPr>
          <p:cNvCxnSpPr/>
          <p:nvPr/>
        </p:nvCxnSpPr>
        <p:spPr>
          <a:xfrm>
            <a:off x="2195736" y="5301208"/>
            <a:ext cx="1296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44490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IN" dirty="0"/>
          </a:p>
        </p:txBody>
      </p:sp>
      <p:pic>
        <p:nvPicPr>
          <p:cNvPr id="1026" name="Picture 2" descr="D:\Movies\Valparai\Untitled Diagram.jpeg.jpg"/>
          <p:cNvPicPr>
            <a:picLocks noGrp="1" noChangeAspect="1" noChangeArrowheads="1"/>
          </p:cNvPicPr>
          <p:nvPr>
            <p:ph idx="1"/>
          </p:nvPr>
        </p:nvPicPr>
        <p:blipFill>
          <a:blip r:embed="rId2" cstate="print"/>
          <a:srcRect/>
          <a:stretch>
            <a:fillRect/>
          </a:stretch>
        </p:blipFill>
        <p:spPr bwMode="auto">
          <a:xfrm>
            <a:off x="1187624" y="1935163"/>
            <a:ext cx="6912768" cy="4389437"/>
          </a:xfrm>
          <a:prstGeom prst="rect">
            <a:avLst/>
          </a:prstGeom>
          <a:noFill/>
        </p:spPr>
      </p:pic>
      <p:cxnSp>
        <p:nvCxnSpPr>
          <p:cNvPr id="8" name="Straight Connector 7"/>
          <p:cNvCxnSpPr/>
          <p:nvPr/>
        </p:nvCxnSpPr>
        <p:spPr>
          <a:xfrm>
            <a:off x="8028384" y="2132856"/>
            <a:ext cx="504056"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8532440" y="2132856"/>
            <a:ext cx="0" cy="2808312"/>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4716016" y="4941168"/>
            <a:ext cx="381642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F3057B-F86A-4D8D-8F03-D9E9AACF7698}"/>
              </a:ext>
            </a:extLst>
          </p:cNvPr>
          <p:cNvSpPr>
            <a:spLocks noGrp="1"/>
          </p:cNvSpPr>
          <p:nvPr>
            <p:ph type="title"/>
          </p:nvPr>
        </p:nvSpPr>
        <p:spPr/>
        <p:txBody>
          <a:bodyPr/>
          <a:lstStyle/>
          <a:p>
            <a:r>
              <a:rPr lang="en-US" sz="5400" dirty="0">
                <a:latin typeface="Cambria" pitchFamily="18" charset="0"/>
              </a:rPr>
              <a:t>Module </a:t>
            </a:r>
            <a:r>
              <a:rPr lang="en-US" sz="5400" dirty="0" err="1">
                <a:latin typeface="Cambria" pitchFamily="18" charset="0"/>
              </a:rPr>
              <a:t>Splitup</a:t>
            </a:r>
            <a:endParaRPr lang="en-IN" dirty="0"/>
          </a:p>
        </p:txBody>
      </p:sp>
      <p:sp>
        <p:nvSpPr>
          <p:cNvPr id="3" name="Content Placeholder 2">
            <a:extLst>
              <a:ext uri="{FF2B5EF4-FFF2-40B4-BE49-F238E27FC236}">
                <a16:creationId xmlns="" xmlns:a16="http://schemas.microsoft.com/office/drawing/2014/main" id="{79983C1F-496F-4285-A2D7-1444C982DAD9}"/>
              </a:ext>
            </a:extLst>
          </p:cNvPr>
          <p:cNvSpPr>
            <a:spLocks noGrp="1"/>
          </p:cNvSpPr>
          <p:nvPr>
            <p:ph idx="1"/>
          </p:nvPr>
        </p:nvSpPr>
        <p:spPr/>
        <p:txBody>
          <a:bodyPr>
            <a:normAutofit fontScale="92500" lnSpcReduction="20000"/>
          </a:bodyPr>
          <a:lstStyle/>
          <a:p>
            <a:pPr>
              <a:buNone/>
            </a:pPr>
            <a:r>
              <a:rPr lang="en-IN" sz="2400" b="1" dirty="0">
                <a:latin typeface="Times New Roman" panose="02020603050405020304" pitchFamily="18" charset="0"/>
                <a:cs typeface="Times New Roman" panose="02020603050405020304" pitchFamily="18" charset="0"/>
              </a:rPr>
              <a:t>Module 1 (Mohamed </a:t>
            </a:r>
            <a:r>
              <a:rPr lang="en-IN" sz="2400" b="1" dirty="0" err="1">
                <a:latin typeface="Times New Roman" panose="02020603050405020304" pitchFamily="18" charset="0"/>
                <a:cs typeface="Times New Roman" panose="02020603050405020304" pitchFamily="18" charset="0"/>
              </a:rPr>
              <a:t>Sharuk</a:t>
            </a:r>
            <a:r>
              <a:rPr lang="en-IN" sz="2400" b="1" dirty="0">
                <a:latin typeface="Times New Roman" panose="02020603050405020304" pitchFamily="18" charset="0"/>
                <a:cs typeface="Times New Roman" panose="02020603050405020304" pitchFamily="18" charset="0"/>
              </a:rPr>
              <a:t> CM) </a:t>
            </a:r>
          </a:p>
          <a:p>
            <a:pPr marL="800100" lvl="1" indent="-342900">
              <a:buNone/>
            </a:pPr>
            <a:r>
              <a:rPr lang="en-IN" dirty="0">
                <a:latin typeface="Times New Roman" panose="02020603050405020304" pitchFamily="18" charset="0"/>
                <a:cs typeface="Times New Roman" panose="02020603050405020304" pitchFamily="18" charset="0"/>
              </a:rPr>
              <a:t>    -Tensor flow integration with python        </a:t>
            </a:r>
          </a:p>
          <a:p>
            <a:pPr marL="800100" lvl="1" indent="-342900">
              <a:buNone/>
            </a:pPr>
            <a:r>
              <a:rPr lang="en-IN" dirty="0">
                <a:latin typeface="Times New Roman" panose="02020603050405020304" pitchFamily="18" charset="0"/>
                <a:cs typeface="Times New Roman" panose="02020603050405020304" pitchFamily="18" charset="0"/>
              </a:rPr>
              <a:t>    -Framing Database Structure</a:t>
            </a:r>
          </a:p>
          <a:p>
            <a:pPr marL="800100" lvl="1" indent="-342900">
              <a:buNone/>
            </a:pPr>
            <a:r>
              <a:rPr lang="en-IN" b="1" dirty="0">
                <a:latin typeface="Times New Roman" panose="02020603050405020304" pitchFamily="18" charset="0"/>
                <a:cs typeface="Times New Roman" panose="02020603050405020304" pitchFamily="18" charset="0"/>
              </a:rPr>
              <a:t>Module 2 (Anand S)</a:t>
            </a:r>
          </a:p>
          <a:p>
            <a:pPr marL="800100" lvl="1" indent="-342900">
              <a:buNone/>
            </a:pPr>
            <a:r>
              <a:rPr lang="en-IN" dirty="0">
                <a:latin typeface="Times New Roman" panose="02020603050405020304" pitchFamily="18" charset="0"/>
                <a:cs typeface="Times New Roman" panose="02020603050405020304" pitchFamily="18" charset="0"/>
              </a:rPr>
              <a:t>    -Bot creation using tensor flow        </a:t>
            </a:r>
          </a:p>
          <a:p>
            <a:pPr marL="800100" lvl="1" indent="-342900">
              <a:buNone/>
            </a:pPr>
            <a:r>
              <a:rPr lang="en-IN" dirty="0">
                <a:latin typeface="Times New Roman" panose="02020603050405020304" pitchFamily="18" charset="0"/>
                <a:cs typeface="Times New Roman" panose="02020603050405020304" pitchFamily="18" charset="0"/>
              </a:rPr>
              <a:t>    -Creating UI </a:t>
            </a:r>
          </a:p>
          <a:p>
            <a:pPr>
              <a:buNone/>
            </a:pPr>
            <a:r>
              <a:rPr lang="en-IN" sz="2400" b="1" dirty="0">
                <a:latin typeface="Times New Roman" panose="02020603050405020304" pitchFamily="18" charset="0"/>
                <a:cs typeface="Times New Roman" panose="02020603050405020304" pitchFamily="18" charset="0"/>
              </a:rPr>
              <a:t>      Module 3 (Arul Kumar T)</a:t>
            </a:r>
          </a:p>
          <a:p>
            <a:pPr>
              <a:buNone/>
            </a:pP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-Implement NLP in the bot        </a:t>
            </a:r>
          </a:p>
          <a:p>
            <a:pPr>
              <a:buNone/>
            </a:pPr>
            <a:r>
              <a:rPr lang="en-IN" sz="2400" dirty="0">
                <a:latin typeface="Times New Roman" panose="02020603050405020304" pitchFamily="18" charset="0"/>
                <a:cs typeface="Times New Roman" panose="02020603050405020304" pitchFamily="18" charset="0"/>
              </a:rPr>
              <a:t>          -Train the bot</a:t>
            </a:r>
          </a:p>
          <a:p>
            <a:pPr>
              <a:buNone/>
            </a:pPr>
            <a:r>
              <a:rPr lang="en-IN" sz="2400" b="1" dirty="0">
                <a:latin typeface="Times New Roman" panose="02020603050405020304" pitchFamily="18" charset="0"/>
                <a:cs typeface="Times New Roman" panose="02020603050405020304" pitchFamily="18" charset="0"/>
              </a:rPr>
              <a:t>      Module 4 (Divya U)</a:t>
            </a:r>
          </a:p>
          <a:p>
            <a:pPr marL="800100" lvl="1" indent="-342900">
              <a:buNone/>
            </a:pPr>
            <a:r>
              <a:rPr lang="en-IN" dirty="0">
                <a:latin typeface="Times New Roman" panose="02020603050405020304" pitchFamily="18" charset="0"/>
                <a:cs typeface="Times New Roman" panose="02020603050405020304" pitchFamily="18" charset="0"/>
              </a:rPr>
              <a:t>    -Deploy the bot        </a:t>
            </a:r>
          </a:p>
          <a:p>
            <a:pPr marL="800100" lvl="1" indent="-342900">
              <a:buNone/>
            </a:pPr>
            <a:r>
              <a:rPr lang="en-IN" dirty="0">
                <a:latin typeface="Times New Roman" panose="02020603050405020304" pitchFamily="18" charset="0"/>
                <a:cs typeface="Times New Roman" panose="02020603050405020304" pitchFamily="18" charset="0"/>
              </a:rPr>
              <a:t>    -Handling Information Availability </a:t>
            </a:r>
            <a:endParaRPr lang="en-SG" dirty="0"/>
          </a:p>
        </p:txBody>
      </p:sp>
    </p:spTree>
    <p:extLst>
      <p:ext uri="{BB962C8B-B14F-4D97-AF65-F5344CB8AC3E}">
        <p14:creationId xmlns="" xmlns:p14="http://schemas.microsoft.com/office/powerpoint/2010/main" val="8726651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irst_review_template_2_">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First_review_template_2_</Template>
  <TotalTime>903</TotalTime>
  <Words>387</Words>
  <Application>Microsoft Office PowerPoint</Application>
  <PresentationFormat>On-screen Show (4:3)</PresentationFormat>
  <Paragraphs>80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First_review_template_2_</vt:lpstr>
      <vt:lpstr>COLLEGE BOT USING AI</vt:lpstr>
      <vt:lpstr>Abstract </vt:lpstr>
      <vt:lpstr>Area Introduction-Existing system</vt:lpstr>
      <vt:lpstr>Proposed System</vt:lpstr>
      <vt:lpstr>Literature Review</vt:lpstr>
      <vt:lpstr>Data Flow Diagram Level 0</vt:lpstr>
      <vt:lpstr>Data Flow Diagram-Level 1</vt:lpstr>
      <vt:lpstr>ER diagram</vt:lpstr>
      <vt:lpstr>Module Splitup</vt:lpstr>
      <vt:lpstr>Screen shots of modules under progress.</vt:lpstr>
      <vt:lpstr>Continued...</vt:lpstr>
      <vt:lpstr>Continued...</vt:lpstr>
      <vt:lpstr>Continued...</vt:lpstr>
      <vt:lpstr>Continued...</vt:lpstr>
      <vt:lpstr>Continued...</vt:lpstr>
      <vt:lpstr>Continued...</vt:lpstr>
      <vt:lpstr>Continued..</vt:lpstr>
      <vt:lpstr>Continued…</vt:lpstr>
      <vt:lpstr>Continued….</vt:lpstr>
      <vt:lpstr>Slide 20</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Dhilip A</dc:creator>
  <cp:lastModifiedBy>anand_000</cp:lastModifiedBy>
  <cp:revision>84</cp:revision>
  <dcterms:created xsi:type="dcterms:W3CDTF">2016-02-10T05:30:40Z</dcterms:created>
  <dcterms:modified xsi:type="dcterms:W3CDTF">2018-02-27T04:34:41Z</dcterms:modified>
</cp:coreProperties>
</file>