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67" r:id="rId2"/>
    <p:sldId id="257" r:id="rId3"/>
    <p:sldId id="259" r:id="rId4"/>
    <p:sldId id="260" r:id="rId5"/>
    <p:sldId id="261" r:id="rId6"/>
    <p:sldId id="268" r:id="rId7"/>
    <p:sldId id="263" r:id="rId8"/>
    <p:sldId id="269" r:id="rId9"/>
    <p:sldId id="271" r:id="rId10"/>
    <p:sldId id="273" r:id="rId11"/>
    <p:sldId id="274" r:id="rId12"/>
    <p:sldId id="275" r:id="rId13"/>
    <p:sldId id="276" r:id="rId14"/>
    <p:sldId id="272"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p:cViewPr varScale="1">
        <p:scale>
          <a:sx n="72" d="100"/>
          <a:sy n="72" d="100"/>
        </p:scale>
        <p:origin x="134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1/18/2018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82AAB8-209E-40E4-9B0A-72170986B060}" type="datetimeFigureOut">
              <a:rPr lang="en-US" smtClean="0"/>
              <a:pPr/>
              <a:t>1/18/2018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82AAB8-209E-40E4-9B0A-72170986B060}" type="datetimeFigureOut">
              <a:rPr lang="en-US" smtClean="0"/>
              <a:pPr/>
              <a:t>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1/18/2018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7772400" cy="838200"/>
          </a:xfrm>
        </p:spPr>
        <p:txBody>
          <a:bodyPr/>
          <a:lstStyle/>
          <a:p>
            <a:pPr algn="ctr"/>
            <a:r>
              <a:rPr lang="en-US" sz="4000" dirty="0">
                <a:latin typeface="Arial Black" pitchFamily="34" charset="0"/>
              </a:rPr>
              <a:t>COLLEGE BOT USING AI</a:t>
            </a:r>
          </a:p>
        </p:txBody>
      </p:sp>
      <p:sp>
        <p:nvSpPr>
          <p:cNvPr id="3" name="Text Placeholder 2"/>
          <p:cNvSpPr>
            <a:spLocks noGrp="1"/>
          </p:cNvSpPr>
          <p:nvPr>
            <p:ph type="body" idx="1"/>
          </p:nvPr>
        </p:nvSpPr>
        <p:spPr>
          <a:xfrm>
            <a:off x="467544" y="1196752"/>
            <a:ext cx="8176422" cy="5080782"/>
          </a:xfrm>
        </p:spPr>
        <p:txBody>
          <a:bodyPr>
            <a:normAutofit fontScale="32500" lnSpcReduction="20000"/>
          </a:bodyPr>
          <a:lstStyle/>
          <a:p>
            <a:r>
              <a:rPr lang="en-US" sz="2400" dirty="0">
                <a:latin typeface="Times New Roman" pitchFamily="18" charset="0"/>
                <a:cs typeface="Times New Roman" pitchFamily="18" charset="0"/>
              </a:rPr>
              <a:t>		</a:t>
            </a:r>
            <a:r>
              <a:rPr lang="en-US" sz="9600" dirty="0">
                <a:latin typeface="Times New Roman" pitchFamily="18" charset="0"/>
                <a:cs typeface="Times New Roman" pitchFamily="18" charset="0"/>
              </a:rPr>
              <a:t>           				               			</a:t>
            </a:r>
            <a:r>
              <a:rPr lang="en-US" sz="9600" dirty="0">
                <a:latin typeface="Cambria" pitchFamily="18" charset="0"/>
              </a:rPr>
              <a:t>Team Members</a:t>
            </a:r>
          </a:p>
          <a:p>
            <a:endParaRPr lang="en-US" sz="9600" dirty="0">
              <a:latin typeface="Cambria" pitchFamily="18" charset="0"/>
            </a:endParaRPr>
          </a:p>
          <a:p>
            <a:pPr lvl="0">
              <a:spcBef>
                <a:spcPct val="0"/>
              </a:spcBef>
              <a:defRPr/>
            </a:pPr>
            <a:r>
              <a:rPr lang="en-US" sz="9600" dirty="0">
                <a:latin typeface="Cambria" pitchFamily="18" charset="0"/>
              </a:rPr>
              <a:t>1.Anand S 				[711714104005]</a:t>
            </a:r>
          </a:p>
          <a:p>
            <a:pPr>
              <a:spcBef>
                <a:spcPct val="0"/>
              </a:spcBef>
              <a:defRPr/>
            </a:pPr>
            <a:r>
              <a:rPr lang="en-US" sz="9600" dirty="0">
                <a:latin typeface="Cambria" pitchFamily="18" charset="0"/>
              </a:rPr>
              <a:t>2.Arul Kumar T			[711714104011]</a:t>
            </a:r>
          </a:p>
          <a:p>
            <a:pPr lvl="0">
              <a:spcBef>
                <a:spcPct val="0"/>
              </a:spcBef>
              <a:defRPr/>
            </a:pPr>
            <a:r>
              <a:rPr lang="en-US" sz="9600" dirty="0">
                <a:latin typeface="Cambria" pitchFamily="18" charset="0"/>
              </a:rPr>
              <a:t>3.Divya U 				[711714104018]</a:t>
            </a:r>
          </a:p>
          <a:p>
            <a:pPr lvl="0">
              <a:spcBef>
                <a:spcPct val="0"/>
              </a:spcBef>
              <a:defRPr/>
            </a:pPr>
            <a:r>
              <a:rPr lang="en-US" sz="9600" dirty="0">
                <a:latin typeface="Cambria" pitchFamily="18" charset="0"/>
              </a:rPr>
              <a:t>4.Mohamed </a:t>
            </a:r>
            <a:r>
              <a:rPr lang="en-US" sz="9600" dirty="0" err="1">
                <a:latin typeface="Cambria" pitchFamily="18" charset="0"/>
              </a:rPr>
              <a:t>Sharuk</a:t>
            </a:r>
            <a:r>
              <a:rPr lang="en-US" sz="9600" dirty="0">
                <a:latin typeface="Cambria" pitchFamily="18" charset="0"/>
              </a:rPr>
              <a:t> CM	[711714104033]</a:t>
            </a:r>
          </a:p>
          <a:p>
            <a:pPr lvl="0">
              <a:spcBef>
                <a:spcPct val="0"/>
              </a:spcBef>
              <a:defRPr/>
            </a:pPr>
            <a:endParaRPr lang="en-US" sz="9600" dirty="0">
              <a:latin typeface="Cambria" pitchFamily="18" charset="0"/>
            </a:endParaRPr>
          </a:p>
          <a:p>
            <a:pPr lvl="0" algn="ctr">
              <a:spcBef>
                <a:spcPct val="0"/>
              </a:spcBef>
              <a:buClrTx/>
              <a:buSzTx/>
              <a:defRPr/>
            </a:pPr>
            <a:r>
              <a:rPr lang="en-US" sz="9600" dirty="0">
                <a:latin typeface="Cambria" pitchFamily="18" charset="0"/>
              </a:rPr>
              <a:t>Guided by</a:t>
            </a:r>
          </a:p>
          <a:p>
            <a:pPr lvl="0" algn="ctr">
              <a:spcBef>
                <a:spcPct val="0"/>
              </a:spcBef>
              <a:buClrTx/>
              <a:buSzTx/>
              <a:defRPr/>
            </a:pPr>
            <a:endParaRPr lang="en-US" sz="9600" dirty="0">
              <a:latin typeface="Cambria" pitchFamily="18" charset="0"/>
            </a:endParaRPr>
          </a:p>
          <a:p>
            <a:pPr lvl="0">
              <a:spcBef>
                <a:spcPct val="0"/>
              </a:spcBef>
              <a:buClrTx/>
              <a:buSzTx/>
              <a:defRPr/>
            </a:pPr>
            <a:r>
              <a:rPr lang="en-US" sz="9600" dirty="0">
                <a:latin typeface="Cambria" pitchFamily="18" charset="0"/>
              </a:rPr>
              <a:t>Industry Mentor: </a:t>
            </a:r>
            <a:r>
              <a:rPr lang="en-US" sz="9600" dirty="0" err="1">
                <a:latin typeface="Cambria" pitchFamily="18" charset="0"/>
              </a:rPr>
              <a:t>Mr.Vasanth</a:t>
            </a:r>
            <a:r>
              <a:rPr lang="en-US" sz="9600" dirty="0">
                <a:latin typeface="Cambria" pitchFamily="18" charset="0"/>
              </a:rPr>
              <a:t> </a:t>
            </a:r>
          </a:p>
          <a:p>
            <a:pPr lvl="0">
              <a:spcBef>
                <a:spcPct val="0"/>
              </a:spcBef>
              <a:buClrTx/>
              <a:buSzTx/>
              <a:defRPr/>
            </a:pPr>
            <a:r>
              <a:rPr lang="en-US" sz="9600" dirty="0">
                <a:latin typeface="Cambria" pitchFamily="18" charset="0"/>
              </a:rPr>
              <a:t>Faculty Mentor: Ms. </a:t>
            </a:r>
            <a:r>
              <a:rPr lang="en-US" sz="9600" dirty="0" err="1">
                <a:latin typeface="Cambria" pitchFamily="18" charset="0"/>
              </a:rPr>
              <a:t>Poongothai</a:t>
            </a:r>
            <a:endParaRPr lang="en-US" sz="9600" dirty="0">
              <a:latin typeface="Cambria" pitchFamily="18" charset="0"/>
            </a:endParaRPr>
          </a:p>
          <a:p>
            <a:endParaRPr lang="en-US" sz="9600" dirty="0">
              <a:latin typeface="Times New Roman" pitchFamily="18" charset="0"/>
              <a:cs typeface="Times New Roman" pitchFamily="18" charset="0"/>
            </a:endParaRPr>
          </a:p>
        </p:txBody>
      </p:sp>
      <p:sp>
        <p:nvSpPr>
          <p:cNvPr id="4" name="TextBox 3"/>
          <p:cNvSpPr txBox="1"/>
          <p:nvPr/>
        </p:nvSpPr>
        <p:spPr>
          <a:xfrm>
            <a:off x="0" y="6477000"/>
            <a:ext cx="9144000" cy="381000"/>
          </a:xfrm>
          <a:prstGeom prst="rect">
            <a:avLst/>
          </a:prstGeom>
          <a:solidFill>
            <a:schemeClr val="accent1"/>
          </a:solidFill>
          <a:ln>
            <a:solidFill>
              <a:schemeClr val="accent1"/>
            </a:solidFill>
          </a:ln>
        </p:spPr>
        <p:txBody>
          <a:bodyPr wrap="square" rtlCol="0">
            <a:spAutoFit/>
          </a:bodyPr>
          <a:lstStyle/>
          <a:p>
            <a:pPr algn="ctr"/>
            <a:r>
              <a:rPr lang="en-US" dirty="0">
                <a:solidFill>
                  <a:schemeClr val="bg1"/>
                </a:solidFill>
              </a:rPr>
              <a:t>Department of CSE, KGiSL Institute of Technology, Coimbatore</a:t>
            </a:r>
          </a:p>
        </p:txBody>
      </p:sp>
    </p:spTree>
    <p:extLst>
      <p:ext uri="{BB962C8B-B14F-4D97-AF65-F5344CB8AC3E}">
        <p14:creationId xmlns:p14="http://schemas.microsoft.com/office/powerpoint/2010/main" val="479281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7FC4C-7A70-4AEE-A2C7-06A3F40F5A6C}"/>
              </a:ext>
            </a:extLst>
          </p:cNvPr>
          <p:cNvSpPr>
            <a:spLocks noGrp="1"/>
          </p:cNvSpPr>
          <p:nvPr>
            <p:ph type="title"/>
          </p:nvPr>
        </p:nvSpPr>
        <p:spPr/>
        <p:txBody>
          <a:bodyPr/>
          <a:lstStyle/>
          <a:p>
            <a:r>
              <a:rPr lang="en-SG" dirty="0"/>
              <a:t>Continued...</a:t>
            </a:r>
            <a:endParaRPr lang="en-IN" dirty="0"/>
          </a:p>
        </p:txBody>
      </p:sp>
      <p:pic>
        <p:nvPicPr>
          <p:cNvPr id="4" name="Picture 3">
            <a:extLst>
              <a:ext uri="{FF2B5EF4-FFF2-40B4-BE49-F238E27FC236}">
                <a16:creationId xmlns:a16="http://schemas.microsoft.com/office/drawing/2014/main" id="{AD989141-E7E7-4AD3-BF37-9FA328F42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2060848"/>
            <a:ext cx="8305800" cy="4669733"/>
          </a:xfrm>
          <a:prstGeom prst="rect">
            <a:avLst/>
          </a:prstGeom>
        </p:spPr>
      </p:pic>
    </p:spTree>
    <p:extLst>
      <p:ext uri="{BB962C8B-B14F-4D97-AF65-F5344CB8AC3E}">
        <p14:creationId xmlns:p14="http://schemas.microsoft.com/office/powerpoint/2010/main" val="3037856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3D47-E43F-4F2E-809E-C7BA81A929A3}"/>
              </a:ext>
            </a:extLst>
          </p:cNvPr>
          <p:cNvSpPr>
            <a:spLocks noGrp="1"/>
          </p:cNvSpPr>
          <p:nvPr>
            <p:ph type="title"/>
          </p:nvPr>
        </p:nvSpPr>
        <p:spPr/>
        <p:txBody>
          <a:bodyPr/>
          <a:lstStyle/>
          <a:p>
            <a:r>
              <a:rPr lang="en-SG" dirty="0"/>
              <a:t>Continued...</a:t>
            </a:r>
            <a:endParaRPr lang="en-IN" dirty="0"/>
          </a:p>
        </p:txBody>
      </p:sp>
      <p:pic>
        <p:nvPicPr>
          <p:cNvPr id="4" name="Picture 3">
            <a:extLst>
              <a:ext uri="{FF2B5EF4-FFF2-40B4-BE49-F238E27FC236}">
                <a16:creationId xmlns:a16="http://schemas.microsoft.com/office/drawing/2014/main" id="{3B9E26F6-7E9F-428E-9388-A74CFD9B2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03" y="1875184"/>
            <a:ext cx="8680400" cy="4880342"/>
          </a:xfrm>
          <a:prstGeom prst="rect">
            <a:avLst/>
          </a:prstGeom>
        </p:spPr>
      </p:pic>
    </p:spTree>
    <p:extLst>
      <p:ext uri="{BB962C8B-B14F-4D97-AF65-F5344CB8AC3E}">
        <p14:creationId xmlns:p14="http://schemas.microsoft.com/office/powerpoint/2010/main" val="3900146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0D0E9-CD70-4482-82DC-42CE2F62CEFE}"/>
              </a:ext>
            </a:extLst>
          </p:cNvPr>
          <p:cNvSpPr>
            <a:spLocks noGrp="1"/>
          </p:cNvSpPr>
          <p:nvPr>
            <p:ph type="title"/>
          </p:nvPr>
        </p:nvSpPr>
        <p:spPr/>
        <p:txBody>
          <a:bodyPr/>
          <a:lstStyle/>
          <a:p>
            <a:r>
              <a:rPr lang="en-SG" dirty="0"/>
              <a:t>Continued...</a:t>
            </a:r>
            <a:endParaRPr lang="en-IN" dirty="0"/>
          </a:p>
        </p:txBody>
      </p:sp>
      <p:pic>
        <p:nvPicPr>
          <p:cNvPr id="4" name="Picture 3">
            <a:extLst>
              <a:ext uri="{FF2B5EF4-FFF2-40B4-BE49-F238E27FC236}">
                <a16:creationId xmlns:a16="http://schemas.microsoft.com/office/drawing/2014/main" id="{DF11336D-3C96-4966-88DE-5C3F5D928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196073"/>
            <a:ext cx="8064896" cy="4534290"/>
          </a:xfrm>
          <a:prstGeom prst="rect">
            <a:avLst/>
          </a:prstGeom>
        </p:spPr>
      </p:pic>
    </p:spTree>
    <p:extLst>
      <p:ext uri="{BB962C8B-B14F-4D97-AF65-F5344CB8AC3E}">
        <p14:creationId xmlns:p14="http://schemas.microsoft.com/office/powerpoint/2010/main" val="4117717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E2D4-B7D5-4F24-8A9A-756FAA262084}"/>
              </a:ext>
            </a:extLst>
          </p:cNvPr>
          <p:cNvSpPr>
            <a:spLocks noGrp="1"/>
          </p:cNvSpPr>
          <p:nvPr>
            <p:ph type="title"/>
          </p:nvPr>
        </p:nvSpPr>
        <p:spPr/>
        <p:txBody>
          <a:bodyPr/>
          <a:lstStyle/>
          <a:p>
            <a:r>
              <a:rPr lang="en-SG" dirty="0"/>
              <a:t>Continued...</a:t>
            </a:r>
            <a:endParaRPr lang="en-IN" dirty="0"/>
          </a:p>
        </p:txBody>
      </p:sp>
      <p:pic>
        <p:nvPicPr>
          <p:cNvPr id="4" name="Picture 3">
            <a:extLst>
              <a:ext uri="{FF2B5EF4-FFF2-40B4-BE49-F238E27FC236}">
                <a16:creationId xmlns:a16="http://schemas.microsoft.com/office/drawing/2014/main" id="{68F181B8-3C0B-4179-9500-A64E83B52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926" y="1868521"/>
            <a:ext cx="8158148" cy="4586719"/>
          </a:xfrm>
          <a:prstGeom prst="rect">
            <a:avLst/>
          </a:prstGeom>
        </p:spPr>
      </p:pic>
    </p:spTree>
    <p:extLst>
      <p:ext uri="{BB962C8B-B14F-4D97-AF65-F5344CB8AC3E}">
        <p14:creationId xmlns:p14="http://schemas.microsoft.com/office/powerpoint/2010/main" val="1930729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a:t>Continued...</a:t>
            </a:r>
          </a:p>
        </p:txBody>
      </p:sp>
      <p:pic>
        <p:nvPicPr>
          <p:cNvPr id="3" name="Picture 2">
            <a:extLst>
              <a:ext uri="{FF2B5EF4-FFF2-40B4-BE49-F238E27FC236}">
                <a16:creationId xmlns:a16="http://schemas.microsoft.com/office/drawing/2014/main" id="{93F3FA5A-523E-469A-B8F1-D124943FA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02" y="2348860"/>
            <a:ext cx="8677298" cy="380505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268760"/>
            <a:ext cx="7766248" cy="5101560"/>
          </a:xfrm>
        </p:spPr>
        <p:txBody>
          <a:bodyPr>
            <a:normAutofit/>
          </a:bodyPr>
          <a:lstStyle/>
          <a:p>
            <a:pPr algn="ctr">
              <a:buNone/>
            </a:pPr>
            <a:r>
              <a:rPr lang="en-US" sz="960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928670"/>
            <a:ext cx="8229600" cy="1143000"/>
          </a:xfrm>
        </p:spPr>
        <p:txBody>
          <a:bodyPr>
            <a:normAutofit fontScale="90000"/>
          </a:bodyPr>
          <a:lstStyle/>
          <a:p>
            <a:r>
              <a:rPr lang="en-US" sz="4400" dirty="0"/>
              <a:t>Abstract</a:t>
            </a:r>
            <a:br>
              <a:rPr lang="en-US" sz="4400" dirty="0"/>
            </a:br>
            <a:endParaRPr lang="en-US" sz="4400" dirty="0">
              <a:latin typeface="Cambria" pitchFamily="18" charset="0"/>
            </a:endParaRPr>
          </a:p>
        </p:txBody>
      </p:sp>
      <p:sp>
        <p:nvSpPr>
          <p:cNvPr id="8" name="Content Placeholder 7"/>
          <p:cNvSpPr>
            <a:spLocks noGrp="1"/>
          </p:cNvSpPr>
          <p:nvPr>
            <p:ph idx="1"/>
          </p:nvPr>
        </p:nvSpPr>
        <p:spPr>
          <a:xfrm>
            <a:off x="395536" y="1556792"/>
            <a:ext cx="8229600" cy="4824536"/>
          </a:xfrm>
        </p:spPr>
        <p:txBody>
          <a:bodyPr>
            <a:normAutofit/>
          </a:bodyPr>
          <a:lstStyle/>
          <a:p>
            <a:pPr algn="just">
              <a:buNone/>
            </a:pPr>
            <a:r>
              <a:rPr lang="en-IN" sz="2800" dirty="0">
                <a:latin typeface="Times New Roman" panose="02020603050405020304" pitchFamily="18" charset="0"/>
                <a:cs typeface="Times New Roman" panose="02020603050405020304" pitchFamily="18" charset="0"/>
              </a:rPr>
              <a:t>          The College </a:t>
            </a:r>
            <a:r>
              <a:rPr lang="en-IN" sz="2800" dirty="0" err="1">
                <a:latin typeface="Times New Roman" panose="02020603050405020304" pitchFamily="18" charset="0"/>
                <a:cs typeface="Times New Roman" panose="02020603050405020304" pitchFamily="18" charset="0"/>
              </a:rPr>
              <a:t>bot</a:t>
            </a:r>
            <a:r>
              <a:rPr lang="en-IN" sz="2800" dirty="0">
                <a:latin typeface="Times New Roman" panose="02020603050405020304" pitchFamily="18" charset="0"/>
                <a:cs typeface="Times New Roman" panose="02020603050405020304" pitchFamily="18" charset="0"/>
              </a:rPr>
              <a:t> is built using artificial intelligence that analyses user’s queries and understand user’s message. Students and parents just have to query through the </a:t>
            </a:r>
            <a:r>
              <a:rPr lang="en-IN" sz="2800" dirty="0" err="1">
                <a:latin typeface="Times New Roman" panose="02020603050405020304" pitchFamily="18" charset="0"/>
                <a:cs typeface="Times New Roman" panose="02020603050405020304" pitchFamily="18" charset="0"/>
              </a:rPr>
              <a:t>bot</a:t>
            </a:r>
            <a:r>
              <a:rPr lang="en-IN" sz="2800" dirty="0">
                <a:latin typeface="Times New Roman" panose="02020603050405020304" pitchFamily="18" charset="0"/>
                <a:cs typeface="Times New Roman" panose="02020603050405020304" pitchFamily="18" charset="0"/>
              </a:rPr>
              <a:t> by chatting. Students can chat using text format. The System uses built in artificial intelligence to answer the query. The system provides answers as per user queries. The System analyses the question and then answers to the user. The user can query about admissions and its details.</a:t>
            </a:r>
            <a:endParaRPr lang="en-SG" dirty="0"/>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9" name="TextBox 8"/>
          <p:cNvSpPr txBox="1"/>
          <p:nvPr/>
        </p:nvSpPr>
        <p:spPr>
          <a:xfrm>
            <a:off x="5286380" y="2357430"/>
            <a:ext cx="184731" cy="369332"/>
          </a:xfrm>
          <a:prstGeom prst="rect">
            <a:avLst/>
          </a:prstGeom>
          <a:noFill/>
        </p:spPr>
        <p:txBody>
          <a:bodyPr wrap="none" rtlCol="0">
            <a:spAutoFit/>
          </a:bodyPr>
          <a:lstStyle/>
          <a:p>
            <a:endParaRPr lang="en-S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Calibri" pitchFamily="34" charset="0"/>
                <a:cs typeface="Calibri" pitchFamily="34" charset="0"/>
              </a:rPr>
              <a:t>Area Introduction-Existing system</a:t>
            </a:r>
          </a:p>
        </p:txBody>
      </p:sp>
      <p:sp>
        <p:nvSpPr>
          <p:cNvPr id="5" name="Content Placeholder 4"/>
          <p:cNvSpPr>
            <a:spLocks noGrp="1"/>
          </p:cNvSpPr>
          <p:nvPr>
            <p:ph idx="1"/>
          </p:nvPr>
        </p:nvSpPr>
        <p:spPr/>
        <p:txBody>
          <a:bodyPr/>
          <a:lstStyle/>
          <a:p>
            <a:pPr algn="just">
              <a:buNone/>
            </a:pPr>
            <a:r>
              <a:rPr lang="en-IN" dirty="0">
                <a:latin typeface="Times New Roman" panose="02020603050405020304" pitchFamily="18" charset="0"/>
                <a:cs typeface="Times New Roman" panose="02020603050405020304" pitchFamily="18" charset="0"/>
              </a:rPr>
              <a:t>             Chatbot is a computer program designed to simulate conversations with humans. The first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Eliza, was built in 1966 at the MIT Artificial Intelligence Laboratory by Joseph </a:t>
            </a:r>
            <a:r>
              <a:rPr lang="en-IN" dirty="0" err="1">
                <a:latin typeface="Times New Roman" panose="02020603050405020304" pitchFamily="18" charset="0"/>
                <a:cs typeface="Times New Roman" panose="02020603050405020304" pitchFamily="18" charset="0"/>
              </a:rPr>
              <a:t>Weizenbaum</a:t>
            </a:r>
            <a:r>
              <a:rPr lang="en-IN" dirty="0">
                <a:latin typeface="Times New Roman" panose="02020603050405020304" pitchFamily="18" charset="0"/>
                <a:cs typeface="Times New Roman" panose="02020603050405020304" pitchFamily="18" charset="0"/>
              </a:rPr>
              <a:t> to mimic human conversations. There are various </a:t>
            </a:r>
            <a:r>
              <a:rPr lang="en-IN" dirty="0" err="1">
                <a:latin typeface="Times New Roman" panose="02020603050405020304" pitchFamily="18" charset="0"/>
                <a:cs typeface="Times New Roman" panose="02020603050405020304" pitchFamily="18" charset="0"/>
              </a:rPr>
              <a:t>chatbots</a:t>
            </a:r>
            <a:r>
              <a:rPr lang="en-IN" dirty="0">
                <a:latin typeface="Times New Roman" panose="02020603050405020304" pitchFamily="18" charset="0"/>
                <a:cs typeface="Times New Roman" panose="02020603050405020304" pitchFamily="18" charset="0"/>
              </a:rPr>
              <a:t> already available such as Poncho (Messenger </a:t>
            </a:r>
            <a:r>
              <a:rPr lang="en-IN" dirty="0" err="1">
                <a:latin typeface="Times New Roman" panose="02020603050405020304" pitchFamily="18" charset="0"/>
                <a:cs typeface="Times New Roman" panose="02020603050405020304" pitchFamily="18" charset="0"/>
              </a:rPr>
              <a:t>bot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Insomno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bot</a:t>
            </a:r>
            <a:r>
              <a:rPr lang="en-IN" dirty="0">
                <a:latin typeface="Times New Roman" panose="02020603050405020304" pitchFamily="18" charset="0"/>
                <a:cs typeface="Times New Roman" panose="02020603050405020304" pitchFamily="18" charset="0"/>
              </a:rPr>
              <a:t> (Chatting), Melody and Dr.AI. (Healthcare), Natasha (Messenger and chatting).</a:t>
            </a:r>
          </a:p>
          <a:p>
            <a:pPr algn="just">
              <a:buNone/>
            </a:pPr>
            <a:endParaRPr lang="en-SG"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472"/>
            <a:ext cx="8229600" cy="1143000"/>
          </a:xfrm>
        </p:spPr>
        <p:txBody>
          <a:bodyPr>
            <a:normAutofit/>
          </a:bodyPr>
          <a:lstStyle/>
          <a:p>
            <a:r>
              <a:rPr lang="en-US" sz="4400" dirty="0">
                <a:latin typeface="Calibri" pitchFamily="34" charset="0"/>
                <a:cs typeface="Calibri" pitchFamily="34" charset="0"/>
              </a:rPr>
              <a:t>Proposed System</a:t>
            </a:r>
          </a:p>
        </p:txBody>
      </p:sp>
      <p:sp>
        <p:nvSpPr>
          <p:cNvPr id="5" name="Content Placeholder 4"/>
          <p:cNvSpPr>
            <a:spLocks noGrp="1"/>
          </p:cNvSpPr>
          <p:nvPr>
            <p:ph idx="1"/>
          </p:nvPr>
        </p:nvSpPr>
        <p:spPr>
          <a:xfrm>
            <a:off x="457200" y="1962864"/>
            <a:ext cx="8229600" cy="4274448"/>
          </a:xfrm>
        </p:spPr>
        <p:txBody>
          <a:bodyPr/>
          <a:lstStyle/>
          <a:p>
            <a:pPr marL="0" indent="0" algn="just">
              <a:buNone/>
            </a:pPr>
            <a:r>
              <a:rPr lang="en-IN" sz="2400" dirty="0">
                <a:latin typeface="Times New Roman" panose="02020603050405020304" pitchFamily="18" charset="0"/>
                <a:cs typeface="Times New Roman" panose="02020603050405020304" pitchFamily="18" charset="0"/>
              </a:rPr>
              <a:t>College Bot using AI and machine learning which provides information about the college to the users.</a:t>
            </a:r>
          </a:p>
          <a:p>
            <a:pPr marL="0" indent="0" algn="just">
              <a:buNone/>
            </a:pPr>
            <a:r>
              <a:rPr lang="en-IN" sz="2400" b="1" dirty="0">
                <a:latin typeface="Times New Roman" panose="02020603050405020304" pitchFamily="18" charset="0"/>
                <a:cs typeface="Times New Roman" panose="02020603050405020304" pitchFamily="18" charset="0"/>
              </a:rPr>
              <a:t>Advantages over existing methods:</a:t>
            </a:r>
          </a:p>
          <a:p>
            <a:pPr marL="0" indent="0" algn="just">
              <a:buNone/>
            </a:pPr>
            <a:r>
              <a:rPr lang="en-IN" sz="2400" dirty="0">
                <a:latin typeface="Times New Roman" panose="02020603050405020304" pitchFamily="18" charset="0"/>
                <a:cs typeface="Times New Roman" panose="02020603050405020304" pitchFamily="18" charset="0"/>
              </a:rPr>
              <a:t>The College Bot gives detailed information about the college.</a:t>
            </a:r>
          </a:p>
          <a:p>
            <a:pPr marL="0" indent="0" algn="just">
              <a:buNone/>
            </a:pPr>
            <a:r>
              <a:rPr lang="en-IN" sz="2400" b="1" dirty="0">
                <a:latin typeface="Times New Roman" panose="02020603050405020304" pitchFamily="18" charset="0"/>
                <a:cs typeface="Times New Roman" panose="02020603050405020304" pitchFamily="18" charset="0"/>
              </a:rPr>
              <a:t>Future enhancement:</a:t>
            </a:r>
          </a:p>
          <a:p>
            <a:pPr marL="0" indent="0" algn="just">
              <a:buNone/>
            </a:pPr>
            <a:r>
              <a:rPr lang="en-IN" sz="2400" dirty="0">
                <a:latin typeface="Times New Roman" panose="02020603050405020304" pitchFamily="18" charset="0"/>
                <a:cs typeface="Times New Roman" panose="02020603050405020304" pitchFamily="18" charset="0"/>
              </a:rPr>
              <a:t>We will develop an open domain for every college in the city.</a:t>
            </a:r>
          </a:p>
          <a:p>
            <a:pPr algn="just"/>
            <a:endParaRPr lang="en-IN" sz="2400" dirty="0">
              <a:latin typeface="Times New Roman" panose="02020603050405020304" pitchFamily="18" charset="0"/>
              <a:cs typeface="Times New Roman" panose="02020603050405020304" pitchFamily="18" charset="0"/>
            </a:endParaRPr>
          </a:p>
          <a:p>
            <a:pPr algn="just">
              <a:buNone/>
            </a:pPr>
            <a:endParaRPr lang="en-SG" dirty="0"/>
          </a:p>
        </p:txBody>
      </p:sp>
      <p:sp>
        <p:nvSpPr>
          <p:cNvPr id="4" name="TextBox 3"/>
          <p:cNvSpPr txBox="1"/>
          <p:nvPr/>
        </p:nvSpPr>
        <p:spPr>
          <a:xfrm>
            <a:off x="0" y="6504384"/>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a:latin typeface="Calibri" pitchFamily="34" charset="0"/>
                <a:cs typeface="Calibri" pitchFamily="34" charset="0"/>
              </a:rPr>
              <a:t>Literature Review</a:t>
            </a:r>
            <a:endParaRPr lang="en-US" sz="4000" dirty="0">
              <a:latin typeface="Calibri" pitchFamily="34" charset="0"/>
              <a:cs typeface="Calibri" pitchFamily="34"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Content Placeholder 4"/>
          <p:cNvSpPr>
            <a:spLocks noGrp="1"/>
          </p:cNvSpPr>
          <p:nvPr>
            <p:ph idx="1"/>
          </p:nvPr>
        </p:nvSpPr>
        <p:spPr/>
        <p:txBody>
          <a:bodyPr>
            <a:normAutofit lnSpcReduction="10000"/>
          </a:bodyPr>
          <a:lstStyle/>
          <a:p>
            <a:pPr marL="0" indent="0">
              <a:buNone/>
            </a:pPr>
            <a:r>
              <a:rPr lang="en-US" sz="3200" b="1" dirty="0">
                <a:latin typeface="Cambria" pitchFamily="18" charset="0"/>
              </a:rPr>
              <a:t>Drawbacks of existing methods:</a:t>
            </a:r>
          </a:p>
          <a:p>
            <a:pPr marL="0" indent="0">
              <a:buFont typeface="Wingdings" pitchFamily="2" charset="2"/>
              <a:buChar char="v"/>
            </a:pPr>
            <a:r>
              <a:rPr lang="en-US" sz="3200" b="1" dirty="0">
                <a:latin typeface="Cambria" pitchFamily="18" charset="0"/>
              </a:rPr>
              <a:t>	</a:t>
            </a:r>
            <a:r>
              <a:rPr lang="en-US" sz="3200" dirty="0">
                <a:latin typeface="Cambria" pitchFamily="18" charset="0"/>
              </a:rPr>
              <a:t>Lack of detailed information</a:t>
            </a:r>
          </a:p>
          <a:p>
            <a:pPr marL="0" indent="0">
              <a:buFont typeface="Wingdings" pitchFamily="2" charset="2"/>
              <a:buChar char="v"/>
            </a:pPr>
            <a:r>
              <a:rPr lang="en-US" sz="3200" dirty="0">
                <a:latin typeface="Cambria" pitchFamily="18" charset="0"/>
              </a:rPr>
              <a:t>	Lack of the unavailability of NLP(Natural Language Processing)	</a:t>
            </a:r>
          </a:p>
          <a:p>
            <a:pPr marL="0" indent="0">
              <a:buNone/>
            </a:pPr>
            <a:r>
              <a:rPr lang="en-US" sz="3200" b="1" dirty="0">
                <a:latin typeface="Cambria" pitchFamily="18" charset="0"/>
              </a:rPr>
              <a:t>References</a:t>
            </a:r>
          </a:p>
          <a:p>
            <a:pPr marL="0" indent="0">
              <a:buFont typeface="Wingdings" pitchFamily="2" charset="2"/>
              <a:buChar char="v"/>
            </a:pPr>
            <a:r>
              <a:rPr lang="en-US" sz="3200" b="1" dirty="0">
                <a:latin typeface="Cambria" pitchFamily="18" charset="0"/>
              </a:rPr>
              <a:t>	</a:t>
            </a:r>
            <a:r>
              <a:rPr lang="en-US" sz="3200" dirty="0">
                <a:latin typeface="Cambria" pitchFamily="18" charset="0"/>
              </a:rPr>
              <a:t>IEEE</a:t>
            </a:r>
          </a:p>
          <a:p>
            <a:pPr marL="0" indent="0">
              <a:buFont typeface="Wingdings" pitchFamily="2" charset="2"/>
              <a:buChar char="v"/>
            </a:pPr>
            <a:r>
              <a:rPr lang="en-US" sz="3200" b="1" dirty="0">
                <a:latin typeface="Cambria" pitchFamily="18" charset="0"/>
              </a:rPr>
              <a:t>	</a:t>
            </a:r>
            <a:r>
              <a:rPr lang="en-US" sz="3200" dirty="0" err="1">
                <a:latin typeface="Cambria" pitchFamily="18" charset="0"/>
              </a:rPr>
              <a:t>Elbot</a:t>
            </a:r>
            <a:endParaRPr lang="en-US" sz="3200" dirty="0">
              <a:latin typeface="Cambria" pitchFamily="18" charset="0"/>
            </a:endParaRPr>
          </a:p>
          <a:p>
            <a:pPr marL="0" indent="0">
              <a:buFont typeface="Wingdings" pitchFamily="2" charset="2"/>
              <a:buChar char="v"/>
            </a:pPr>
            <a:r>
              <a:rPr lang="en-US" sz="3200" b="1" dirty="0">
                <a:latin typeface="Cambria" pitchFamily="18" charset="0"/>
              </a:rPr>
              <a:t>	</a:t>
            </a:r>
            <a:r>
              <a:rPr lang="en-US" sz="3200" dirty="0" err="1">
                <a:latin typeface="Cambria" pitchFamily="18" charset="0"/>
              </a:rPr>
              <a:t>Chatbot</a:t>
            </a:r>
            <a:r>
              <a:rPr lang="en-US" sz="3200" dirty="0">
                <a:latin typeface="Cambria" pitchFamily="18" charset="0"/>
              </a:rPr>
              <a:t> Magazines</a:t>
            </a:r>
            <a:endParaRPr lang="en-US" sz="3200" b="1" dirty="0">
              <a:latin typeface="Cambria" pitchFamily="18" charset="0"/>
            </a:endParaRPr>
          </a:p>
          <a:p>
            <a:endParaRPr lang="en-S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1143000"/>
          </a:xfrm>
        </p:spPr>
        <p:txBody>
          <a:bodyPr>
            <a:normAutofit fontScale="90000"/>
          </a:bodyPr>
          <a:lstStyle/>
          <a:p>
            <a:r>
              <a:rPr lang="en-US" dirty="0"/>
              <a:t>Process Flow</a:t>
            </a:r>
            <a:br>
              <a:rPr lang="en-US" dirty="0"/>
            </a:br>
            <a:endParaRPr lang="en-US" sz="2700" dirty="0"/>
          </a:p>
        </p:txBody>
      </p:sp>
      <p:pic>
        <p:nvPicPr>
          <p:cNvPr id="6" name="Content Placeholder 5">
            <a:extLst>
              <a:ext uri="{FF2B5EF4-FFF2-40B4-BE49-F238E27FC236}">
                <a16:creationId xmlns:a16="http://schemas.microsoft.com/office/drawing/2014/main" id="{6D79E230-3B1F-4A78-9269-1DDB73FA7D2B}"/>
              </a:ext>
            </a:extLst>
          </p:cNvPr>
          <p:cNvPicPr>
            <a:picLocks noGrp="1"/>
          </p:cNvPicPr>
          <p:nvPr>
            <p:ph idx="1"/>
          </p:nvPr>
        </p:nvPicPr>
        <p:blipFill>
          <a:blip r:embed="rId2"/>
          <a:stretch>
            <a:fillRect/>
          </a:stretch>
        </p:blipFill>
        <p:spPr>
          <a:xfrm>
            <a:off x="2843808" y="1143000"/>
            <a:ext cx="3672408" cy="53103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Calibri" pitchFamily="34" charset="0"/>
                <a:cs typeface="Calibri" pitchFamily="34" charset="0"/>
              </a:rPr>
              <a:t>Module Split-up</a:t>
            </a:r>
          </a:p>
        </p:txBody>
      </p:sp>
      <p:sp>
        <p:nvSpPr>
          <p:cNvPr id="5" name="Content Placeholder 4"/>
          <p:cNvSpPr>
            <a:spLocks noGrp="1"/>
          </p:cNvSpPr>
          <p:nvPr>
            <p:ph idx="1"/>
          </p:nvPr>
        </p:nvSpPr>
        <p:spPr/>
        <p:txBody>
          <a:bodyPr>
            <a:normAutofit fontScale="92500" lnSpcReduction="20000"/>
          </a:bodyPr>
          <a:lstStyle/>
          <a:p>
            <a:pPr>
              <a:buNone/>
            </a:pPr>
            <a:r>
              <a:rPr lang="en-IN" sz="2400" b="1" dirty="0">
                <a:latin typeface="Times New Roman" panose="02020603050405020304" pitchFamily="18" charset="0"/>
                <a:cs typeface="Times New Roman" panose="02020603050405020304" pitchFamily="18" charset="0"/>
              </a:rPr>
              <a:t>       Module 1 (Mohamed </a:t>
            </a:r>
            <a:r>
              <a:rPr lang="en-IN" sz="2400" b="1" dirty="0" err="1">
                <a:latin typeface="Times New Roman" panose="02020603050405020304" pitchFamily="18" charset="0"/>
                <a:cs typeface="Times New Roman" panose="02020603050405020304" pitchFamily="18" charset="0"/>
              </a:rPr>
              <a:t>Sharuk</a:t>
            </a:r>
            <a:r>
              <a:rPr lang="en-IN" sz="2400" b="1" dirty="0">
                <a:latin typeface="Times New Roman" panose="02020603050405020304" pitchFamily="18" charset="0"/>
                <a:cs typeface="Times New Roman" panose="02020603050405020304" pitchFamily="18" charset="0"/>
              </a:rPr>
              <a:t> CM) </a:t>
            </a:r>
          </a:p>
          <a:p>
            <a:pPr marL="800100" lvl="1" indent="-342900">
              <a:buNone/>
            </a:pPr>
            <a:r>
              <a:rPr lang="en-IN" dirty="0">
                <a:latin typeface="Times New Roman" panose="02020603050405020304" pitchFamily="18" charset="0"/>
                <a:cs typeface="Times New Roman" panose="02020603050405020304" pitchFamily="18" charset="0"/>
              </a:rPr>
              <a:t>    -Tensor flow integration with python        </a:t>
            </a:r>
          </a:p>
          <a:p>
            <a:pPr marL="800100" lvl="1" indent="-342900">
              <a:buNone/>
            </a:pPr>
            <a:r>
              <a:rPr lang="en-IN" dirty="0">
                <a:latin typeface="Times New Roman" panose="02020603050405020304" pitchFamily="18" charset="0"/>
                <a:cs typeface="Times New Roman" panose="02020603050405020304" pitchFamily="18" charset="0"/>
              </a:rPr>
              <a:t>    -Framing Database Structure</a:t>
            </a:r>
          </a:p>
          <a:p>
            <a:pPr marL="800100" lvl="1" indent="-342900">
              <a:buNone/>
            </a:pPr>
            <a:r>
              <a:rPr lang="en-IN" b="1" dirty="0">
                <a:latin typeface="Times New Roman" panose="02020603050405020304" pitchFamily="18" charset="0"/>
                <a:cs typeface="Times New Roman" panose="02020603050405020304" pitchFamily="18" charset="0"/>
              </a:rPr>
              <a:t>Module 2 (Anand S)</a:t>
            </a:r>
          </a:p>
          <a:p>
            <a:pPr marL="800100" lvl="1" indent="-342900">
              <a:buNone/>
            </a:pPr>
            <a:r>
              <a:rPr lang="en-IN" dirty="0">
                <a:latin typeface="Times New Roman" panose="02020603050405020304" pitchFamily="18" charset="0"/>
                <a:cs typeface="Times New Roman" panose="02020603050405020304" pitchFamily="18" charset="0"/>
              </a:rPr>
              <a:t>    -Bot creation using tensor flow        </a:t>
            </a:r>
          </a:p>
          <a:p>
            <a:pPr marL="800100" lvl="1" indent="-342900">
              <a:buNone/>
            </a:pPr>
            <a:r>
              <a:rPr lang="en-IN" dirty="0">
                <a:latin typeface="Times New Roman" panose="02020603050405020304" pitchFamily="18" charset="0"/>
                <a:cs typeface="Times New Roman" panose="02020603050405020304" pitchFamily="18" charset="0"/>
              </a:rPr>
              <a:t>    -Creating UI </a:t>
            </a:r>
          </a:p>
          <a:p>
            <a:pPr>
              <a:buNone/>
            </a:pPr>
            <a:r>
              <a:rPr lang="en-IN" sz="2400" b="1" dirty="0">
                <a:latin typeface="Times New Roman" panose="02020603050405020304" pitchFamily="18" charset="0"/>
                <a:cs typeface="Times New Roman" panose="02020603050405020304" pitchFamily="18" charset="0"/>
              </a:rPr>
              <a:t>      Module 3 (Arul Kumar T)</a:t>
            </a:r>
          </a:p>
          <a:p>
            <a:pPr>
              <a:buNone/>
            </a:pP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-Implement NLP in the </a:t>
            </a:r>
            <a:r>
              <a:rPr lang="en-IN" sz="2400" dirty="0" err="1">
                <a:latin typeface="Times New Roman" panose="02020603050405020304" pitchFamily="18" charset="0"/>
                <a:cs typeface="Times New Roman" panose="02020603050405020304" pitchFamily="18" charset="0"/>
              </a:rPr>
              <a:t>bot</a:t>
            </a:r>
            <a:r>
              <a:rPr lang="en-IN" sz="2400" dirty="0">
                <a:latin typeface="Times New Roman" panose="02020603050405020304" pitchFamily="18" charset="0"/>
                <a:cs typeface="Times New Roman" panose="02020603050405020304" pitchFamily="18" charset="0"/>
              </a:rPr>
              <a:t>        </a:t>
            </a:r>
          </a:p>
          <a:p>
            <a:pPr>
              <a:buNone/>
            </a:pPr>
            <a:r>
              <a:rPr lang="en-IN" sz="2400" dirty="0">
                <a:latin typeface="Times New Roman" panose="02020603050405020304" pitchFamily="18" charset="0"/>
                <a:cs typeface="Times New Roman" panose="02020603050405020304" pitchFamily="18" charset="0"/>
              </a:rPr>
              <a:t>          -Train the </a:t>
            </a:r>
            <a:r>
              <a:rPr lang="en-IN" sz="2400" dirty="0" err="1">
                <a:latin typeface="Times New Roman" panose="02020603050405020304" pitchFamily="18" charset="0"/>
                <a:cs typeface="Times New Roman" panose="02020603050405020304" pitchFamily="18" charset="0"/>
              </a:rPr>
              <a:t>bot</a:t>
            </a:r>
            <a:endParaRPr lang="en-IN" sz="2400" dirty="0">
              <a:latin typeface="Times New Roman" panose="02020603050405020304" pitchFamily="18" charset="0"/>
              <a:cs typeface="Times New Roman" panose="02020603050405020304" pitchFamily="18" charset="0"/>
            </a:endParaRPr>
          </a:p>
          <a:p>
            <a:pPr>
              <a:buNone/>
            </a:pPr>
            <a:r>
              <a:rPr lang="en-IN" sz="2400" b="1" dirty="0">
                <a:latin typeface="Times New Roman" panose="02020603050405020304" pitchFamily="18" charset="0"/>
                <a:cs typeface="Times New Roman" panose="02020603050405020304" pitchFamily="18" charset="0"/>
              </a:rPr>
              <a:t>      Module 4 (Divya U)</a:t>
            </a:r>
          </a:p>
          <a:p>
            <a:pPr marL="800100" lvl="1" indent="-342900">
              <a:buNone/>
            </a:pPr>
            <a:r>
              <a:rPr lang="en-IN" dirty="0">
                <a:latin typeface="Times New Roman" panose="02020603050405020304" pitchFamily="18" charset="0"/>
                <a:cs typeface="Times New Roman" panose="02020603050405020304" pitchFamily="18" charset="0"/>
              </a:rPr>
              <a:t>    -Deploy the </a:t>
            </a:r>
            <a:r>
              <a:rPr lang="en-IN" dirty="0" err="1">
                <a:latin typeface="Times New Roman" panose="02020603050405020304" pitchFamily="18" charset="0"/>
                <a:cs typeface="Times New Roman" panose="02020603050405020304" pitchFamily="18" charset="0"/>
              </a:rPr>
              <a:t>bot</a:t>
            </a:r>
            <a:r>
              <a:rPr lang="en-IN" dirty="0">
                <a:latin typeface="Times New Roman" panose="02020603050405020304" pitchFamily="18" charset="0"/>
                <a:cs typeface="Times New Roman" panose="02020603050405020304" pitchFamily="18" charset="0"/>
              </a:rPr>
              <a:t>        </a:t>
            </a:r>
          </a:p>
          <a:p>
            <a:pPr marL="800100" lvl="1" indent="-342900">
              <a:buNone/>
            </a:pPr>
            <a:r>
              <a:rPr lang="en-IN" dirty="0">
                <a:latin typeface="Times New Roman" panose="02020603050405020304" pitchFamily="18" charset="0"/>
                <a:cs typeface="Times New Roman" panose="02020603050405020304" pitchFamily="18" charset="0"/>
              </a:rPr>
              <a:t>    -Handling Information Availability </a:t>
            </a:r>
            <a:endParaRPr lang="en-SG"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Screen shots of modules under progress</a:t>
            </a:r>
            <a:r>
              <a:rPr lang="en-US" sz="3600" dirty="0"/>
              <a:t>.</a:t>
            </a:r>
          </a:p>
        </p:txBody>
      </p:sp>
      <p:pic>
        <p:nvPicPr>
          <p:cNvPr id="4" name="Picture 3">
            <a:extLst>
              <a:ext uri="{FF2B5EF4-FFF2-40B4-BE49-F238E27FC236}">
                <a16:creationId xmlns:a16="http://schemas.microsoft.com/office/drawing/2014/main" id="{3C5E8609-5543-4255-A5DA-58825EEE3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847088"/>
            <a:ext cx="8802338" cy="46782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a:t>Continued...</a:t>
            </a:r>
          </a:p>
        </p:txBody>
      </p:sp>
      <p:pic>
        <p:nvPicPr>
          <p:cNvPr id="3" name="Picture 2">
            <a:extLst>
              <a:ext uri="{FF2B5EF4-FFF2-40B4-BE49-F238E27FC236}">
                <a16:creationId xmlns:a16="http://schemas.microsoft.com/office/drawing/2014/main" id="{36AEEDF5-24A3-4631-B85C-63C7148CD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847088"/>
            <a:ext cx="8514191" cy="452511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irst_review_template_2_">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First_review_template_2_</Template>
  <TotalTime>514</TotalTime>
  <Words>342</Words>
  <Application>Microsoft Office PowerPoint</Application>
  <PresentationFormat>On-screen Show (4:3)</PresentationFormat>
  <Paragraphs>58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 Black</vt:lpstr>
      <vt:lpstr>Calibri</vt:lpstr>
      <vt:lpstr>Cambria</vt:lpstr>
      <vt:lpstr>Constantia</vt:lpstr>
      <vt:lpstr>Times New Roman</vt:lpstr>
      <vt:lpstr>Wingdings</vt:lpstr>
      <vt:lpstr>Wingdings 2</vt:lpstr>
      <vt:lpstr>First_review_template_2_</vt:lpstr>
      <vt:lpstr>COLLEGE BOT USING AI</vt:lpstr>
      <vt:lpstr>Abstract </vt:lpstr>
      <vt:lpstr>Area Introduction-Existing system</vt:lpstr>
      <vt:lpstr>Proposed System</vt:lpstr>
      <vt:lpstr>Literature Review</vt:lpstr>
      <vt:lpstr>Process Flow </vt:lpstr>
      <vt:lpstr>Module Split-up</vt:lpstr>
      <vt:lpstr>Screen shots of modules under progress.</vt:lpstr>
      <vt:lpstr>Continued...</vt:lpstr>
      <vt:lpstr>Continued...</vt:lpstr>
      <vt:lpstr>Continued...</vt:lpstr>
      <vt:lpstr>Continued...</vt:lpstr>
      <vt:lpstr>Continued...</vt:lpstr>
      <vt:lpstr>Continued...</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Dhilip A</dc:creator>
  <cp:lastModifiedBy>Divya</cp:lastModifiedBy>
  <cp:revision>53</cp:revision>
  <dcterms:created xsi:type="dcterms:W3CDTF">2016-02-10T05:30:40Z</dcterms:created>
  <dcterms:modified xsi:type="dcterms:W3CDTF">2018-01-18T04:43:03Z</dcterms:modified>
</cp:coreProperties>
</file>