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1"/>
  </p:notesMasterIdLst>
  <p:sldIdLst>
    <p:sldId id="258" r:id="rId2"/>
    <p:sldId id="257" r:id="rId3"/>
    <p:sldId id="259" r:id="rId4"/>
    <p:sldId id="260" r:id="rId5"/>
    <p:sldId id="261" r:id="rId6"/>
    <p:sldId id="263" r:id="rId7"/>
    <p:sldId id="264" r:id="rId8"/>
    <p:sldId id="266" r:id="rId9"/>
    <p:sldId id="26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p:cViewPr varScale="1">
        <p:scale>
          <a:sx n="72" d="100"/>
          <a:sy n="72" d="100"/>
        </p:scale>
        <p:origin x="1308"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pPr/>
              <a:t>12/14/2017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D82AAB8-209E-40E4-9B0A-72170986B060}" type="datetimeFigureOut">
              <a:rPr lang="en-US" smtClean="0"/>
              <a:pPr/>
              <a:t>12/14/2017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D82AAB8-209E-40E4-9B0A-72170986B060}" type="datetimeFigureOut">
              <a:rPr lang="en-US" smtClean="0"/>
              <a:pPr/>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12/14/2017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D82AAB8-209E-40E4-9B0A-72170986B060}" type="datetimeFigureOut">
              <a:rPr lang="en-US" smtClean="0"/>
              <a:pPr/>
              <a:t>12/14/2017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D82AAB8-209E-40E4-9B0A-72170986B060}" type="datetimeFigureOut">
              <a:rPr lang="en-US" smtClean="0"/>
              <a:pPr/>
              <a:t>12/14/2017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AAB8-209E-40E4-9B0A-72170986B060}" type="datetimeFigureOut">
              <a:rPr lang="en-US" smtClean="0"/>
              <a:pPr/>
              <a:t>12/14/2017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12/14/2017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D82AAB8-209E-40E4-9B0A-72170986B060}" type="datetimeFigureOut">
              <a:rPr lang="en-US" smtClean="0"/>
              <a:pPr/>
              <a:t>12/14/2017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pPr/>
              <a:t>12/14/2017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609600"/>
            <a:ext cx="7772400" cy="860425"/>
          </a:xfrm>
        </p:spPr>
        <p:txBody>
          <a:bodyPr>
            <a:normAutofit/>
          </a:bodyPr>
          <a:lstStyle/>
          <a:p>
            <a:pPr algn="ctr"/>
            <a:r>
              <a:rPr lang="en-US" dirty="0">
                <a:solidFill>
                  <a:schemeClr val="tx1"/>
                </a:solidFill>
                <a:latin typeface="Cambria" pitchFamily="18" charset="0"/>
              </a:rPr>
              <a:t>COLLEGE BOT USING AI</a:t>
            </a:r>
          </a:p>
        </p:txBody>
      </p:sp>
      <p:sp>
        <p:nvSpPr>
          <p:cNvPr id="7" name="Title 3"/>
          <p:cNvSpPr txBox="1">
            <a:spLocks/>
          </p:cNvSpPr>
          <p:nvPr/>
        </p:nvSpPr>
        <p:spPr>
          <a:xfrm>
            <a:off x="76200" y="1600200"/>
            <a:ext cx="8458200" cy="4572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Cambria" pitchFamily="18" charset="0"/>
                <a:ea typeface="+mj-ea"/>
                <a:cs typeface="+mj-cs"/>
              </a:rPr>
              <a:t>Team</a:t>
            </a:r>
            <a:r>
              <a:rPr kumimoji="0" lang="en-US" sz="4400" b="0" i="0" u="none" strike="noStrike" kern="1200" cap="none" spc="0" normalizeH="0" noProof="0" dirty="0">
                <a:ln>
                  <a:noFill/>
                </a:ln>
                <a:solidFill>
                  <a:schemeClr val="tx1"/>
                </a:solidFill>
                <a:effectLst/>
                <a:uLnTx/>
                <a:uFillTx/>
                <a:latin typeface="Cambria" pitchFamily="18" charset="0"/>
                <a:ea typeface="+mj-ea"/>
                <a:cs typeface="+mj-cs"/>
              </a:rPr>
              <a:t> Members</a:t>
            </a:r>
          </a:p>
          <a:p>
            <a:pPr lvl="0">
              <a:spcBef>
                <a:spcPct val="0"/>
              </a:spcBef>
              <a:defRPr/>
            </a:pPr>
            <a:r>
              <a:rPr lang="en-US" sz="3200" baseline="0" dirty="0">
                <a:latin typeface="Cambria" pitchFamily="18" charset="0"/>
                <a:ea typeface="+mj-ea"/>
                <a:cs typeface="+mj-cs"/>
              </a:rPr>
              <a:t>1.</a:t>
            </a:r>
            <a:r>
              <a:rPr lang="en-US" sz="3200" dirty="0">
                <a:latin typeface="Cambria" pitchFamily="18" charset="0"/>
              </a:rPr>
              <a:t>Anand S 				[711714104005]</a:t>
            </a:r>
            <a:endParaRPr lang="en-US" sz="3200" baseline="0" dirty="0">
              <a:latin typeface="Cambria" pitchFamily="18" charset="0"/>
              <a:ea typeface="+mj-ea"/>
              <a:cs typeface="+mj-cs"/>
            </a:endParaRPr>
          </a:p>
          <a:p>
            <a:pPr>
              <a:spcBef>
                <a:spcPct val="0"/>
              </a:spcBef>
              <a:defRPr/>
            </a:pPr>
            <a:r>
              <a:rPr kumimoji="0" lang="en-US" sz="3200" b="0" i="0" u="none" strike="noStrike" kern="1200" cap="none" spc="0" normalizeH="0" noProof="0" dirty="0">
                <a:ln>
                  <a:noFill/>
                </a:ln>
                <a:solidFill>
                  <a:schemeClr val="tx1"/>
                </a:solidFill>
                <a:effectLst/>
                <a:uLnTx/>
                <a:uFillTx/>
                <a:latin typeface="Cambria" pitchFamily="18" charset="0"/>
                <a:ea typeface="+mj-ea"/>
                <a:cs typeface="+mj-cs"/>
              </a:rPr>
              <a:t>2.</a:t>
            </a:r>
            <a:r>
              <a:rPr lang="en-US" sz="3200" dirty="0">
                <a:latin typeface="Cambria" pitchFamily="18" charset="0"/>
              </a:rPr>
              <a:t>Arul Kumar T			[711714104011]</a:t>
            </a:r>
          </a:p>
          <a:p>
            <a:pPr lvl="0">
              <a:spcBef>
                <a:spcPct val="0"/>
              </a:spcBef>
              <a:defRPr/>
            </a:pPr>
            <a:r>
              <a:rPr lang="en-US" sz="3200" dirty="0">
                <a:latin typeface="Cambria" pitchFamily="18" charset="0"/>
              </a:rPr>
              <a:t>3.Divya U 				[711714104018]</a:t>
            </a:r>
            <a:endParaRPr kumimoji="0" lang="en-US" sz="3200" b="0" i="0" u="none" strike="noStrike" kern="1200" cap="none" spc="0" normalizeH="0" noProof="0" dirty="0">
              <a:ln>
                <a:noFill/>
              </a:ln>
              <a:solidFill>
                <a:schemeClr val="tx1"/>
              </a:solidFill>
              <a:effectLst/>
              <a:uLnTx/>
              <a:uFillTx/>
              <a:latin typeface="Cambria" pitchFamily="18" charset="0"/>
              <a:ea typeface="+mj-ea"/>
              <a:cs typeface="+mj-cs"/>
            </a:endParaRPr>
          </a:p>
          <a:p>
            <a:pPr lvl="0">
              <a:spcBef>
                <a:spcPct val="0"/>
              </a:spcBef>
              <a:defRPr/>
            </a:pPr>
            <a:r>
              <a:rPr lang="en-US" sz="3200" dirty="0">
                <a:latin typeface="Cambria" pitchFamily="18" charset="0"/>
                <a:ea typeface="+mj-ea"/>
                <a:cs typeface="+mj-cs"/>
              </a:rPr>
              <a:t>4</a:t>
            </a:r>
            <a:r>
              <a:rPr lang="en-US" sz="3200" baseline="0" dirty="0">
                <a:latin typeface="Cambria" pitchFamily="18" charset="0"/>
                <a:ea typeface="+mj-ea"/>
                <a:cs typeface="+mj-cs"/>
              </a:rPr>
              <a:t>.M</a:t>
            </a:r>
            <a:r>
              <a:rPr lang="en-US" sz="3200" dirty="0">
                <a:latin typeface="Cambria" pitchFamily="18" charset="0"/>
                <a:ea typeface="+mj-ea"/>
                <a:cs typeface="+mj-cs"/>
              </a:rPr>
              <a:t>ohamed </a:t>
            </a:r>
            <a:r>
              <a:rPr lang="en-US" sz="3200" dirty="0" err="1">
                <a:latin typeface="Cambria" pitchFamily="18" charset="0"/>
                <a:ea typeface="+mj-ea"/>
                <a:cs typeface="+mj-cs"/>
              </a:rPr>
              <a:t>Sharuk</a:t>
            </a:r>
            <a:r>
              <a:rPr lang="en-US" sz="3200" dirty="0">
                <a:latin typeface="Cambria" pitchFamily="18" charset="0"/>
                <a:ea typeface="+mj-ea"/>
                <a:cs typeface="+mj-cs"/>
              </a:rPr>
              <a:t> CM	</a:t>
            </a:r>
            <a:r>
              <a:rPr lang="en-US" sz="3200" dirty="0">
                <a:latin typeface="Cambria" pitchFamily="18" charset="0"/>
              </a:rPr>
              <a:t>[711714104033]</a:t>
            </a:r>
            <a:endParaRPr kumimoji="0" lang="en-US" sz="3200" b="0" i="0" u="none" strike="noStrike" kern="1200" cap="none" spc="0" normalizeH="0" baseline="0" noProof="0" dirty="0">
              <a:ln>
                <a:noFill/>
              </a:ln>
              <a:solidFill>
                <a:schemeClr val="tx1"/>
              </a:solidFill>
              <a:effectLst/>
              <a:uLnTx/>
              <a:uFillTx/>
              <a:latin typeface="Cambria" pitchFamily="18" charset="0"/>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Cambria" pitchFamily="18" charset="0"/>
                <a:ea typeface="+mj-ea"/>
                <a:cs typeface="+mj-cs"/>
              </a:rPr>
              <a:t>Guided by</a:t>
            </a:r>
          </a:p>
          <a:p>
            <a:pPr marL="0" marR="0" lvl="0" indent="0" defTabSz="914400" rtl="0" eaLnBrk="1" fontAlgn="auto" latinLnBrk="0" hangingPunct="1">
              <a:lnSpc>
                <a:spcPct val="100000"/>
              </a:lnSpc>
              <a:spcBef>
                <a:spcPct val="0"/>
              </a:spcBef>
              <a:spcAft>
                <a:spcPts val="0"/>
              </a:spcAft>
              <a:buClrTx/>
              <a:buSzTx/>
              <a:buFontTx/>
              <a:buNone/>
              <a:tabLst/>
              <a:defRPr/>
            </a:pPr>
            <a:r>
              <a:rPr lang="en-US" sz="3000" dirty="0">
                <a:latin typeface="Cambria" pitchFamily="18" charset="0"/>
                <a:ea typeface="+mj-ea"/>
                <a:cs typeface="+mj-cs"/>
              </a:rPr>
              <a:t>Industry Mentor: </a:t>
            </a:r>
            <a:r>
              <a:rPr lang="en-US" sz="3000" dirty="0" err="1">
                <a:latin typeface="Cambria" pitchFamily="18" charset="0"/>
                <a:ea typeface="+mj-ea"/>
                <a:cs typeface="+mj-cs"/>
              </a:rPr>
              <a:t>Mr.Vasanth</a:t>
            </a:r>
            <a:r>
              <a:rPr lang="en-US" sz="3000" dirty="0">
                <a:latin typeface="Cambria" pitchFamily="18" charset="0"/>
                <a:ea typeface="+mj-ea"/>
                <a:cs typeface="+mj-cs"/>
              </a:rPr>
              <a:t> </a:t>
            </a:r>
          </a:p>
          <a:p>
            <a:pPr marL="0" marR="0" lvl="0" indent="0" defTabSz="914400" rtl="0" eaLnBrk="1" fontAlgn="auto" latinLnBrk="0" hangingPunct="1">
              <a:lnSpc>
                <a:spcPct val="100000"/>
              </a:lnSpc>
              <a:spcBef>
                <a:spcPct val="0"/>
              </a:spcBef>
              <a:spcAft>
                <a:spcPts val="0"/>
              </a:spcAft>
              <a:buClrTx/>
              <a:buSzTx/>
              <a:buFontTx/>
              <a:buNone/>
              <a:tabLst/>
              <a:defRPr/>
            </a:pPr>
            <a:r>
              <a:rPr lang="en-US" sz="3000" dirty="0">
                <a:latin typeface="Cambria" pitchFamily="18" charset="0"/>
                <a:ea typeface="+mj-ea"/>
                <a:cs typeface="+mj-cs"/>
              </a:rPr>
              <a:t>Faculty Mentor: Ms. </a:t>
            </a:r>
            <a:r>
              <a:rPr lang="en-US" sz="3000" dirty="0" err="1">
                <a:latin typeface="Cambria" pitchFamily="18" charset="0"/>
                <a:ea typeface="+mj-ea"/>
                <a:cs typeface="+mj-cs"/>
              </a:rPr>
              <a:t>Poongothai</a:t>
            </a:r>
            <a:endParaRPr kumimoji="0" lang="en-US" sz="3000" b="0" i="0" u="none" strike="noStrike" kern="1200" cap="none" spc="0" normalizeH="0" baseline="0" noProof="0" dirty="0">
              <a:ln>
                <a:noFill/>
              </a:ln>
              <a:solidFill>
                <a:schemeClr val="tx1"/>
              </a:solidFill>
              <a:effectLst/>
              <a:uLnTx/>
              <a:uFillTx/>
              <a:latin typeface="Cambria" pitchFamily="18" charset="0"/>
              <a:ea typeface="+mj-ea"/>
              <a:cs typeface="+mj-cs"/>
            </a:endParaRPr>
          </a:p>
        </p:txBody>
      </p:sp>
      <p:sp>
        <p:nvSpPr>
          <p:cNvPr id="8" name="TextBox 7"/>
          <p:cNvSpPr txBox="1"/>
          <p:nvPr/>
        </p:nvSpPr>
        <p:spPr>
          <a:xfrm>
            <a:off x="0" y="6477000"/>
            <a:ext cx="9144000" cy="381000"/>
          </a:xfrm>
          <a:prstGeom prst="rect">
            <a:avLst/>
          </a:prstGeom>
          <a:noFill/>
          <a:ln>
            <a:solidFill>
              <a:schemeClr val="accent1"/>
            </a:solidFill>
          </a:ln>
        </p:spPr>
        <p:txBody>
          <a:bodyPr wrap="square" rtlCol="0">
            <a:spAutoFit/>
          </a:bodyPr>
          <a:lstStyle/>
          <a:p>
            <a:pPr algn="ctr"/>
            <a:r>
              <a:rPr lang="en-US" dirty="0"/>
              <a:t>Department of CSE, KGiSL Institute of Technology, Coimbatore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90600"/>
            <a:ext cx="8229600" cy="1143000"/>
          </a:xfrm>
        </p:spPr>
        <p:txBody>
          <a:bodyPr>
            <a:normAutofit fontScale="90000"/>
          </a:bodyPr>
          <a:lstStyle/>
          <a:p>
            <a:r>
              <a:rPr lang="en-US" sz="4400" dirty="0"/>
              <a:t>Abstract</a:t>
            </a:r>
            <a:br>
              <a:rPr lang="en-US" sz="4400" dirty="0"/>
            </a:br>
            <a:endParaRPr lang="en-US" sz="4400" dirty="0">
              <a:latin typeface="Cambria" pitchFamily="18" charset="0"/>
            </a:endParaRPr>
          </a:p>
        </p:txBody>
      </p:sp>
      <p:sp>
        <p:nvSpPr>
          <p:cNvPr id="5" name="TextBox 4"/>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3" name="TextBox 2">
            <a:extLst>
              <a:ext uri="{FF2B5EF4-FFF2-40B4-BE49-F238E27FC236}">
                <a16:creationId xmlns:a16="http://schemas.microsoft.com/office/drawing/2014/main" id="{6F53F2DF-257E-4858-9470-3C5A20474799}"/>
              </a:ext>
            </a:extLst>
          </p:cNvPr>
          <p:cNvSpPr txBox="1"/>
          <p:nvPr/>
        </p:nvSpPr>
        <p:spPr>
          <a:xfrm>
            <a:off x="304800" y="1752600"/>
            <a:ext cx="8534400" cy="3785652"/>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	The College bot is built using artificial intelligence that analyses user’s queries and understand user’s message. Students just have to query through the bot by chatting. Students can chat using text format. The System uses built in artificial intelligence to answer the query. The system provides answers as per user queries. The System analyses the question and then answers to the user. The user can query college related activities such as hackathons, symposiums, internships, workshops, job vacancies and study materials. This system helps the student to be updated about the college activities.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229600" cy="515112"/>
          </a:xfrm>
        </p:spPr>
        <p:txBody>
          <a:bodyPr>
            <a:normAutofit fontScale="90000"/>
          </a:bodyPr>
          <a:lstStyle/>
          <a:p>
            <a:r>
              <a:rPr lang="en-US" sz="4400" dirty="0">
                <a:latin typeface="Cambria" pitchFamily="18" charset="0"/>
              </a:rPr>
              <a:t>Area Introduction-Existing system</a:t>
            </a: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3" name="TextBox 2">
            <a:extLst>
              <a:ext uri="{FF2B5EF4-FFF2-40B4-BE49-F238E27FC236}">
                <a16:creationId xmlns:a16="http://schemas.microsoft.com/office/drawing/2014/main" id="{5FC666B7-A8B5-4CFB-8BB4-B1BBDC847B8D}"/>
              </a:ext>
            </a:extLst>
          </p:cNvPr>
          <p:cNvSpPr txBox="1"/>
          <p:nvPr/>
        </p:nvSpPr>
        <p:spPr>
          <a:xfrm>
            <a:off x="381000" y="1676400"/>
            <a:ext cx="8382000" cy="3293209"/>
          </a:xfrm>
          <a:prstGeom prst="rect">
            <a:avLst/>
          </a:prstGeom>
          <a:noFill/>
        </p:spPr>
        <p:txBody>
          <a:bodyPr wrap="square" rtlCol="0">
            <a:spAutoFit/>
          </a:bodyPr>
          <a:lstStyle/>
          <a:p>
            <a:pPr algn="just"/>
            <a:r>
              <a:rPr lang="en-IN" sz="2600" dirty="0">
                <a:latin typeface="Times New Roman" panose="02020603050405020304" pitchFamily="18" charset="0"/>
                <a:cs typeface="Times New Roman" panose="02020603050405020304" pitchFamily="18" charset="0"/>
              </a:rPr>
              <a:t>Chatbot is a computer program designed to simulate conversations with human users, especially over the Internet. The first chatbot, Eliza, was built in 1966 at the MIT Artificial Intelligence Laboratory by Joseph </a:t>
            </a:r>
            <a:r>
              <a:rPr lang="en-IN" sz="2600" dirty="0" err="1">
                <a:latin typeface="Times New Roman" panose="02020603050405020304" pitchFamily="18" charset="0"/>
                <a:cs typeface="Times New Roman" panose="02020603050405020304" pitchFamily="18" charset="0"/>
              </a:rPr>
              <a:t>Weizenbaum</a:t>
            </a:r>
            <a:r>
              <a:rPr lang="en-IN" sz="2600" dirty="0">
                <a:latin typeface="Times New Roman" panose="02020603050405020304" pitchFamily="18" charset="0"/>
                <a:cs typeface="Times New Roman" panose="02020603050405020304" pitchFamily="18" charset="0"/>
              </a:rPr>
              <a:t> to mimic human conversations. There are various chatbots already available such as Poncho (Messenger bot), </a:t>
            </a:r>
            <a:r>
              <a:rPr lang="en-IN" sz="2600" dirty="0" err="1">
                <a:latin typeface="Times New Roman" panose="02020603050405020304" pitchFamily="18" charset="0"/>
                <a:cs typeface="Times New Roman" panose="02020603050405020304" pitchFamily="18" charset="0"/>
              </a:rPr>
              <a:t>Insomno</a:t>
            </a:r>
            <a:r>
              <a:rPr lang="en-IN" sz="2600" dirty="0">
                <a:latin typeface="Times New Roman" panose="02020603050405020304" pitchFamily="18" charset="0"/>
                <a:cs typeface="Times New Roman" panose="02020603050405020304" pitchFamily="18" charset="0"/>
              </a:rPr>
              <a:t> bot (Chatting), Melody and Dr.AI. (Healthcare), Natasha (Messenger and chatting).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229600" cy="515112"/>
          </a:xfrm>
        </p:spPr>
        <p:txBody>
          <a:bodyPr>
            <a:normAutofit fontScale="90000"/>
          </a:bodyPr>
          <a:lstStyle/>
          <a:p>
            <a:r>
              <a:rPr lang="en-US" sz="4400" dirty="0">
                <a:latin typeface="Cambria" pitchFamily="18" charset="0"/>
              </a:rPr>
              <a:t>Proposed System</a:t>
            </a: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5" name="Rectangle 4"/>
          <p:cNvSpPr/>
          <p:nvPr/>
        </p:nvSpPr>
        <p:spPr>
          <a:xfrm>
            <a:off x="914400" y="2133600"/>
            <a:ext cx="4572000" cy="646331"/>
          </a:xfrm>
          <a:prstGeom prst="rect">
            <a:avLst/>
          </a:prstGeom>
        </p:spPr>
        <p:txBody>
          <a:bodyPr>
            <a:spAutoFit/>
          </a:bodyPr>
          <a:lstStyle/>
          <a:p>
            <a:endParaRPr lang="en-US" dirty="0">
              <a:latin typeface="Cambria" pitchFamily="18" charset="0"/>
            </a:endParaRPr>
          </a:p>
          <a:p>
            <a:pPr>
              <a:buFont typeface="Wingdings" pitchFamily="2" charset="2"/>
              <a:buChar char="§"/>
            </a:pPr>
            <a:endParaRPr lang="en-US" dirty="0">
              <a:latin typeface="Cambria" pitchFamily="18" charset="0"/>
            </a:endParaRPr>
          </a:p>
        </p:txBody>
      </p:sp>
      <p:sp>
        <p:nvSpPr>
          <p:cNvPr id="6" name="TextBox 5">
            <a:extLst>
              <a:ext uri="{FF2B5EF4-FFF2-40B4-BE49-F238E27FC236}">
                <a16:creationId xmlns:a16="http://schemas.microsoft.com/office/drawing/2014/main" id="{8C4BF5B9-717E-4C4D-9B4E-BB919F52991A}"/>
              </a:ext>
            </a:extLst>
          </p:cNvPr>
          <p:cNvSpPr txBox="1"/>
          <p:nvPr/>
        </p:nvSpPr>
        <p:spPr>
          <a:xfrm>
            <a:off x="381000" y="1676400"/>
            <a:ext cx="8077200" cy="4401205"/>
          </a:xfrm>
          <a:prstGeom prst="rect">
            <a:avLst/>
          </a:prstGeom>
          <a:noFill/>
        </p:spPr>
        <p:txBody>
          <a:bodyPr wrap="square" rtlCol="0">
            <a:spAutoFit/>
          </a:bodyPr>
          <a:lstStyle/>
          <a:p>
            <a:pPr algn="just"/>
            <a:r>
              <a:rPr lang="en-IN" sz="2800" dirty="0">
                <a:latin typeface="Times New Roman" panose="02020603050405020304" pitchFamily="18" charset="0"/>
                <a:cs typeface="Times New Roman" panose="02020603050405020304" pitchFamily="18" charset="0"/>
              </a:rPr>
              <a:t>College Bot using AI and machine learning which provides information about the college to the students.</a:t>
            </a:r>
          </a:p>
          <a:p>
            <a:pPr algn="just"/>
            <a:r>
              <a:rPr lang="en-IN" sz="2800" b="1" dirty="0">
                <a:latin typeface="Times New Roman" panose="02020603050405020304" pitchFamily="18" charset="0"/>
                <a:cs typeface="Times New Roman" panose="02020603050405020304" pitchFamily="18" charset="0"/>
              </a:rPr>
              <a:t>Advantages over existing methods:</a:t>
            </a:r>
          </a:p>
          <a:p>
            <a:pPr algn="just"/>
            <a:r>
              <a:rPr lang="en-IN" sz="2800" dirty="0">
                <a:latin typeface="Times New Roman" panose="02020603050405020304" pitchFamily="18" charset="0"/>
                <a:cs typeface="Times New Roman" panose="02020603050405020304" pitchFamily="18" charset="0"/>
              </a:rPr>
              <a:t>Provides information to the students such as workshops, symposiums, internships, hackathons, job vacancies, study materials.</a:t>
            </a:r>
          </a:p>
          <a:p>
            <a:pPr algn="just"/>
            <a:r>
              <a:rPr lang="en-IN" sz="2800" b="1" dirty="0">
                <a:latin typeface="Times New Roman" panose="02020603050405020304" pitchFamily="18" charset="0"/>
                <a:cs typeface="Times New Roman" panose="02020603050405020304" pitchFamily="18" charset="0"/>
              </a:rPr>
              <a:t>Future enhancement:</a:t>
            </a:r>
          </a:p>
          <a:p>
            <a:pPr algn="just"/>
            <a:r>
              <a:rPr lang="en-IN" sz="2800" dirty="0">
                <a:latin typeface="Times New Roman" panose="02020603050405020304" pitchFamily="18" charset="0"/>
                <a:cs typeface="Times New Roman" panose="02020603050405020304" pitchFamily="18" charset="0"/>
              </a:rPr>
              <a:t>We will develop an open domain for every college in the city.</a:t>
            </a:r>
          </a:p>
          <a:p>
            <a:pPr algn="just"/>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400" dirty="0">
                <a:latin typeface="Cambria" pitchFamily="18" charset="0"/>
              </a:rPr>
              <a:t>Literature Review</a:t>
            </a:r>
            <a:endParaRPr lang="en-US" sz="4000" dirty="0">
              <a:latin typeface="Cambria" pitchFamily="18" charset="0"/>
            </a:endParaRPr>
          </a:p>
        </p:txBody>
      </p:sp>
      <p:sp>
        <p:nvSpPr>
          <p:cNvPr id="3" name="Content Placeholder 2"/>
          <p:cNvSpPr>
            <a:spLocks noGrp="1"/>
          </p:cNvSpPr>
          <p:nvPr>
            <p:ph idx="1"/>
          </p:nvPr>
        </p:nvSpPr>
        <p:spPr/>
        <p:txBody>
          <a:bodyPr>
            <a:normAutofit/>
          </a:bodyPr>
          <a:lstStyle/>
          <a:p>
            <a:pPr marL="0" indent="0">
              <a:buNone/>
            </a:pPr>
            <a:r>
              <a:rPr lang="en-US" sz="2800" b="1" dirty="0">
                <a:latin typeface="Cambria" pitchFamily="18" charset="0"/>
              </a:rPr>
              <a:t>Drawbacks of existing methods:</a:t>
            </a:r>
          </a:p>
          <a:p>
            <a:pPr marL="0" indent="0">
              <a:buNone/>
            </a:pPr>
            <a:r>
              <a:rPr lang="en-US" sz="2800" b="1" dirty="0">
                <a:latin typeface="Cambria" pitchFamily="18" charset="0"/>
              </a:rPr>
              <a:t>	</a:t>
            </a:r>
            <a:r>
              <a:rPr lang="en-US" sz="2800" dirty="0">
                <a:latin typeface="Cambria" pitchFamily="18" charset="0"/>
              </a:rPr>
              <a:t>Lack of detailed information</a:t>
            </a:r>
          </a:p>
          <a:p>
            <a:pPr marL="0" indent="0">
              <a:buNone/>
            </a:pPr>
            <a:r>
              <a:rPr lang="en-US" sz="2800" dirty="0">
                <a:latin typeface="Cambria" pitchFamily="18" charset="0"/>
              </a:rPr>
              <a:t>	Lack of the unavailability of NLP(Natural Language Processing)	</a:t>
            </a:r>
          </a:p>
          <a:p>
            <a:pPr marL="0" indent="0">
              <a:buNone/>
            </a:pPr>
            <a:r>
              <a:rPr lang="en-US" sz="2800" b="1" dirty="0">
                <a:latin typeface="Cambria" pitchFamily="18" charset="0"/>
              </a:rPr>
              <a:t>References</a:t>
            </a:r>
          </a:p>
          <a:p>
            <a:pPr marL="0" indent="0">
              <a:buNone/>
            </a:pPr>
            <a:r>
              <a:rPr lang="en-US" sz="2800" b="1" dirty="0">
                <a:latin typeface="Cambria" pitchFamily="18" charset="0"/>
              </a:rPr>
              <a:t>	</a:t>
            </a:r>
            <a:r>
              <a:rPr lang="en-US" sz="2800" dirty="0">
                <a:latin typeface="Cambria" pitchFamily="18" charset="0"/>
              </a:rPr>
              <a:t>IEEE</a:t>
            </a:r>
          </a:p>
          <a:p>
            <a:pPr marL="0" indent="0">
              <a:buNone/>
            </a:pPr>
            <a:r>
              <a:rPr lang="en-US" sz="2800" b="1" dirty="0">
                <a:latin typeface="Cambria" pitchFamily="18" charset="0"/>
              </a:rPr>
              <a:t>	</a:t>
            </a:r>
            <a:r>
              <a:rPr lang="en-US" sz="2800" dirty="0" err="1">
                <a:latin typeface="Cambria" pitchFamily="18" charset="0"/>
              </a:rPr>
              <a:t>Elbot</a:t>
            </a:r>
            <a:endParaRPr lang="en-US" sz="2800" dirty="0">
              <a:latin typeface="Cambria" pitchFamily="18" charset="0"/>
            </a:endParaRPr>
          </a:p>
          <a:p>
            <a:pPr marL="0" indent="0">
              <a:buNone/>
            </a:pPr>
            <a:r>
              <a:rPr lang="en-US" sz="2800" b="1" dirty="0">
                <a:latin typeface="Cambria" pitchFamily="18" charset="0"/>
              </a:rPr>
              <a:t>	</a:t>
            </a:r>
            <a:r>
              <a:rPr lang="en-US" sz="2800" dirty="0">
                <a:latin typeface="Cambria" pitchFamily="18" charset="0"/>
              </a:rPr>
              <a:t>Chatbot Magazines</a:t>
            </a:r>
            <a:endParaRPr lang="en-US" sz="2800" b="1" dirty="0">
              <a:latin typeface="Cambria" pitchFamily="18" charset="0"/>
            </a:endParaRPr>
          </a:p>
          <a:p>
            <a:pPr marL="0" indent="0">
              <a:buNone/>
            </a:pPr>
            <a:endParaRPr lang="en-US" b="1" dirty="0">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91312"/>
          </a:xfrm>
        </p:spPr>
        <p:txBody>
          <a:bodyPr>
            <a:noAutofit/>
          </a:bodyPr>
          <a:lstStyle/>
          <a:p>
            <a:r>
              <a:rPr lang="en-US" sz="4400" dirty="0">
                <a:latin typeface="Cambria" pitchFamily="18" charset="0"/>
              </a:rPr>
              <a:t>Module </a:t>
            </a:r>
            <a:r>
              <a:rPr lang="en-US" sz="4400" dirty="0" err="1">
                <a:latin typeface="Cambria" pitchFamily="18" charset="0"/>
              </a:rPr>
              <a:t>Splitup</a:t>
            </a:r>
            <a:endParaRPr lang="en-US" sz="4000" dirty="0">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3" name="TextBox 2">
            <a:extLst>
              <a:ext uri="{FF2B5EF4-FFF2-40B4-BE49-F238E27FC236}">
                <a16:creationId xmlns:a16="http://schemas.microsoft.com/office/drawing/2014/main" id="{ED5535B8-8305-44F1-9B09-520AB1E5FDB4}"/>
              </a:ext>
            </a:extLst>
          </p:cNvPr>
          <p:cNvSpPr txBox="1"/>
          <p:nvPr/>
        </p:nvSpPr>
        <p:spPr>
          <a:xfrm>
            <a:off x="457200" y="1600200"/>
            <a:ext cx="7848600" cy="4893647"/>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Module 1 : </a:t>
            </a:r>
          </a:p>
          <a:p>
            <a:pPr marL="800100" lvl="1" indent="-3429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Workshop </a:t>
            </a:r>
          </a:p>
          <a:p>
            <a:pPr marL="800100" lvl="1" indent="-3429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Internship</a:t>
            </a:r>
          </a:p>
          <a:p>
            <a:r>
              <a:rPr lang="en-IN" sz="2400" b="1" dirty="0">
                <a:latin typeface="Times New Roman" panose="02020603050405020304" pitchFamily="18" charset="0"/>
                <a:cs typeface="Times New Roman" panose="02020603050405020304" pitchFamily="18" charset="0"/>
              </a:rPr>
              <a:t>Module 2:</a:t>
            </a:r>
          </a:p>
          <a:p>
            <a:pPr marL="800100" lvl="1" indent="-3429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Hackathon</a:t>
            </a:r>
          </a:p>
          <a:p>
            <a:pPr marL="800100" lvl="1" indent="-3429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Symposium</a:t>
            </a:r>
          </a:p>
          <a:p>
            <a:pPr marL="800100" lvl="1" indent="-3429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Extra events</a:t>
            </a:r>
          </a:p>
          <a:p>
            <a:r>
              <a:rPr lang="en-IN" sz="2400" b="1" dirty="0">
                <a:latin typeface="Times New Roman" panose="02020603050405020304" pitchFamily="18" charset="0"/>
                <a:cs typeface="Times New Roman" panose="02020603050405020304" pitchFamily="18" charset="0"/>
              </a:rPr>
              <a:t>Module 3:</a:t>
            </a:r>
          </a:p>
          <a:p>
            <a:pPr marL="800100" lvl="1" indent="-3429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Job vacancy</a:t>
            </a:r>
          </a:p>
          <a:p>
            <a:pPr marL="800100" lvl="1" indent="-3429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Study materials</a:t>
            </a:r>
          </a:p>
          <a:p>
            <a:r>
              <a:rPr lang="en-IN" sz="2400" b="1" dirty="0">
                <a:latin typeface="Times New Roman" panose="02020603050405020304" pitchFamily="18" charset="0"/>
                <a:cs typeface="Times New Roman" panose="02020603050405020304" pitchFamily="18" charset="0"/>
              </a:rPr>
              <a:t>Module 4:</a:t>
            </a:r>
          </a:p>
          <a:p>
            <a:pPr marL="800100" lvl="1" indent="-3429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Database </a:t>
            </a:r>
          </a:p>
          <a:p>
            <a:pPr marL="800100" lvl="1" indent="-3429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API’s(Application Programming Interface)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591312"/>
          </a:xfrm>
        </p:spPr>
        <p:txBody>
          <a:bodyPr>
            <a:normAutofit fontScale="90000"/>
          </a:bodyPr>
          <a:lstStyle/>
          <a:p>
            <a:r>
              <a:rPr lang="en-US" sz="4400" dirty="0">
                <a:latin typeface="Cambria" pitchFamily="18" charset="0"/>
              </a:rPr>
              <a:t>Project Planner</a:t>
            </a:r>
            <a:endParaRPr lang="en-US" sz="4000" dirty="0">
              <a:latin typeface="Cambria" pitchFamily="18" charset="0"/>
            </a:endParaRPr>
          </a:p>
        </p:txBody>
      </p:sp>
      <p:sp>
        <p:nvSpPr>
          <p:cNvPr id="3" name="Content Placeholder 2"/>
          <p:cNvSpPr>
            <a:spLocks noGrp="1"/>
          </p:cNvSpPr>
          <p:nvPr>
            <p:ph idx="1"/>
          </p:nvPr>
        </p:nvSpPr>
        <p:spPr/>
        <p:txBody>
          <a:bodyPr/>
          <a:lstStyle/>
          <a:p>
            <a:r>
              <a:rPr lang="en-US" sz="2800" dirty="0">
                <a:latin typeface="Cambria" pitchFamily="18" charset="0"/>
              </a:rPr>
              <a:t>Gantt chart</a:t>
            </a: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667512"/>
          </a:xfrm>
        </p:spPr>
        <p:txBody>
          <a:bodyPr>
            <a:normAutofit fontScale="90000"/>
          </a:bodyPr>
          <a:lstStyle/>
          <a:p>
            <a:r>
              <a:rPr lang="en-US" sz="4400" dirty="0">
                <a:latin typeface="Cambria" pitchFamily="18" charset="0"/>
              </a:rPr>
              <a:t>Project Planner / </a:t>
            </a:r>
            <a:r>
              <a:rPr lang="en-US" sz="4000" dirty="0">
                <a:latin typeface="Cambria" pitchFamily="18" charset="0"/>
              </a:rPr>
              <a:t>Timeline (Gantt chart)</a:t>
            </a: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graphicFrame>
        <p:nvGraphicFramePr>
          <p:cNvPr id="5" name="Table 4"/>
          <p:cNvGraphicFramePr>
            <a:graphicFrameLocks noGrp="1"/>
          </p:cNvGraphicFramePr>
          <p:nvPr>
            <p:extLst>
              <p:ext uri="{D42A27DB-BD31-4B8C-83A1-F6EECF244321}">
                <p14:modId xmlns:p14="http://schemas.microsoft.com/office/powerpoint/2010/main" val="2921199599"/>
              </p:ext>
            </p:extLst>
          </p:nvPr>
        </p:nvGraphicFramePr>
        <p:xfrm>
          <a:off x="457200" y="1828800"/>
          <a:ext cx="7696210" cy="4133863"/>
        </p:xfrm>
        <a:graphic>
          <a:graphicData uri="http://schemas.openxmlformats.org/drawingml/2006/table">
            <a:tbl>
              <a:tblPr/>
              <a:tblGrid>
                <a:gridCol w="906903">
                  <a:extLst>
                    <a:ext uri="{9D8B030D-6E8A-4147-A177-3AD203B41FA5}">
                      <a16:colId xmlns:a16="http://schemas.microsoft.com/office/drawing/2014/main" val="20000"/>
                    </a:ext>
                  </a:extLst>
                </a:gridCol>
                <a:gridCol w="399371">
                  <a:extLst>
                    <a:ext uri="{9D8B030D-6E8A-4147-A177-3AD203B41FA5}">
                      <a16:colId xmlns:a16="http://schemas.microsoft.com/office/drawing/2014/main" val="20001"/>
                    </a:ext>
                  </a:extLst>
                </a:gridCol>
                <a:gridCol w="399371">
                  <a:extLst>
                    <a:ext uri="{9D8B030D-6E8A-4147-A177-3AD203B41FA5}">
                      <a16:colId xmlns:a16="http://schemas.microsoft.com/office/drawing/2014/main" val="20002"/>
                    </a:ext>
                  </a:extLst>
                </a:gridCol>
                <a:gridCol w="399371">
                  <a:extLst>
                    <a:ext uri="{9D8B030D-6E8A-4147-A177-3AD203B41FA5}">
                      <a16:colId xmlns:a16="http://schemas.microsoft.com/office/drawing/2014/main" val="20003"/>
                    </a:ext>
                  </a:extLst>
                </a:gridCol>
                <a:gridCol w="399371">
                  <a:extLst>
                    <a:ext uri="{9D8B030D-6E8A-4147-A177-3AD203B41FA5}">
                      <a16:colId xmlns:a16="http://schemas.microsoft.com/office/drawing/2014/main" val="20004"/>
                    </a:ext>
                  </a:extLst>
                </a:gridCol>
                <a:gridCol w="399371">
                  <a:extLst>
                    <a:ext uri="{9D8B030D-6E8A-4147-A177-3AD203B41FA5}">
                      <a16:colId xmlns:a16="http://schemas.microsoft.com/office/drawing/2014/main" val="20005"/>
                    </a:ext>
                  </a:extLst>
                </a:gridCol>
                <a:gridCol w="399371">
                  <a:extLst>
                    <a:ext uri="{9D8B030D-6E8A-4147-A177-3AD203B41FA5}">
                      <a16:colId xmlns:a16="http://schemas.microsoft.com/office/drawing/2014/main" val="20006"/>
                    </a:ext>
                  </a:extLst>
                </a:gridCol>
                <a:gridCol w="399371">
                  <a:extLst>
                    <a:ext uri="{9D8B030D-6E8A-4147-A177-3AD203B41FA5}">
                      <a16:colId xmlns:a16="http://schemas.microsoft.com/office/drawing/2014/main" val="20007"/>
                    </a:ext>
                  </a:extLst>
                </a:gridCol>
                <a:gridCol w="399371">
                  <a:extLst>
                    <a:ext uri="{9D8B030D-6E8A-4147-A177-3AD203B41FA5}">
                      <a16:colId xmlns:a16="http://schemas.microsoft.com/office/drawing/2014/main" val="20008"/>
                    </a:ext>
                  </a:extLst>
                </a:gridCol>
                <a:gridCol w="399371">
                  <a:extLst>
                    <a:ext uri="{9D8B030D-6E8A-4147-A177-3AD203B41FA5}">
                      <a16:colId xmlns:a16="http://schemas.microsoft.com/office/drawing/2014/main" val="20009"/>
                    </a:ext>
                  </a:extLst>
                </a:gridCol>
                <a:gridCol w="399371">
                  <a:extLst>
                    <a:ext uri="{9D8B030D-6E8A-4147-A177-3AD203B41FA5}">
                      <a16:colId xmlns:a16="http://schemas.microsoft.com/office/drawing/2014/main" val="20010"/>
                    </a:ext>
                  </a:extLst>
                </a:gridCol>
                <a:gridCol w="399371">
                  <a:extLst>
                    <a:ext uri="{9D8B030D-6E8A-4147-A177-3AD203B41FA5}">
                      <a16:colId xmlns:a16="http://schemas.microsoft.com/office/drawing/2014/main" val="20011"/>
                    </a:ext>
                  </a:extLst>
                </a:gridCol>
                <a:gridCol w="399371">
                  <a:extLst>
                    <a:ext uri="{9D8B030D-6E8A-4147-A177-3AD203B41FA5}">
                      <a16:colId xmlns:a16="http://schemas.microsoft.com/office/drawing/2014/main" val="20012"/>
                    </a:ext>
                  </a:extLst>
                </a:gridCol>
                <a:gridCol w="399371">
                  <a:extLst>
                    <a:ext uri="{9D8B030D-6E8A-4147-A177-3AD203B41FA5}">
                      <a16:colId xmlns:a16="http://schemas.microsoft.com/office/drawing/2014/main" val="20013"/>
                    </a:ext>
                  </a:extLst>
                </a:gridCol>
                <a:gridCol w="399371">
                  <a:extLst>
                    <a:ext uri="{9D8B030D-6E8A-4147-A177-3AD203B41FA5}">
                      <a16:colId xmlns:a16="http://schemas.microsoft.com/office/drawing/2014/main" val="20014"/>
                    </a:ext>
                  </a:extLst>
                </a:gridCol>
                <a:gridCol w="399371">
                  <a:extLst>
                    <a:ext uri="{9D8B030D-6E8A-4147-A177-3AD203B41FA5}">
                      <a16:colId xmlns:a16="http://schemas.microsoft.com/office/drawing/2014/main" val="20015"/>
                    </a:ext>
                  </a:extLst>
                </a:gridCol>
                <a:gridCol w="399371">
                  <a:extLst>
                    <a:ext uri="{9D8B030D-6E8A-4147-A177-3AD203B41FA5}">
                      <a16:colId xmlns:a16="http://schemas.microsoft.com/office/drawing/2014/main" val="20016"/>
                    </a:ext>
                  </a:extLst>
                </a:gridCol>
                <a:gridCol w="399371">
                  <a:extLst>
                    <a:ext uri="{9D8B030D-6E8A-4147-A177-3AD203B41FA5}">
                      <a16:colId xmlns:a16="http://schemas.microsoft.com/office/drawing/2014/main" val="20017"/>
                    </a:ext>
                  </a:extLst>
                </a:gridCol>
              </a:tblGrid>
              <a:tr h="367145">
                <a:tc rowSpan="2">
                  <a:txBody>
                    <a:bodyPr/>
                    <a:lstStyle/>
                    <a:p>
                      <a:pPr algn="ctr" fontAlgn="ctr"/>
                      <a:r>
                        <a:rPr lang="en-US" sz="1000" b="1" i="0" u="none" strike="noStrike" dirty="0">
                          <a:solidFill>
                            <a:srgbClr val="000000"/>
                          </a:solidFill>
                          <a:latin typeface="Cambria"/>
                        </a:rPr>
                        <a:t>Particulars</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ctr"/>
                      <a:r>
                        <a:rPr lang="en-US" sz="1000" b="1" i="0" u="none" strike="noStrike" dirty="0">
                          <a:solidFill>
                            <a:srgbClr val="000000"/>
                          </a:solidFill>
                          <a:latin typeface="Cambria"/>
                        </a:rPr>
                        <a:t>Dec-15</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en-US" sz="1000" b="1" i="0" u="none" strike="noStrike" dirty="0">
                          <a:solidFill>
                            <a:srgbClr val="000000"/>
                          </a:solidFill>
                          <a:latin typeface="Cambria"/>
                        </a:rPr>
                        <a:t>Jan-16</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en-US" sz="1000" b="1" i="0" u="none" strike="noStrike" dirty="0">
                          <a:solidFill>
                            <a:srgbClr val="000000"/>
                          </a:solidFill>
                          <a:latin typeface="Cambria"/>
                        </a:rPr>
                        <a:t>FEb-16</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en-US" sz="1000" b="1" i="0" u="none" strike="noStrike" dirty="0">
                          <a:solidFill>
                            <a:srgbClr val="000000"/>
                          </a:solidFill>
                          <a:latin typeface="Cambria"/>
                        </a:rPr>
                        <a:t>Mar-16</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ctr"/>
                      <a:r>
                        <a:rPr lang="en-US" sz="1000" b="1" i="0" u="none" strike="noStrike" dirty="0">
                          <a:solidFill>
                            <a:srgbClr val="000000"/>
                          </a:solidFill>
                          <a:latin typeface="Cambria"/>
                        </a:rPr>
                        <a:t>April</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67145">
                <a:tc vMerge="1">
                  <a:txBody>
                    <a:bodyPr/>
                    <a:lstStyle/>
                    <a:p>
                      <a:endParaRPr lang="en-US"/>
                    </a:p>
                  </a:txBody>
                  <a:tcPr/>
                </a:tc>
                <a:tc>
                  <a:txBody>
                    <a:bodyPr/>
                    <a:lstStyle/>
                    <a:p>
                      <a:pPr algn="ctr" fontAlgn="ctr"/>
                      <a:r>
                        <a:rPr lang="en-US" sz="1000" b="1" i="0" u="none" strike="noStrike" dirty="0">
                          <a:solidFill>
                            <a:srgbClr val="000000"/>
                          </a:solidFill>
                          <a:latin typeface="Cambria"/>
                        </a:rPr>
                        <a:t>Wk 1</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2</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3</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4</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a:rPr>
                        <a:t>Wk 1</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a:rPr>
                        <a:t>Wk 2</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a:rPr>
                        <a:t>Wk 3</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a:rPr>
                        <a:t>Wk 4</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a:rPr>
                        <a:t>Wk 1</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a:rPr>
                        <a:t>Wk 2</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3</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4</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1</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a:rPr>
                        <a:t>Wk 2</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3</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4</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000" b="1" i="0" u="none" strike="noStrike" dirty="0">
                        <a:solidFill>
                          <a:srgbClr val="000000"/>
                        </a:solidFill>
                        <a:latin typeface="Cambria"/>
                      </a:endParaRPr>
                    </a:p>
                    <a:p>
                      <a:pPr marL="0" marR="0" indent="0" algn="ctr" defTabSz="914400" rtl="0" eaLnBrk="1" fontAlgn="ctr" latinLnBrk="0" hangingPunct="1">
                        <a:lnSpc>
                          <a:spcPct val="100000"/>
                        </a:lnSpc>
                        <a:spcBef>
                          <a:spcPts val="0"/>
                        </a:spcBef>
                        <a:spcAft>
                          <a:spcPts val="0"/>
                        </a:spcAft>
                        <a:buClrTx/>
                        <a:buSzTx/>
                        <a:buFontTx/>
                        <a:buNone/>
                        <a:tabLst/>
                        <a:defRPr/>
                      </a:pPr>
                      <a:r>
                        <a:rPr lang="en-US" sz="1000" b="1" i="0" u="none" strike="noStrike" dirty="0">
                          <a:solidFill>
                            <a:srgbClr val="000000"/>
                          </a:solidFill>
                          <a:latin typeface="Cambria"/>
                        </a:rPr>
                        <a:t>Wk 1</a:t>
                      </a:r>
                    </a:p>
                    <a:p>
                      <a:pPr algn="ctr" fontAlgn="ct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7145">
                <a:tc>
                  <a:txBody>
                    <a:bodyPr/>
                    <a:lstStyle/>
                    <a:p>
                      <a:pPr lvl="0" algn="l" fontAlgn="ctr"/>
                      <a:r>
                        <a:rPr lang="en-US" sz="1000" b="1" i="0" u="none" strike="noStrike" dirty="0">
                          <a:solidFill>
                            <a:srgbClr val="000000"/>
                          </a:solidFill>
                          <a:latin typeface="Cambria"/>
                        </a:rPr>
                        <a:t>Problem Identification</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C00000"/>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b"/>
                      <a:r>
                        <a:rPr lang="en-US" sz="1000" b="0" i="0" u="none" strike="noStrike" dirty="0">
                          <a:solidFill>
                            <a:srgbClr val="C00000"/>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rgbClr val="C00000"/>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67145">
                <a:tc>
                  <a:txBody>
                    <a:bodyPr/>
                    <a:lstStyle/>
                    <a:p>
                      <a:pPr lvl="0" algn="l" fontAlgn="ctr"/>
                      <a:r>
                        <a:rPr lang="en-US" sz="1000" b="1" i="0" u="none" strike="noStrike" dirty="0">
                          <a:solidFill>
                            <a:srgbClr val="000000"/>
                          </a:solidFill>
                          <a:latin typeface="Cambria"/>
                        </a:rPr>
                        <a:t>Literature Survey</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67145">
                <a:tc>
                  <a:txBody>
                    <a:bodyPr/>
                    <a:lstStyle/>
                    <a:p>
                      <a:pPr lvl="0" algn="l" fontAlgn="ctr"/>
                      <a:r>
                        <a:rPr lang="en-US" sz="1000" b="1" i="0" u="none" strike="noStrike" dirty="0">
                          <a:solidFill>
                            <a:srgbClr val="000000"/>
                          </a:solidFill>
                          <a:latin typeface="Cambria"/>
                        </a:rPr>
                        <a:t>Module 1</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67145">
                <a:tc>
                  <a:txBody>
                    <a:bodyPr/>
                    <a:lstStyle/>
                    <a:p>
                      <a:pPr lvl="0" algn="l" fontAlgn="ctr"/>
                      <a:r>
                        <a:rPr lang="en-US" sz="1000" b="1" i="0" u="none" strike="noStrike" dirty="0">
                          <a:solidFill>
                            <a:srgbClr val="000000"/>
                          </a:solidFill>
                          <a:latin typeface="Cambria"/>
                        </a:rPr>
                        <a:t>Module 2</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67145">
                <a:tc>
                  <a:txBody>
                    <a:bodyPr/>
                    <a:lstStyle/>
                    <a:p>
                      <a:pPr lvl="0" algn="l" fontAlgn="ctr"/>
                      <a:r>
                        <a:rPr lang="en-US" sz="1000" b="1" i="0" u="none" strike="noStrike" dirty="0">
                          <a:solidFill>
                            <a:srgbClr val="000000"/>
                          </a:solidFill>
                          <a:latin typeface="Cambria"/>
                        </a:rPr>
                        <a:t>Module 3</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67145">
                <a:tc>
                  <a:txBody>
                    <a:bodyPr/>
                    <a:lstStyle/>
                    <a:p>
                      <a:pPr lvl="0" algn="l" fontAlgn="ctr"/>
                      <a:r>
                        <a:rPr lang="en-US" sz="1000" b="1" i="0" u="none" strike="noStrike" dirty="0">
                          <a:solidFill>
                            <a:srgbClr val="000000"/>
                          </a:solidFill>
                          <a:latin typeface="Cambria"/>
                        </a:rPr>
                        <a:t>Module 4</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67145">
                <a:tc>
                  <a:txBody>
                    <a:bodyPr/>
                    <a:lstStyle/>
                    <a:p>
                      <a:pPr lvl="0" algn="l" fontAlgn="ctr"/>
                      <a:r>
                        <a:rPr lang="en-US" sz="1000" b="1" i="0" u="none" strike="noStrike" dirty="0">
                          <a:solidFill>
                            <a:srgbClr val="000000"/>
                          </a:solidFill>
                          <a:latin typeface="Cambria"/>
                        </a:rPr>
                        <a:t>Thesis Draft</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67145">
                <a:tc>
                  <a:txBody>
                    <a:bodyPr/>
                    <a:lstStyle/>
                    <a:p>
                      <a:pPr lvl="0" algn="l" fontAlgn="ctr"/>
                      <a:r>
                        <a:rPr lang="en-US" sz="1000" b="1" i="0" u="none" strike="noStrike" dirty="0">
                          <a:solidFill>
                            <a:srgbClr val="000000"/>
                          </a:solidFill>
                          <a:latin typeface="Cambria"/>
                        </a:rPr>
                        <a:t>Final Thesis</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67145">
                <a:tc>
                  <a:txBody>
                    <a:bodyPr/>
                    <a:lstStyle/>
                    <a:p>
                      <a:pPr lvl="0" algn="l" fontAlgn="ctr"/>
                      <a:r>
                        <a:rPr lang="en-US" sz="1000" b="1" i="0" u="none" strike="noStrike" dirty="0">
                          <a:solidFill>
                            <a:srgbClr val="000000"/>
                          </a:solidFill>
                          <a:latin typeface="Cambria"/>
                        </a:rPr>
                        <a:t>Viva</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US" sz="1000" b="0" i="0" u="none" strike="noStrike" dirty="0">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3F4F7-8B6A-42D0-9926-993AA30412C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B89358D-2B10-405A-B48B-21D847B2EAB3}"/>
              </a:ext>
            </a:extLst>
          </p:cNvPr>
          <p:cNvSpPr>
            <a:spLocks noGrp="1"/>
          </p:cNvSpPr>
          <p:nvPr>
            <p:ph idx="1"/>
          </p:nvPr>
        </p:nvSpPr>
        <p:spPr/>
        <p:txBody>
          <a:bodyPr>
            <a:normAutofit/>
          </a:bodyPr>
          <a:lstStyle/>
          <a:p>
            <a:pPr marL="0" indent="0" algn="ctr">
              <a:buNone/>
            </a:pPr>
            <a:endParaRPr lang="en-IN" sz="4000" dirty="0"/>
          </a:p>
          <a:p>
            <a:pPr marL="0" indent="0" algn="ctr">
              <a:buNone/>
            </a:pPr>
            <a:endParaRPr lang="en-IN" sz="4000" dirty="0"/>
          </a:p>
          <a:p>
            <a:pPr marL="0" indent="0" algn="ctr">
              <a:buNone/>
            </a:pPr>
            <a:r>
              <a:rPr lang="en-IN" sz="4000" dirty="0"/>
              <a:t>Thank You!!!</a:t>
            </a:r>
          </a:p>
        </p:txBody>
      </p:sp>
      <p:sp>
        <p:nvSpPr>
          <p:cNvPr id="4" name="TextBox 3">
            <a:extLst>
              <a:ext uri="{FF2B5EF4-FFF2-40B4-BE49-F238E27FC236}">
                <a16:creationId xmlns:a16="http://schemas.microsoft.com/office/drawing/2014/main" id="{7AB8E26E-93D7-46F8-B7AB-9155779AC49B}"/>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extLst>
      <p:ext uri="{BB962C8B-B14F-4D97-AF65-F5344CB8AC3E}">
        <p14:creationId xmlns:p14="http://schemas.microsoft.com/office/powerpoint/2010/main" val="26355683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706</TotalTime>
  <Words>317</Words>
  <Application>Microsoft Office PowerPoint</Application>
  <PresentationFormat>On-screen Show (4:3)</PresentationFormat>
  <Paragraphs>233</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Calibri</vt:lpstr>
      <vt:lpstr>Cambria</vt:lpstr>
      <vt:lpstr>Constantia</vt:lpstr>
      <vt:lpstr>Times New Roman</vt:lpstr>
      <vt:lpstr>Wingdings</vt:lpstr>
      <vt:lpstr>Wingdings 2</vt:lpstr>
      <vt:lpstr>Flow</vt:lpstr>
      <vt:lpstr>COLLEGE BOT USING AI</vt:lpstr>
      <vt:lpstr>Abstract </vt:lpstr>
      <vt:lpstr>Area Introduction-Existing system</vt:lpstr>
      <vt:lpstr>Proposed System</vt:lpstr>
      <vt:lpstr>Literature Review</vt:lpstr>
      <vt:lpstr>Module Splitup</vt:lpstr>
      <vt:lpstr>Project Planner</vt:lpstr>
      <vt:lpstr>Project Planner / Timeline (Gantt chart)</vt:lpstr>
      <vt:lpstr>PowerPoint Presentation</vt:lpstr>
    </vt:vector>
  </TitlesOfParts>
  <Company>kgisl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r.pranesh</dc:creator>
  <cp:lastModifiedBy>Divya</cp:lastModifiedBy>
  <cp:revision>53</cp:revision>
  <dcterms:created xsi:type="dcterms:W3CDTF">2011-12-09T06:36:35Z</dcterms:created>
  <dcterms:modified xsi:type="dcterms:W3CDTF">2017-12-14T04:12:27Z</dcterms:modified>
</cp:coreProperties>
</file>