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embeddedFontLst>
    <p:embeddedFont>
      <p:font typeface="Manrope"/>
      <p:regular r:id="rId16"/>
      <p:bold r:id="rId1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Manrope-regular.fntdata"/><Relationship Id="rId17" Type="http://schemas.openxmlformats.org/officeDocument/2006/relationships/font" Target="fonts/Manrope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8515523-9f23-48f4-96ff-4481b5df0ee1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673387" y="2229213"/>
            <a:ext cx="3857625" cy="990429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256047" y="1151937"/>
            <a:ext cx="6494711" cy="3143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250"/>
              </a:lnSpc>
            </a:pPr>
            <a:r>
              <a:rPr lang="en-US" sz="8300" b="1" spc="-48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Parallelization using Docker Containers</a:t>
            </a:r>
            <a:endParaRPr lang="en-US" sz="8250" dirty="0"/>
          </a:p>
        </p:txBody>
      </p:sp>
      <p:sp>
        <p:nvSpPr>
          <p:cNvPr id="5" name="Text 2"/>
          <p:cNvSpPr/>
          <p:nvPr/>
        </p:nvSpPr>
        <p:spPr>
          <a:xfrm>
            <a:off x="476250" y="474104"/>
            <a:ext cx="2857500" cy="15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Parallel Computing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476250" y="4524375"/>
            <a:ext cx="2857500" cy="154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Anand Kadale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2259206" y="4493640"/>
            <a:ext cx="2857500" cy="15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 HPC Future Application</a:t>
            </a:r>
            <a:endParaRPr lang="en-US" sz="90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1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9928" y="1176318"/>
            <a:ext cx="5378584" cy="2881389"/>
          </a:xfrm>
          <a:prstGeom prst="roundRect">
            <a:avLst>
              <a:gd name="adj" fmla="val 8000"/>
            </a:avLst>
          </a:prstGeom>
          <a:solidFill>
            <a:srgbClr val="FFFFFF"/>
          </a:solidFill>
          <a:ln/>
        </p:spPr>
        <p:txBody>
          <a:bodyPr wrap="square" lIns="298810" tIns="340164" rIns="298810" bIns="340164" rtlCol="0" anchor="ctr"/>
          <a:lstStyle/>
          <a:p>
            <a:pPr algn="ctr">
              <a:lnSpc>
                <a:spcPts val="1950"/>
              </a:lnSpc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3482330" y="1534891"/>
            <a:ext cx="287237" cy="287237"/>
          </a:xfrm>
          <a:prstGeom prst="ellipse">
            <a:avLst/>
          </a:prstGeom>
          <a:solidFill>
            <a:srgbClr val="ECF0FB"/>
          </a:solidFill>
          <a:ln/>
        </p:spPr>
        <p:txBody>
          <a:bodyPr wrap="square" lIns="15958" tIns="33910" rIns="15958" bIns="33910" rtlCol="0" anchor="ctr"/>
          <a:lstStyle/>
          <a:p>
            <a:pPr algn="ctr">
              <a:lnSpc>
                <a:spcPts val="1268"/>
              </a:lnSpc>
            </a:pPr>
            <a:r>
              <a:rPr lang="en-US" sz="1000" dirty="0">
                <a:solidFill>
                  <a:srgbClr val="897EFF"/>
                </a:solidFill>
              </a:rPr>
              <a:t>01</a:t>
            </a:r>
            <a:endParaRPr lang="en-US" sz="975" dirty="0"/>
          </a:p>
        </p:txBody>
      </p:sp>
      <p:sp>
        <p:nvSpPr>
          <p:cNvPr id="5" name="Shape 2"/>
          <p:cNvSpPr/>
          <p:nvPr/>
        </p:nvSpPr>
        <p:spPr>
          <a:xfrm>
            <a:off x="3476549" y="1178719"/>
            <a:ext cx="51924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6" name="Text 3"/>
          <p:cNvSpPr/>
          <p:nvPr/>
        </p:nvSpPr>
        <p:spPr>
          <a:xfrm>
            <a:off x="3482330" y="2185370"/>
            <a:ext cx="287237" cy="287237"/>
          </a:xfrm>
          <a:prstGeom prst="ellipse">
            <a:avLst/>
          </a:prstGeom>
          <a:solidFill>
            <a:srgbClr val="ECF0FB"/>
          </a:solidFill>
          <a:ln/>
        </p:spPr>
        <p:txBody>
          <a:bodyPr wrap="square" lIns="15958" tIns="33910" rIns="15958" bIns="33910" rtlCol="0" anchor="ctr"/>
          <a:lstStyle/>
          <a:p>
            <a:pPr algn="ctr">
              <a:lnSpc>
                <a:spcPts val="1268"/>
              </a:lnSpc>
            </a:pPr>
            <a:r>
              <a:rPr lang="en-US" sz="1000" dirty="0">
                <a:solidFill>
                  <a:srgbClr val="897EFF"/>
                </a:solidFill>
              </a:rPr>
              <a:t>02</a:t>
            </a: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4089630" y="1552443"/>
            <a:ext cx="438685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Why 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3476549" y="1775464"/>
            <a:ext cx="51924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9" name="Text 6"/>
          <p:cNvSpPr/>
          <p:nvPr/>
        </p:nvSpPr>
        <p:spPr>
          <a:xfrm>
            <a:off x="3482330" y="2840513"/>
            <a:ext cx="287237" cy="287237"/>
          </a:xfrm>
          <a:prstGeom prst="ellipse">
            <a:avLst/>
          </a:prstGeom>
          <a:solidFill>
            <a:srgbClr val="ECF0FB"/>
          </a:solidFill>
          <a:ln/>
        </p:spPr>
        <p:txBody>
          <a:bodyPr wrap="square" lIns="15958" tIns="33910" rIns="15958" bIns="33910" rtlCol="0" anchor="ctr"/>
          <a:lstStyle/>
          <a:p>
            <a:pPr algn="ctr">
              <a:lnSpc>
                <a:spcPts val="1268"/>
              </a:lnSpc>
            </a:pPr>
            <a:r>
              <a:rPr lang="en-US" sz="1000" dirty="0">
                <a:solidFill>
                  <a:srgbClr val="897EFF"/>
                </a:solidFill>
              </a:rPr>
              <a:t>03</a:t>
            </a:r>
            <a:endParaRPr lang="en-US" sz="975" dirty="0"/>
          </a:p>
        </p:txBody>
      </p:sp>
      <p:sp>
        <p:nvSpPr>
          <p:cNvPr id="10" name="Shape 7"/>
          <p:cNvSpPr/>
          <p:nvPr/>
        </p:nvSpPr>
        <p:spPr>
          <a:xfrm>
            <a:off x="3476549" y="2367654"/>
            <a:ext cx="51924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11" name="Text 8"/>
          <p:cNvSpPr/>
          <p:nvPr/>
        </p:nvSpPr>
        <p:spPr>
          <a:xfrm>
            <a:off x="3482330" y="3494134"/>
            <a:ext cx="287237" cy="287237"/>
          </a:xfrm>
          <a:prstGeom prst="ellipse">
            <a:avLst/>
          </a:prstGeom>
          <a:solidFill>
            <a:srgbClr val="ECF0FB"/>
          </a:solidFill>
          <a:ln/>
        </p:spPr>
        <p:txBody>
          <a:bodyPr wrap="square" lIns="15958" tIns="33910" rIns="15958" bIns="33910" rtlCol="0" anchor="ctr"/>
          <a:lstStyle/>
          <a:p>
            <a:pPr algn="ctr">
              <a:lnSpc>
                <a:spcPts val="1268"/>
              </a:lnSpc>
            </a:pPr>
            <a:r>
              <a:rPr lang="en-US" sz="1000" dirty="0">
                <a:solidFill>
                  <a:srgbClr val="897EFF"/>
                </a:solidFill>
              </a:rPr>
              <a:t>04</a:t>
            </a:r>
            <a:endParaRPr lang="en-US" sz="975" dirty="0"/>
          </a:p>
        </p:txBody>
      </p:sp>
      <p:sp>
        <p:nvSpPr>
          <p:cNvPr id="12" name="Text 9"/>
          <p:cNvSpPr/>
          <p:nvPr/>
        </p:nvSpPr>
        <p:spPr>
          <a:xfrm>
            <a:off x="4170869" y="2839803"/>
            <a:ext cx="4230811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How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3476549" y="2968955"/>
            <a:ext cx="51924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Text 11"/>
          <p:cNvSpPr/>
          <p:nvPr/>
        </p:nvSpPr>
        <p:spPr>
          <a:xfrm>
            <a:off x="4089630" y="2204625"/>
            <a:ext cx="438685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Benefits 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4089630" y="3510876"/>
            <a:ext cx="438685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Future Scope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3476549" y="4055208"/>
            <a:ext cx="51924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17" name="Text 14"/>
          <p:cNvSpPr/>
          <p:nvPr/>
        </p:nvSpPr>
        <p:spPr>
          <a:xfrm>
            <a:off x="476250" y="2332049"/>
            <a:ext cx="23812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spc="-24" kern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Agenda</a:t>
            </a:r>
            <a:endParaRPr lang="en-US" sz="4500" dirty="0"/>
          </a:p>
        </p:txBody>
      </p:sp>
      <p:pic>
        <p:nvPicPr>
          <p:cNvPr id="1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1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2000" y="2047875"/>
            <a:ext cx="7572375" cy="1047750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  <p:txBody>
          <a:bodyPr wrap="square" lIns="420687" tIns="123693" rIns="420687" bIns="123693" rtlCol="0" anchor="ctr"/>
          <a:lstStyle/>
          <a:p>
            <a:pPr algn="ctr">
              <a:lnSpc>
                <a:spcPts val="5850"/>
              </a:lnSpc>
            </a:pPr>
            <a:r>
              <a:rPr lang="en-US" sz="4500" dirty="0">
                <a:solidFill>
                  <a:srgbClr val="897EFF"/>
                </a:solidFill>
              </a:rPr>
              <a:t>01  </a:t>
            </a:r>
            <a:pPr algn="ctr">
              <a:lnSpc>
                <a:spcPts val="5850"/>
              </a:lnSpc>
            </a:pPr>
            <a:r>
              <a:rPr lang="en-US" sz="4500" dirty="0">
                <a:solidFill>
                  <a:srgbClr val="000000"/>
                </a:solidFill>
              </a:rPr>
              <a:t>Why Docker</a:t>
            </a:r>
            <a:endParaRPr lang="en-US" sz="15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23" y="395300"/>
            <a:ext cx="3159328" cy="1876296"/>
          </a:xfrm>
          <a:prstGeom prst="roundRect">
            <a:avLst>
              <a:gd name="adj" fmla="val 8335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0" dist="25400" dir="5400000">
              <a:srgbClr val="000000">
                <a:alpha val="5000"/>
              </a:srgbClr>
            </a:outerShdw>
          </a:effectLst>
        </p:spPr>
        <p:txBody>
          <a:bodyPr wrap="square" lIns="175518" tIns="221507" rIns="175518" bIns="221507" rtlCol="0" anchor="ctr"/>
          <a:lstStyle/>
          <a:p>
            <a:pPr algn="ctr">
              <a:lnSpc>
                <a:spcPts val="1950"/>
              </a:lnSpc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1577313" y="2419342"/>
            <a:ext cx="7298483" cy="2472707"/>
          </a:xfrm>
          <a:prstGeom prst="roundRect">
            <a:avLst>
              <a:gd name="adj" fmla="val 8800"/>
            </a:avLst>
          </a:prstGeom>
          <a:solidFill>
            <a:srgbClr val="FFFFFF"/>
          </a:solidFill>
          <a:ln w="5292">
            <a:solidFill>
              <a:srgbClr val="897EFF"/>
            </a:solidFill>
          </a:ln>
          <a:effectLst>
            <a:outerShdw sx="100000" sy="100000" kx="0" ky="0" algn="bl" rotWithShape="0" blurRad="254000" dist="25400" dir="5400000">
              <a:srgbClr val="000000">
                <a:alpha val="5000"/>
              </a:srgbClr>
            </a:outerShdw>
          </a:effectLst>
        </p:spPr>
        <p:txBody>
          <a:bodyPr wrap="square" lIns="405471" tIns="291917" rIns="405471" bIns="291917" rtlCol="0" anchor="ctr"/>
          <a:lstStyle/>
          <a:p>
            <a:pPr algn="ctr">
              <a:lnSpc>
                <a:spcPts val="1950"/>
              </a:lnSpc>
            </a:pP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1907179" y="2776349"/>
            <a:ext cx="6646888" cy="176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980"/>
              </a:lnSpc>
              <a:buSzPct val="100000"/>
              <a:buChar char="☑"/>
            </a:pPr>
            <a:r>
              <a:rPr lang="en-US" sz="1800" b="1" spc="-24" kern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is a containerization platform that provides a lightweight and portable way to package and deploy applications with their dependencies.</a:t>
            </a:r>
            <a:endParaRPr lang="en-US" sz="1800" dirty="0"/>
          </a:p>
          <a:p>
            <a:pPr algn="l" marL="190500" indent="-190500">
              <a:lnSpc>
                <a:spcPts val="1980"/>
              </a:lnSpc>
              <a:buSzPct val="100000"/>
              <a:buChar char="☑"/>
            </a:pPr>
            <a:r>
              <a:rPr lang="en-US" sz="1800" b="1" spc="-24" kern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It enables you to create isolated environments that are consistent across different machines and operating systems, making it an excellent tool for parallelization and high-performance computing.</a:t>
            </a:r>
            <a:endParaRPr lang="en-US" sz="1800" dirty="0"/>
          </a:p>
        </p:txBody>
      </p:sp>
      <p:pic>
        <p:nvPicPr>
          <p:cNvPr id="6" name="Image 0" descr="https://pitch-assets-ccb95893-de3f-4266-973c-20049231b248.s3.eu-west-1.amazonaws.com/a968f1fd-7cd4-40cc-a7c6-751572839331?pitch-bytes=52906&amp;pitch-content-type=image%2Fpng">    </p:cNvPr>
          <p:cNvPicPr>
            <a:picLocks noChangeAspect="1"/>
          </p:cNvPicPr>
          <p:nvPr/>
        </p:nvPicPr>
        <p:blipFill>
          <a:blip r:embed="rId1"/>
          <a:srcRect l="17482" r="17482" t="0" b="0"/>
          <a:stretch/>
        </p:blipFill>
        <p:spPr>
          <a:xfrm>
            <a:off x="556547" y="398268"/>
            <a:ext cx="2989521" cy="1873186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beb49462-feeb-4b37-a552-4b887540eae1?pitch-bytes=66795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317616" y="478878"/>
            <a:ext cx="2239910" cy="1789311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0005" y="2047875"/>
            <a:ext cx="7572375" cy="1047750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  <p:txBody>
          <a:bodyPr wrap="square" lIns="420687" tIns="123693" rIns="420687" bIns="123693" rtlCol="0" anchor="ctr"/>
          <a:lstStyle/>
          <a:p>
            <a:pPr algn="ctr">
              <a:lnSpc>
                <a:spcPts val="5850"/>
              </a:lnSpc>
            </a:pPr>
            <a:r>
              <a:rPr lang="en-US" sz="4500" dirty="0">
                <a:solidFill>
                  <a:srgbClr val="7B88FF"/>
                </a:solidFill>
              </a:rPr>
              <a:t>02</a:t>
            </a:r>
            <a:pPr algn="ctr">
              <a:lnSpc>
                <a:spcPts val="5850"/>
              </a:lnSpc>
            </a:pPr>
            <a:r>
              <a:rPr lang="en-US" sz="4500" dirty="0">
                <a:solidFill>
                  <a:srgbClr val="000000"/>
                </a:solidFill>
              </a:rPr>
              <a:t>  Benefits</a:t>
            </a:r>
            <a:endParaRPr lang="en-US" sz="15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1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051" y="2069397"/>
            <a:ext cx="8191461" cy="2476500"/>
          </a:xfrm>
          <a:prstGeom prst="roundRect">
            <a:avLst>
              <a:gd name="adj" fmla="val 1680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0" dist="25400" dir="5400000">
              <a:srgbClr val="000000">
                <a:alpha val="5000"/>
              </a:srgbClr>
            </a:outerShdw>
          </a:effectLst>
        </p:spPr>
        <p:txBody>
          <a:bodyPr wrap="square" lIns="455081" tIns="292365" rIns="455081" bIns="292365" rtlCol="0" anchor="ctr"/>
          <a:lstStyle/>
          <a:p>
            <a:pPr algn="ctr">
              <a:lnSpc>
                <a:spcPts val="1950"/>
              </a:lnSpc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687358" y="804383"/>
            <a:ext cx="7619926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spc="-24" kern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Benefits NextGen HPC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683157" y="3420310"/>
            <a:ext cx="1905000" cy="6932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enables efficient resource management and allocation, allowing parallel applications to run.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1384928" y="2319709"/>
            <a:ext cx="500432" cy="500432"/>
          </a:xfrm>
          <a:prstGeom prst="ellipse">
            <a:avLst/>
          </a:prstGeom>
          <a:solidFill>
            <a:srgbClr val="897EFF"/>
          </a:solidFill>
          <a:ln/>
        </p:spPr>
        <p:txBody>
          <a:bodyPr wrap="square" lIns="27802" tIns="59079" rIns="27802" bIns="59079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FFFFF"/>
                </a:solidFill>
              </a:rPr>
              <a:t>01</a:t>
            </a:r>
            <a:endParaRPr lang="en-US" sz="900" dirty="0"/>
          </a:p>
        </p:txBody>
      </p:sp>
      <p:sp>
        <p:nvSpPr>
          <p:cNvPr id="7" name="Shape 4"/>
          <p:cNvSpPr/>
          <p:nvPr/>
        </p:nvSpPr>
        <p:spPr>
          <a:xfrm rot="5400000">
            <a:off x="1998306" y="3477221"/>
            <a:ext cx="238125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 rot="5400000">
            <a:off x="4786156" y="3477512"/>
            <a:ext cx="238125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001937">
                <a:alpha val="5000"/>
              </a:srgbClr>
            </a:solidFill>
            <a:prstDash val="solid"/>
            <a:headEnd type="none"/>
            <a:tailEnd type="none"/>
          </a:ln>
        </p:spPr>
      </p:sp>
      <p:sp>
        <p:nvSpPr>
          <p:cNvPr id="9" name="Text 6"/>
          <p:cNvSpPr/>
          <p:nvPr/>
        </p:nvSpPr>
        <p:spPr>
          <a:xfrm>
            <a:off x="761695" y="3048616"/>
            <a:ext cx="2202284" cy="22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55"/>
              </a:lnSpc>
            </a:pPr>
            <a:r>
              <a:rPr lang="en-US" sz="1400" b="1" dirty="0">
                <a:solidFill>
                  <a:srgbClr val="2F43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Resource Management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666898" y="3415729"/>
            <a:ext cx="1905000" cy="6932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provides a reproducible environment which is beneficial high-performance computing.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3368669" y="2315128"/>
            <a:ext cx="500432" cy="500432"/>
          </a:xfrm>
          <a:prstGeom prst="ellipse">
            <a:avLst/>
          </a:prstGeom>
          <a:solidFill>
            <a:srgbClr val="897EFF"/>
          </a:solidFill>
          <a:ln/>
        </p:spPr>
        <p:txBody>
          <a:bodyPr wrap="square" lIns="27802" tIns="59079" rIns="27802" bIns="59079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FFFFF"/>
                </a:solidFill>
              </a:rPr>
              <a:t>02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2945403" y="3044035"/>
            <a:ext cx="1498253" cy="22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55"/>
              </a:lnSpc>
            </a:pPr>
            <a:r>
              <a:rPr lang="en-US" sz="1400" b="1" dirty="0">
                <a:solidFill>
                  <a:srgbClr val="2F43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Reproducability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688016" y="3420483"/>
            <a:ext cx="1904925" cy="6932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enables distributed workloads to improve performance and reduce processing times.</a:t>
            </a:r>
            <a:endParaRPr lang="en-US" sz="1050" dirty="0"/>
          </a:p>
        </p:txBody>
      </p:sp>
      <p:sp>
        <p:nvSpPr>
          <p:cNvPr id="14" name="Text 11"/>
          <p:cNvSpPr/>
          <p:nvPr/>
        </p:nvSpPr>
        <p:spPr>
          <a:xfrm>
            <a:off x="5389750" y="2282543"/>
            <a:ext cx="500432" cy="500432"/>
          </a:xfrm>
          <a:prstGeom prst="ellipse">
            <a:avLst/>
          </a:prstGeom>
          <a:solidFill>
            <a:srgbClr val="897EFF"/>
          </a:solidFill>
          <a:ln/>
        </p:spPr>
        <p:txBody>
          <a:bodyPr wrap="square" lIns="27802" tIns="59079" rIns="27802" bIns="59079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FFFFF"/>
                </a:solidFill>
              </a:rPr>
              <a:t>03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5218525" y="3039454"/>
            <a:ext cx="1003622" cy="22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55"/>
              </a:lnSpc>
            </a:pPr>
            <a:r>
              <a:rPr lang="en-US" sz="1400" b="1" dirty="0">
                <a:solidFill>
                  <a:srgbClr val="2F43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Scalability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667003" y="3420483"/>
            <a:ext cx="1904926" cy="6932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enables distributed workloads to improve performance and reduce processing times.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7275389" y="2282543"/>
            <a:ext cx="500432" cy="500432"/>
          </a:xfrm>
          <a:prstGeom prst="ellipse">
            <a:avLst/>
          </a:prstGeom>
          <a:solidFill>
            <a:srgbClr val="897EFF"/>
          </a:solidFill>
          <a:ln/>
        </p:spPr>
        <p:txBody>
          <a:bodyPr wrap="square" lIns="27802" tIns="59079" rIns="27802" bIns="59079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FFFFF"/>
                </a:solidFill>
              </a:rPr>
              <a:t>04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7122833" y="3039454"/>
            <a:ext cx="1003548" cy="22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55"/>
              </a:lnSpc>
            </a:pPr>
            <a:r>
              <a:rPr lang="en-US" sz="1400" b="1" dirty="0">
                <a:solidFill>
                  <a:srgbClr val="2F43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Flexibility</a:t>
            </a:r>
            <a:endParaRPr lang="en-US" sz="1350" dirty="0"/>
          </a:p>
        </p:txBody>
      </p:sp>
      <p:pic>
        <p:nvPicPr>
          <p:cNvPr id="19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1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0005" y="2047875"/>
            <a:ext cx="7572375" cy="1047750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  <p:txBody>
          <a:bodyPr wrap="square" lIns="420687" tIns="123693" rIns="420687" bIns="123693" rtlCol="0" anchor="ctr"/>
          <a:lstStyle/>
          <a:p>
            <a:pPr algn="ctr">
              <a:lnSpc>
                <a:spcPts val="5850"/>
              </a:lnSpc>
            </a:pPr>
            <a:r>
              <a:rPr lang="en-US" sz="4500" dirty="0">
                <a:solidFill>
                  <a:srgbClr val="7B88FF"/>
                </a:solidFill>
              </a:rPr>
              <a:t>03</a:t>
            </a:r>
            <a:pPr algn="ctr">
              <a:lnSpc>
                <a:spcPts val="5850"/>
              </a:lnSpc>
            </a:pPr>
            <a:r>
              <a:rPr lang="en-US" sz="4500" dirty="0">
                <a:solidFill>
                  <a:srgbClr val="000000"/>
                </a:solidFill>
              </a:rPr>
              <a:t>  Demonstration</a:t>
            </a:r>
            <a:endParaRPr lang="en-US" sz="15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1094679"/>
            <a:ext cx="9144000" cy="4572000"/>
          </a:xfrm>
          <a:prstGeom prst="roundRect">
            <a:avLst>
              <a:gd name="adj" fmla="val 1680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0" dist="25400" dir="5400000">
              <a:srgbClr val="000000">
                <a:alpha val="5000"/>
              </a:srgbClr>
            </a:outerShdw>
          </a:effectLst>
        </p:spPr>
        <p:txBody>
          <a:bodyPr wrap="square" lIns="508000" tIns="539750" rIns="508000" bIns="539750" rtlCol="0" anchor="ctr"/>
          <a:lstStyle/>
          <a:p>
            <a:pPr algn="ctr">
              <a:lnSpc>
                <a:spcPts val="1950"/>
              </a:lnSpc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762037" y="346976"/>
            <a:ext cx="7619926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713"/>
              </a:lnSpc>
            </a:pPr>
            <a:r>
              <a:rPr lang="en-US" sz="3400" b="1" spc="-24" kern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Future Scope</a:t>
            </a:r>
            <a:endParaRPr lang="en-US" sz="3375" dirty="0"/>
          </a:p>
        </p:txBody>
      </p:sp>
      <p:sp>
        <p:nvSpPr>
          <p:cNvPr id="5" name="Shape 2"/>
          <p:cNvSpPr/>
          <p:nvPr/>
        </p:nvSpPr>
        <p:spPr>
          <a:xfrm>
            <a:off x="4787979" y="1589952"/>
            <a:ext cx="3432630" cy="3432630"/>
          </a:xfrm>
          <a:prstGeom prst="ellipse">
            <a:avLst/>
          </a:prstGeom>
          <a:solidFill>
            <a:srgbClr val="897EFF">
              <a:alpha val="43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5176231" y="2312170"/>
            <a:ext cx="2678492" cy="2678492"/>
          </a:xfrm>
          <a:prstGeom prst="ellipse">
            <a:avLst/>
          </a:prstGeom>
          <a:solidFill>
            <a:srgbClr val="897EFF">
              <a:alpha val="43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5566302" y="3059429"/>
            <a:ext cx="1898349" cy="1898349"/>
          </a:xfrm>
          <a:prstGeom prst="ellipse">
            <a:avLst/>
          </a:prstGeom>
          <a:solidFill>
            <a:srgbClr val="897EFF">
              <a:alpha val="43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6026385" y="3971748"/>
            <a:ext cx="952178" cy="952178"/>
          </a:xfrm>
          <a:prstGeom prst="ellipse">
            <a:avLst/>
          </a:prstGeom>
          <a:solidFill>
            <a:srgbClr val="897EFF">
              <a:alpha val="43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028293" y="4248901"/>
            <a:ext cx="104097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Computing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009933" y="3333750"/>
            <a:ext cx="1078409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Parallel Computing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5645488" y="2546678"/>
            <a:ext cx="1815852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 Performance Computing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5682909" y="1739479"/>
            <a:ext cx="173563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950"/>
              </a:lnSpc>
            </a:pPr>
            <a:r>
              <a:rPr lang="en-US" sz="15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HPC Using Containerization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1285875" y="4147274"/>
            <a:ext cx="2143125" cy="462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Multi-Cloud Environments</a:t>
            </a:r>
            <a:endParaRPr lang="en-US" sz="900" dirty="0"/>
          </a:p>
          <a:p>
            <a:pPr algn="l">
              <a:lnSpc>
                <a:spcPts val="1215"/>
              </a:lnSpc>
            </a:pPr>
            <a:r>
              <a:rPr lang="en-US" sz="9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Organizations will benefit from Docker's multi-cloud capabilities.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1285875" y="2488496"/>
            <a:ext cx="2250951" cy="61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Integration with Emerging Technologies</a:t>
            </a:r>
            <a:endParaRPr lang="en-US" sz="900" dirty="0"/>
          </a:p>
          <a:p>
            <a:pPr algn="l">
              <a:lnSpc>
                <a:spcPts val="1215"/>
              </a:lnSpc>
            </a:pPr>
            <a:r>
              <a:rPr lang="en-US" sz="900" b="0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Docker's containerization platform will enable parallel computing in emerging technologies.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1285875" y="1736407"/>
            <a:ext cx="2143125" cy="61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Executing process on cluster level</a:t>
            </a:r>
            <a:endParaRPr lang="en-US" sz="900" dirty="0"/>
          </a:p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By this the process can be executed on physically separate clusters with help of kubernetes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1285875" y="3331590"/>
            <a:ext cx="2143125" cy="61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 and Machine Learning</a:t>
            </a:r>
            <a:endParaRPr lang="en-US" sz="900" dirty="0"/>
          </a:p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Docker simplifies AI and machine learning deployment, improving performance.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858244" y="1857375"/>
            <a:ext cx="261938" cy="261938"/>
          </a:xfrm>
          <a:prstGeom prst="ellipse">
            <a:avLst/>
          </a:prstGeom>
          <a:solidFill>
            <a:srgbClr val="7B88FF"/>
          </a:solidFill>
          <a:ln/>
        </p:spPr>
        <p:txBody>
          <a:bodyPr wrap="square" lIns="14552" tIns="30923" rIns="14552" bIns="30923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DFEFF"/>
                </a:solidFill>
              </a:rPr>
              <a:t>01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858244" y="2547938"/>
            <a:ext cx="261938" cy="261938"/>
          </a:xfrm>
          <a:prstGeom prst="ellipse">
            <a:avLst/>
          </a:prstGeom>
          <a:solidFill>
            <a:srgbClr val="7B88FF"/>
          </a:solidFill>
          <a:ln/>
        </p:spPr>
        <p:txBody>
          <a:bodyPr wrap="square" lIns="14552" tIns="30923" rIns="14552" bIns="30923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DFEFF"/>
                </a:solidFill>
              </a:rPr>
              <a:t>02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858244" y="3449646"/>
            <a:ext cx="261938" cy="261938"/>
          </a:xfrm>
          <a:prstGeom prst="ellipse">
            <a:avLst/>
          </a:prstGeom>
          <a:solidFill>
            <a:srgbClr val="7B88FF"/>
          </a:solidFill>
          <a:ln/>
        </p:spPr>
        <p:txBody>
          <a:bodyPr wrap="square" lIns="14552" tIns="30923" rIns="14552" bIns="30923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DFEFF"/>
                </a:solidFill>
              </a:rPr>
              <a:t>03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858244" y="4245496"/>
            <a:ext cx="261938" cy="261938"/>
          </a:xfrm>
          <a:prstGeom prst="ellipse">
            <a:avLst/>
          </a:prstGeom>
          <a:solidFill>
            <a:srgbClr val="7B88FF"/>
          </a:solidFill>
          <a:ln/>
        </p:spPr>
        <p:txBody>
          <a:bodyPr wrap="square" lIns="14552" tIns="30923" rIns="14552" bIns="30923" rtlCol="0" anchor="ctr"/>
          <a:lstStyle/>
          <a:p>
            <a:pPr algn="ctr">
              <a:lnSpc>
                <a:spcPts val="1170"/>
              </a:lnSpc>
            </a:pPr>
            <a:r>
              <a:rPr lang="en-US" sz="900" dirty="0">
                <a:solidFill>
                  <a:srgbClr val="FDFEFF"/>
                </a:solidFill>
              </a:rPr>
              <a:t>04</a:t>
            </a:r>
            <a:endParaRPr lang="en-US" sz="900" dirty="0"/>
          </a:p>
        </p:txBody>
      </p:sp>
      <p:pic>
        <p:nvPicPr>
          <p:cNvPr id="21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gradFill>
          <a:gsLst>
            <a:gs pos="0">
              <a:srgbClr val="897EFF"/>
            </a:gs>
            <a:gs pos="100000">
              <a:srgbClr val="FFCEA0"/>
            </a:gs>
          </a:gsLst>
          <a:lin ang="1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524375"/>
            <a:ext cx="2857500" cy="154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15"/>
              </a:lnSpc>
            </a:pPr>
            <a:r>
              <a:rPr lang="en-US" sz="900" b="1" dirty="0">
                <a:solidFill>
                  <a:srgbClr val="001937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Anand Kadale</a:t>
            </a:r>
            <a:endParaRPr lang="en-US" sz="900" dirty="0"/>
          </a:p>
        </p:txBody>
      </p:sp>
      <p:sp>
        <p:nvSpPr>
          <p:cNvPr id="4" name="Text 1"/>
          <p:cNvSpPr/>
          <p:nvPr/>
        </p:nvSpPr>
        <p:spPr>
          <a:xfrm>
            <a:off x="1381125" y="1809750"/>
            <a:ext cx="6334125" cy="1524000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  <p:txBody>
          <a:bodyPr wrap="square" lIns="351896" tIns="179917" rIns="351896" bIns="179917" rtlCol="0" anchor="ctr"/>
          <a:lstStyle/>
          <a:p>
            <a:pPr algn="ctr">
              <a:lnSpc>
                <a:spcPts val="10725"/>
              </a:lnSpc>
            </a:pPr>
            <a:r>
              <a:rPr lang="en-US" sz="8300" dirty="0">
                <a:solidFill>
                  <a:srgbClr val="000000"/>
                </a:solidFill>
              </a:rPr>
              <a:t>Thank You</a:t>
            </a:r>
            <a:endParaRPr lang="en-US" sz="15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 using Docker Containers</dc:title>
  <dc:subject>PptxGenJS Presentation</dc:subject>
  <dc:creator>Pitch Software GmbH</dc:creator>
  <cp:lastModifiedBy>Pitch Software GmbH</cp:lastModifiedBy>
  <cp:revision>1</cp:revision>
  <dcterms:created xsi:type="dcterms:W3CDTF">2023-05-04T08:27:27Z</dcterms:created>
  <dcterms:modified xsi:type="dcterms:W3CDTF">2023-05-04T08:27:27Z</dcterms:modified>
</cp:coreProperties>
</file>