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96" r:id="rId5"/>
    <p:sldId id="262" r:id="rId6"/>
    <p:sldId id="263" r:id="rId7"/>
    <p:sldId id="297" r:id="rId8"/>
    <p:sldId id="259" r:id="rId9"/>
    <p:sldId id="260" r:id="rId10"/>
    <p:sldId id="295" r:id="rId11"/>
    <p:sldId id="299" r:id="rId12"/>
    <p:sldId id="300" r:id="rId13"/>
    <p:sldId id="265" r:id="rId14"/>
    <p:sldId id="267" r:id="rId15"/>
    <p:sldId id="270" r:id="rId16"/>
    <p:sldId id="301" r:id="rId17"/>
    <p:sldId id="294" r:id="rId18"/>
  </p:sldIdLst>
  <p:sldSz cx="9144000" cy="5143500" type="screen16x9"/>
  <p:notesSz cx="6858000" cy="9144000"/>
  <p:embeddedFontLst>
    <p:embeddedFont>
      <p:font typeface="Space Grotesk Light" charset="0"/>
      <p:regular r:id="rId20"/>
      <p:bold r:id="rId21"/>
    </p:embeddedFont>
    <p:embeddedFont>
      <p:font typeface="Calibri" pitchFamily="34" charset="0"/>
      <p:regular r:id="rId22"/>
      <p:bold r:id="rId23"/>
      <p:italic r:id="rId24"/>
      <p:boldItalic r:id="rId25"/>
    </p:embeddedFont>
    <p:embeddedFont>
      <p:font typeface="Montserrat"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1" name="Google Shape;591;p8"/>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2" name="Google Shape;592;p8"/>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3" name="Google Shape;593;p8"/>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4" name="Google Shape;594;p8"/>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5" name="Google Shape;595;p8"/>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6" name="Google Shape;596;p8"/>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7" name="Google Shape;597;p8"/>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8" name="Google Shape;598;p8"/>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9" name="Google Shape;599;p8"/>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0" name="Google Shape;600;p8"/>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1" name="Google Shape;601;p8"/>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2" name="Google Shape;602;p8"/>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3" name="Google Shape;603;p8"/>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9" name="Google Shape;609;p8"/>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0" name="Google Shape;610;p8"/>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1" name="Google Shape;611;p8"/>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2" name="Google Shape;612;p8"/>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3" name="Google Shape;613;p8"/>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4" name="Google Shape;614;p8"/>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5" name="Google Shape;615;p8"/>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6" name="Google Shape;616;p8"/>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7" name="Google Shape;617;p8"/>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9" name="Google Shape;619;p8"/>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0" name="Google Shape;620;p8"/>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1" name="Google Shape;621;p8"/>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2" name="Google Shape;622;p8"/>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23" name="Google Shape;623;p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4" name="Google Shape;624;p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Paysal</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10"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tabLst/>
              <a:defRPr/>
            </a:pPr>
            <a:r>
              <a:rPr lang="en-GB" sz="1800" b="1" dirty="0" smtClean="0">
                <a:solidFill>
                  <a:schemeClr val="bg1">
                    <a:lumMod val="95000"/>
                  </a:schemeClr>
                </a:solidFill>
                <a:latin typeface="Space Grotesk Light"/>
                <a:ea typeface="Space Grotesk Light"/>
                <a:cs typeface="Space Grotesk Light"/>
                <a:sym typeface="Space Grotesk Light"/>
              </a:rPr>
              <a:t>Sequence Diagram</a:t>
            </a:r>
            <a:endParaRPr kumimoji="0" lang="en-GB" sz="1800" b="1" i="0" u="none" strike="noStrike" kern="0" cap="none" spc="0" normalizeH="0" baseline="0" noProof="0" dirty="0">
              <a:ln>
                <a:noFill/>
              </a:ln>
              <a:solidFill>
                <a:schemeClr val="bg1">
                  <a:lumMod val="95000"/>
                </a:schemeClr>
              </a:solidFill>
              <a:effectLst/>
              <a:uLnTx/>
              <a:uFillTx/>
              <a:latin typeface="Space Grotesk Light"/>
              <a:ea typeface="Space Grotesk Light"/>
              <a:cs typeface="Space Grotesk Light"/>
              <a:sym typeface="Space Grotesk Light"/>
            </a:endParaRPr>
          </a:p>
        </p:txBody>
      </p:sp>
      <p:pic>
        <p:nvPicPr>
          <p:cNvPr id="95233" name="Picture 1"/>
          <p:cNvPicPr>
            <a:picLocks noChangeAspect="1" noChangeArrowheads="1"/>
          </p:cNvPicPr>
          <p:nvPr/>
        </p:nvPicPr>
        <p:blipFill>
          <a:blip r:embed="rId3"/>
          <a:srcRect/>
          <a:stretch>
            <a:fillRect/>
          </a:stretch>
        </p:blipFill>
        <p:spPr bwMode="auto">
          <a:xfrm>
            <a:off x="2214546" y="1000114"/>
            <a:ext cx="3681424" cy="372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100354" name="Picture 2"/>
          <p:cNvPicPr>
            <a:picLocks noChangeAspect="1" noChangeArrowheads="1"/>
          </p:cNvPicPr>
          <p:nvPr/>
        </p:nvPicPr>
        <p:blipFill>
          <a:blip r:embed="rId3"/>
          <a:srcRect/>
          <a:stretch>
            <a:fillRect/>
          </a:stretch>
        </p:blipFill>
        <p:spPr bwMode="auto">
          <a:xfrm>
            <a:off x="2500298" y="642924"/>
            <a:ext cx="4029088" cy="4205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pic>
        <p:nvPicPr>
          <p:cNvPr id="101378" name="Picture 2"/>
          <p:cNvPicPr>
            <a:picLocks noChangeAspect="1" noChangeArrowheads="1"/>
          </p:cNvPicPr>
          <p:nvPr/>
        </p:nvPicPr>
        <p:blipFill>
          <a:blip r:embed="rId3"/>
          <a:srcRect/>
          <a:stretch>
            <a:fillRect/>
          </a:stretch>
        </p:blipFill>
        <p:spPr bwMode="auto">
          <a:xfrm>
            <a:off x="2357422" y="857238"/>
            <a:ext cx="4714908" cy="4084067"/>
          </a:xfrm>
          <a:prstGeom prst="rect">
            <a:avLst/>
          </a:prstGeom>
          <a:noFill/>
          <a:ln w="9525">
            <a:noFill/>
            <a:miter lim="800000"/>
            <a:headEnd/>
            <a:tailEnd/>
          </a:ln>
          <a:effectLst/>
        </p:spPr>
      </p:pic>
      <p:sp>
        <p:nvSpPr>
          <p:cNvPr id="5"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tabLst/>
              <a:defRPr/>
            </a:pPr>
            <a:r>
              <a:rPr lang="en-GB" sz="1800" b="1" dirty="0" smtClean="0">
                <a:solidFill>
                  <a:schemeClr val="bg1">
                    <a:lumMod val="95000"/>
                  </a:schemeClr>
                </a:solidFill>
                <a:latin typeface="Space Grotesk Light"/>
                <a:ea typeface="Space Grotesk Light"/>
                <a:cs typeface="Space Grotesk Light"/>
                <a:sym typeface="Space Grotesk Light"/>
              </a:rPr>
              <a:t>Object Diagram</a:t>
            </a:r>
            <a:endParaRPr kumimoji="0" lang="en-GB" sz="1800" b="1" i="0" u="none" strike="noStrike" kern="0" cap="none" spc="0" normalizeH="0" baseline="0" noProof="0" dirty="0">
              <a:ln>
                <a:noFill/>
              </a:ln>
              <a:solidFill>
                <a:schemeClr val="bg1">
                  <a:lumMod val="95000"/>
                </a:schemeClr>
              </a:solidFill>
              <a:effectLst/>
              <a:uLnTx/>
              <a:uFillTx/>
              <a:latin typeface="Space Grotesk Light"/>
              <a:ea typeface="Space Grotesk Light"/>
              <a:cs typeface="Space Grotesk Light"/>
              <a:sym typeface="Space Grotesk Ligh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428596" y="42861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2800" dirty="0" smtClean="0"/>
              <a:t>Activity Diagram</a:t>
            </a:r>
            <a:endParaRPr sz="2800" dirty="0"/>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pPr marL="0" lvl="0" indent="0" algn="ctr" rtl="0">
                <a:spcBef>
                  <a:spcPts val="0"/>
                </a:spcBef>
                <a:spcAft>
                  <a:spcPts val="0"/>
                </a:spcAft>
                <a:buNone/>
              </a:pPr>
              <a:t>13</a:t>
            </a:fld>
            <a:endParaRPr>
              <a:solidFill>
                <a:schemeClr val="lt1"/>
              </a:solidFill>
            </a:endParaRPr>
          </a:p>
        </p:txBody>
      </p:sp>
      <p:pic>
        <p:nvPicPr>
          <p:cNvPr id="61441" name="Picture 1"/>
          <p:cNvPicPr>
            <a:picLocks noChangeAspect="1" noChangeArrowheads="1"/>
          </p:cNvPicPr>
          <p:nvPr/>
        </p:nvPicPr>
        <p:blipFill>
          <a:blip r:embed="rId3"/>
          <a:srcRect/>
          <a:stretch>
            <a:fillRect/>
          </a:stretch>
        </p:blipFill>
        <p:spPr bwMode="auto">
          <a:xfrm>
            <a:off x="2857488" y="928676"/>
            <a:ext cx="3414702" cy="3864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2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pic>
        <p:nvPicPr>
          <p:cNvPr id="57346" name="Picture 2"/>
          <p:cNvPicPr>
            <a:picLocks noChangeAspect="1" noChangeArrowheads="1"/>
          </p:cNvPicPr>
          <p:nvPr/>
        </p:nvPicPr>
        <p:blipFill>
          <a:blip r:embed="rId3"/>
          <a:srcRect/>
          <a:stretch>
            <a:fillRect/>
          </a:stretch>
        </p:blipFill>
        <p:spPr bwMode="auto">
          <a:xfrm>
            <a:off x="2643174" y="857238"/>
            <a:ext cx="3614745" cy="3713509"/>
          </a:xfrm>
          <a:prstGeom prst="rect">
            <a:avLst/>
          </a:prstGeom>
          <a:noFill/>
          <a:ln w="9525">
            <a:noFill/>
            <a:miter lim="800000"/>
            <a:headEnd/>
            <a:tailEnd/>
          </a:ln>
          <a:effectLst/>
        </p:spPr>
      </p:pic>
      <p:sp>
        <p:nvSpPr>
          <p:cNvPr id="34"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tabLst/>
              <a:defRPr/>
            </a:pPr>
            <a:r>
              <a:rPr kumimoji="0" lang="en-GB" sz="1800" b="1" i="0" u="none" strike="noStrike" kern="0" cap="none" spc="0" normalizeH="0" baseline="0" noProof="0" dirty="0" smtClean="0">
                <a:ln>
                  <a:noFill/>
                </a:ln>
                <a:solidFill>
                  <a:schemeClr val="bg1">
                    <a:lumMod val="95000"/>
                  </a:schemeClr>
                </a:solidFill>
                <a:effectLst/>
                <a:uLnTx/>
                <a:uFillTx/>
                <a:latin typeface="Space Grotesk Light"/>
                <a:ea typeface="Space Grotesk Light"/>
                <a:cs typeface="Space Grotesk Light"/>
                <a:sym typeface="Space Grotesk Light"/>
              </a:rPr>
              <a:t>Class</a:t>
            </a:r>
            <a:r>
              <a:rPr kumimoji="0" lang="en-GB" sz="1800" b="1" i="0" u="none" strike="noStrike" kern="0" cap="none" spc="0" normalizeH="0" noProof="0" dirty="0" smtClean="0">
                <a:ln>
                  <a:noFill/>
                </a:ln>
                <a:solidFill>
                  <a:schemeClr val="bg1">
                    <a:lumMod val="95000"/>
                  </a:schemeClr>
                </a:solidFill>
                <a:effectLst/>
                <a:uLnTx/>
                <a:uFillTx/>
                <a:latin typeface="Space Grotesk Light"/>
                <a:ea typeface="Space Grotesk Light"/>
                <a:cs typeface="Space Grotesk Light"/>
                <a:sym typeface="Space Grotesk Light"/>
              </a:rPr>
              <a:t> Diagram</a:t>
            </a:r>
            <a:endParaRPr kumimoji="0" lang="en-GB" sz="1800" b="1" i="0" u="none" strike="noStrike" kern="0" cap="none" spc="0" normalizeH="0" baseline="0" noProof="0" dirty="0">
              <a:ln>
                <a:noFill/>
              </a:ln>
              <a:solidFill>
                <a:schemeClr val="bg1">
                  <a:lumMod val="95000"/>
                </a:schemeClr>
              </a:solidFill>
              <a:effectLst/>
              <a:uLnTx/>
              <a:uFillTx/>
              <a:latin typeface="Space Grotesk Light"/>
              <a:ea typeface="Space Grotesk Light"/>
              <a:cs typeface="Space Grotesk Light"/>
              <a:sym typeface="Space Grotesk 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1000100" y="2143122"/>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smtClean="0">
                <a:solidFill>
                  <a:schemeClr val="lt1"/>
                </a:solidFill>
              </a:rPr>
              <a:t>Conclusion</a:t>
            </a:r>
            <a:endParaRPr sz="9600" dirty="0">
              <a:solidFill>
                <a:schemeClr val="lt1"/>
              </a:solidFill>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pPr marL="0" lvl="0" indent="0" algn="ctr" rtl="0">
                <a:spcBef>
                  <a:spcPts val="0"/>
                </a:spcBef>
                <a:spcAft>
                  <a:spcPts val="0"/>
                </a:spcAft>
                <a:buNone/>
              </a:pPr>
              <a:t>15</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27"/>
          <p:cNvSpPr txBox="1">
            <a:spLocks noGrp="1"/>
          </p:cNvSpPr>
          <p:nvPr>
            <p:ph type="ctrTitle" idx="4294967295"/>
          </p:nvPr>
        </p:nvSpPr>
        <p:spPr>
          <a:xfrm>
            <a:off x="142844" y="571486"/>
            <a:ext cx="8429684" cy="3071834"/>
          </a:xfrm>
          <a:prstGeom prst="rect">
            <a:avLst/>
          </a:prstGeom>
        </p:spPr>
        <p:txBody>
          <a:bodyPr spcFirstLastPara="1" wrap="square" lIns="0" tIns="0" rIns="0" bIns="0" anchor="b" anchorCtr="0">
            <a:noAutofit/>
          </a:bodyPr>
          <a:lstStyle/>
          <a:p>
            <a:r>
              <a:rPr lang="en-US" sz="1800" dirty="0" err="1" smtClean="0"/>
              <a:t>PaySal</a:t>
            </a:r>
            <a:r>
              <a:rPr lang="en-US" sz="1800" dirty="0" smtClean="0"/>
              <a:t> is </a:t>
            </a:r>
            <a:r>
              <a:rPr lang="en-US" sz="1800" smtClean="0"/>
              <a:t>a web application </a:t>
            </a:r>
            <a:r>
              <a:rPr lang="en-US" sz="1800" dirty="0" smtClean="0"/>
              <a:t>developed for a company has been designed to achieve maximum efficiency and reduce the time taken to handle the Payroll activity. It is designed to replace an existing manual record system thereby reducing time taken for calculations and for storing data. The system uses HTML, </a:t>
            </a:r>
            <a:r>
              <a:rPr lang="en-US" sz="1800" dirty="0" err="1" smtClean="0"/>
              <a:t>css</a:t>
            </a:r>
            <a:r>
              <a:rPr lang="en-US" sz="1800" dirty="0" smtClean="0"/>
              <a:t>, </a:t>
            </a:r>
            <a:r>
              <a:rPr lang="en-US" sz="1800" dirty="0" err="1" smtClean="0"/>
              <a:t>javascript</a:t>
            </a:r>
            <a:r>
              <a:rPr lang="en-US" sz="1800" dirty="0" smtClean="0"/>
              <a:t> as front end and PHP as a backend for the database. The system is strong enough to withstand regressive daily operations under conditions where the database is maintained and cleared over a certain time of span. The implementation of the system in the organization will considerably reduce data entry, time and also provide readily calculated reports.</a:t>
            </a:r>
            <a:br>
              <a:rPr lang="en-US" sz="1800" dirty="0" smtClean="0"/>
            </a:br>
            <a:endParaRPr sz="1800" dirty="0">
              <a:solidFill>
                <a:schemeClr val="lt1"/>
              </a:solidFill>
            </a:endParaRPr>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pPr marL="0" lvl="0" indent="0" algn="ctr" rtl="0">
                <a:spcBef>
                  <a:spcPts val="0"/>
                </a:spcBef>
                <a:spcAft>
                  <a:spcPts val="0"/>
                </a:spcAft>
                <a:buNone/>
              </a:p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405"/>
        <p:cNvGrpSpPr/>
        <p:nvPr/>
      </p:nvGrpSpPr>
      <p:grpSpPr>
        <a:xfrm>
          <a:off x="0" y="0"/>
          <a:ext cx="0" cy="0"/>
          <a:chOff x="0" y="0"/>
          <a:chExt cx="0" cy="0"/>
        </a:xfrm>
      </p:grpSpPr>
      <p:sp>
        <p:nvSpPr>
          <p:cNvPr id="2407" name="Google Shape;2407;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smtClean="0">
                <a:solidFill>
                  <a:srgbClr val="434343"/>
                </a:solidFill>
                <a:latin typeface="Montserrat"/>
                <a:ea typeface="Montserrat"/>
                <a:cs typeface="Montserrat"/>
                <a:sym typeface="Montserrat"/>
              </a:rPr>
              <a:t>Thank You!</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857224" y="357172"/>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Abstract</a:t>
            </a:r>
            <a:endParaRPr dirty="0"/>
          </a:p>
        </p:txBody>
      </p:sp>
      <p:sp>
        <p:nvSpPr>
          <p:cNvPr id="884" name="Google Shape;884;p14"/>
          <p:cNvSpPr txBox="1">
            <a:spLocks noGrp="1"/>
          </p:cNvSpPr>
          <p:nvPr>
            <p:ph type="body" idx="1"/>
          </p:nvPr>
        </p:nvSpPr>
        <p:spPr>
          <a:xfrm>
            <a:off x="855300" y="928676"/>
            <a:ext cx="7502914" cy="3714775"/>
          </a:xfrm>
          <a:prstGeom prst="rect">
            <a:avLst/>
          </a:prstGeom>
        </p:spPr>
        <p:txBody>
          <a:bodyPr spcFirstLastPara="1" wrap="square" lIns="0" tIns="0" rIns="0" bIns="0" anchor="t" anchorCtr="0">
            <a:noAutofit/>
          </a:bodyPr>
          <a:lstStyle/>
          <a:p>
            <a:pPr marL="0" lvl="0" indent="0">
              <a:buClr>
                <a:schemeClr val="dk1"/>
              </a:buClr>
              <a:buSzPts val="1100"/>
              <a:buNone/>
            </a:pPr>
            <a:r>
              <a:rPr lang="en-GB" dirty="0" err="1" smtClean="0"/>
              <a:t>Paysal</a:t>
            </a:r>
            <a:r>
              <a:rPr lang="en-GB" dirty="0" smtClean="0"/>
              <a:t> is a payroll management system that is used to manage all your employee's financial records in a simple fashion. This payroll management system manages employee's salaries, deductions, other conveyance, net pay, bonuses and generation of pay-slips, etc.</a:t>
            </a:r>
          </a:p>
          <a:p>
            <a:pPr marL="0" lvl="0" indent="0">
              <a:buClr>
                <a:schemeClr val="dk1"/>
              </a:buClr>
              <a:buSzPts val="1100"/>
              <a:buNone/>
            </a:pPr>
            <a:endParaRPr lang="en-GB" dirty="0" smtClean="0"/>
          </a:p>
          <a:p>
            <a:pPr marL="0" lvl="0" indent="0">
              <a:buClr>
                <a:schemeClr val="dk1"/>
              </a:buClr>
              <a:buSzPts val="1100"/>
              <a:buNone/>
            </a:pPr>
            <a:r>
              <a:rPr lang="en-GB" dirty="0" err="1" smtClean="0"/>
              <a:t>Paysal</a:t>
            </a:r>
            <a:r>
              <a:rPr lang="en-GB" dirty="0" smtClean="0"/>
              <a:t> eases managing of vast amounts of data by making the employee or faculty management &amp; payroll processing easier.</a:t>
            </a:r>
            <a:endParaRPr dirty="0"/>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15"/>
          <p:cNvSpPr txBox="1">
            <a:spLocks noGrp="1"/>
          </p:cNvSpPr>
          <p:nvPr>
            <p:ph type="ctrTitle" idx="4294967295"/>
          </p:nvPr>
        </p:nvSpPr>
        <p:spPr>
          <a:xfrm>
            <a:off x="714348" y="714362"/>
            <a:ext cx="3828900" cy="6762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smtClean="0">
                <a:solidFill>
                  <a:schemeClr val="lt1"/>
                </a:solidFill>
              </a:rPr>
              <a:t>Modules</a:t>
            </a:r>
            <a:endParaRPr sz="4000" dirty="0">
              <a:solidFill>
                <a:schemeClr val="lt1"/>
              </a:solidFill>
            </a:endParaRPr>
          </a:p>
        </p:txBody>
      </p:sp>
      <p:sp>
        <p:nvSpPr>
          <p:cNvPr id="893" name="Google Shape;893;p15"/>
          <p:cNvSpPr txBox="1">
            <a:spLocks noGrp="1"/>
          </p:cNvSpPr>
          <p:nvPr>
            <p:ph type="subTitle" idx="4294967295"/>
          </p:nvPr>
        </p:nvSpPr>
        <p:spPr>
          <a:xfrm>
            <a:off x="855300" y="1716175"/>
            <a:ext cx="5341200" cy="1038600"/>
          </a:xfrm>
          <a:prstGeom prst="rect">
            <a:avLst/>
          </a:prstGeom>
        </p:spPr>
        <p:txBody>
          <a:bodyPr spcFirstLastPara="1" wrap="square" lIns="0" tIns="0" rIns="0" bIns="0" anchor="t" anchorCtr="0">
            <a:noAutofit/>
          </a:bodyPr>
          <a:lstStyle/>
          <a:p>
            <a:pPr marL="0" indent="0"/>
            <a:r>
              <a:rPr lang="en-GB" sz="1800" b="1" dirty="0" smtClean="0"/>
              <a:t>Allowances and deductions</a:t>
            </a:r>
          </a:p>
          <a:p>
            <a:pPr marL="0" indent="0">
              <a:buNone/>
            </a:pPr>
            <a:endParaRPr lang="en-GB" sz="1800" b="1" dirty="0" smtClean="0"/>
          </a:p>
          <a:p>
            <a:pPr marL="0" indent="0"/>
            <a:r>
              <a:rPr lang="en-GB" sz="1800" b="1" dirty="0" smtClean="0"/>
              <a:t>Employee Information management</a:t>
            </a:r>
          </a:p>
          <a:p>
            <a:pPr marL="0" indent="0">
              <a:buNone/>
            </a:pPr>
            <a:endParaRPr lang="en-GB" sz="1800" b="1" dirty="0" smtClean="0"/>
          </a:p>
          <a:p>
            <a:pPr marL="0" indent="0"/>
            <a:r>
              <a:rPr lang="en-GB" sz="1800" b="1" dirty="0" smtClean="0"/>
              <a:t>Departments and Position management</a:t>
            </a:r>
            <a:endParaRPr sz="1800" b="1" dirty="0"/>
          </a:p>
        </p:txBody>
      </p:sp>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graphicFrame>
        <p:nvGraphicFramePr>
          <p:cNvPr id="8" name="Table 7"/>
          <p:cNvGraphicFramePr>
            <a:graphicFrameLocks noGrp="1"/>
          </p:cNvGraphicFramePr>
          <p:nvPr/>
        </p:nvGraphicFramePr>
        <p:xfrm>
          <a:off x="857224" y="1142990"/>
          <a:ext cx="6111261" cy="2243328"/>
        </p:xfrm>
        <a:graphic>
          <a:graphicData uri="http://schemas.openxmlformats.org/drawingml/2006/table">
            <a:tbl>
              <a:tblPr/>
              <a:tblGrid>
                <a:gridCol w="829247"/>
                <a:gridCol w="1590871"/>
                <a:gridCol w="1538508"/>
                <a:gridCol w="2152635"/>
              </a:tblGrid>
              <a:tr h="266574">
                <a:tc>
                  <a:txBody>
                    <a:bodyPr/>
                    <a:lstStyle/>
                    <a:p>
                      <a:pPr algn="ctr">
                        <a:lnSpc>
                          <a:spcPct val="115000"/>
                        </a:lnSpc>
                        <a:spcAft>
                          <a:spcPts val="0"/>
                        </a:spcAft>
                      </a:pPr>
                      <a:r>
                        <a:rPr lang="en-US" sz="1600" b="1" dirty="0" err="1" smtClean="0">
                          <a:solidFill>
                            <a:schemeClr val="tx1"/>
                          </a:solidFill>
                          <a:latin typeface="Times New Roman"/>
                          <a:ea typeface="Calibri"/>
                          <a:cs typeface="Times New Roman"/>
                        </a:rPr>
                        <a:t>Sl.No</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Feild</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Data_type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Description</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nSpc>
                          <a:spcPct val="115000"/>
                        </a:lnSpc>
                        <a:spcAft>
                          <a:spcPts val="0"/>
                        </a:spcAft>
                        <a:buFont typeface="+mj-lt"/>
                        <a:buNone/>
                      </a:pPr>
                      <a:r>
                        <a:rPr lang="en-GB" sz="1600" dirty="0" smtClean="0">
                          <a:solidFill>
                            <a:schemeClr val="tx1"/>
                          </a:solidFill>
                          <a:latin typeface="Calibri"/>
                          <a:ea typeface="Calibri"/>
                          <a:cs typeface="Times New Roman"/>
                        </a:rPr>
                        <a:t>      1</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Calibri"/>
                          <a:ea typeface="Calibri"/>
                          <a:cs typeface="Times New Roman"/>
                        </a:rPr>
                        <a:t>u_id</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varchar(10)</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Primary key of the user</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2</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Calibri"/>
                          <a:ea typeface="Calibri"/>
                          <a:cs typeface="Times New Roman"/>
                        </a:rPr>
                        <a:t>username</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Varchar(50)</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UserName of the user</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3</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Calibri"/>
                          <a:ea typeface="Calibri"/>
                          <a:cs typeface="Times New Roman"/>
                        </a:rPr>
                        <a:t>fullname</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Calibri"/>
                          <a:ea typeface="Calibri"/>
                          <a:cs typeface="Times New Roman"/>
                        </a:rPr>
                        <a:t>Varchar</a:t>
                      </a:r>
                      <a:r>
                        <a:rPr lang="en-GB" sz="1600" dirty="0">
                          <a:solidFill>
                            <a:schemeClr val="tx1"/>
                          </a:solidFill>
                          <a:latin typeface="Calibri"/>
                          <a:ea typeface="Calibri"/>
                          <a:cs typeface="Times New Roman"/>
                        </a:rPr>
                        <a:t>(50)</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Name of the user</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4</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email</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Calibri"/>
                          <a:ea typeface="Calibri"/>
                          <a:cs typeface="Times New Roman"/>
                        </a:rPr>
                        <a:t>Varchar</a:t>
                      </a:r>
                      <a:r>
                        <a:rPr lang="en-GB" sz="1600" dirty="0">
                          <a:solidFill>
                            <a:schemeClr val="tx1"/>
                          </a:solidFill>
                          <a:latin typeface="Calibri"/>
                          <a:ea typeface="Calibri"/>
                          <a:cs typeface="Times New Roman"/>
                        </a:rPr>
                        <a:t>(25)</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chemeClr val="tx1"/>
                          </a:solidFill>
                          <a:latin typeface="Times New Roman"/>
                          <a:ea typeface="Calibri"/>
                          <a:cs typeface="Times New Roman"/>
                        </a:rPr>
                        <a:t>Email of the user</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5</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phone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Calibri"/>
                          <a:ea typeface="Calibri"/>
                          <a:cs typeface="Times New Roman"/>
                        </a:rPr>
                        <a:t>Int</a:t>
                      </a:r>
                      <a:r>
                        <a:rPr lang="en-GB" sz="1600" dirty="0">
                          <a:solidFill>
                            <a:schemeClr val="tx1"/>
                          </a:solidFill>
                          <a:latin typeface="Calibri"/>
                          <a:ea typeface="Calibri"/>
                          <a:cs typeface="Times New Roman"/>
                        </a:rPr>
                        <a:t>(10)</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Calibri"/>
                          <a:ea typeface="Calibri"/>
                          <a:cs typeface="Times New Roman"/>
                        </a:rPr>
                        <a:t>Phone of the user </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6</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password</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Varchar(50)</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Calibri"/>
                          <a:ea typeface="Calibri"/>
                          <a:cs typeface="Times New Roman"/>
                        </a:rPr>
                        <a:t>Password of the user</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574">
                <a:tc>
                  <a:txBody>
                    <a:bodyPr/>
                    <a:lstStyle/>
                    <a:p>
                      <a:pPr marL="342900" lvl="0" indent="-342900" algn="ctr">
                        <a:lnSpc>
                          <a:spcPct val="115000"/>
                        </a:lnSpc>
                        <a:spcAft>
                          <a:spcPts val="0"/>
                        </a:spcAft>
                        <a:buFont typeface="+mj-lt"/>
                        <a:buNone/>
                      </a:pPr>
                      <a:r>
                        <a:rPr lang="en-GB" sz="1600" dirty="0" smtClean="0">
                          <a:solidFill>
                            <a:schemeClr val="tx1"/>
                          </a:solidFill>
                          <a:latin typeface="Calibri"/>
                          <a:ea typeface="Calibri"/>
                          <a:cs typeface="Times New Roman"/>
                        </a:rPr>
                        <a:t>7</a:t>
                      </a:r>
                      <a:endParaRPr lang="en-GB" sz="16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type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Int(1)</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Calibri"/>
                          <a:ea typeface="Calibri"/>
                          <a:cs typeface="Times New Roman"/>
                        </a:rPr>
                        <a:t>Determine type of user</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User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graphicFrame>
        <p:nvGraphicFramePr>
          <p:cNvPr id="25" name="Table 24"/>
          <p:cNvGraphicFramePr>
            <a:graphicFrameLocks noGrp="1"/>
          </p:cNvGraphicFramePr>
          <p:nvPr/>
        </p:nvGraphicFramePr>
        <p:xfrm>
          <a:off x="714348" y="1071552"/>
          <a:ext cx="6076950" cy="841248"/>
        </p:xfrm>
        <a:graphic>
          <a:graphicData uri="http://schemas.openxmlformats.org/drawingml/2006/table">
            <a:tbl>
              <a:tblPr/>
              <a:tblGrid>
                <a:gridCol w="969010"/>
                <a:gridCol w="1076325"/>
                <a:gridCol w="1800225"/>
                <a:gridCol w="2231390"/>
              </a:tblGrid>
              <a:tr h="0">
                <a:tc>
                  <a:txBody>
                    <a:bodyPr/>
                    <a:lstStyle/>
                    <a:p>
                      <a:pPr algn="ctr">
                        <a:lnSpc>
                          <a:spcPct val="115000"/>
                        </a:lnSpc>
                        <a:spcAft>
                          <a:spcPts val="0"/>
                        </a:spcAft>
                      </a:pPr>
                      <a:r>
                        <a:rPr lang="en-US" sz="1600" b="1" dirty="0" err="1">
                          <a:latin typeface="Times New Roman"/>
                          <a:ea typeface="Calibri"/>
                          <a:cs typeface="Times New Roman"/>
                        </a:rPr>
                        <a:t>SI.No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Feild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Data_type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US" sz="1600" dirty="0">
                          <a:solidFill>
                            <a:srgbClr val="000000"/>
                          </a:solidFill>
                          <a:latin typeface="Times New Roman"/>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dept_id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Primary key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US" sz="1600" dirty="0">
                          <a:solidFill>
                            <a:srgbClr val="000000"/>
                          </a:solidFill>
                          <a:latin typeface="Times New Roman"/>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department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Calibri"/>
                          <a:cs typeface="Times New Roman"/>
                        </a:rPr>
                        <a:t>Name of the department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Department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sp>
        <p:nvSpPr>
          <p:cNvPr id="27" name="Google Shape;893;p15"/>
          <p:cNvSpPr txBox="1">
            <a:spLocks/>
          </p:cNvSpPr>
          <p:nvPr/>
        </p:nvSpPr>
        <p:spPr>
          <a:xfrm>
            <a:off x="714348" y="2357436"/>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Position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graphicFrame>
        <p:nvGraphicFramePr>
          <p:cNvPr id="28" name="Table 27"/>
          <p:cNvGraphicFramePr>
            <a:graphicFrameLocks noGrp="1"/>
          </p:cNvGraphicFramePr>
          <p:nvPr/>
        </p:nvGraphicFramePr>
        <p:xfrm>
          <a:off x="785786" y="2928940"/>
          <a:ext cx="6076950" cy="841248"/>
        </p:xfrm>
        <a:graphic>
          <a:graphicData uri="http://schemas.openxmlformats.org/drawingml/2006/table">
            <a:tbl>
              <a:tblPr/>
              <a:tblGrid>
                <a:gridCol w="969010"/>
                <a:gridCol w="1076325"/>
                <a:gridCol w="1800225"/>
                <a:gridCol w="2231390"/>
              </a:tblGrid>
              <a:tr h="0">
                <a:tc>
                  <a:txBody>
                    <a:bodyPr/>
                    <a:lstStyle/>
                    <a:p>
                      <a:pPr algn="ctr">
                        <a:lnSpc>
                          <a:spcPct val="115000"/>
                        </a:lnSpc>
                        <a:spcAft>
                          <a:spcPts val="0"/>
                        </a:spcAft>
                      </a:pPr>
                      <a:r>
                        <a:rPr lang="en-US" sz="1600" b="1">
                          <a:latin typeface="Times New Roman"/>
                          <a:ea typeface="Calibri"/>
                          <a:cs typeface="Times New Roman"/>
                        </a:rPr>
                        <a:t>SI.No</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Feild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Data_type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dept_id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Primary key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department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Calibri"/>
                          <a:cs typeface="Times New Roman"/>
                        </a:rPr>
                        <a:t>Name of the department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graphicFrame>
        <p:nvGraphicFramePr>
          <p:cNvPr id="9" name="Table 8"/>
          <p:cNvGraphicFramePr>
            <a:graphicFrameLocks noGrp="1"/>
          </p:cNvGraphicFramePr>
          <p:nvPr/>
        </p:nvGraphicFramePr>
        <p:xfrm>
          <a:off x="857224" y="1071552"/>
          <a:ext cx="6080760" cy="1682496"/>
        </p:xfrm>
        <a:graphic>
          <a:graphicData uri="http://schemas.openxmlformats.org/drawingml/2006/table">
            <a:tbl>
              <a:tblPr/>
              <a:tblGrid>
                <a:gridCol w="969010"/>
                <a:gridCol w="1350010"/>
                <a:gridCol w="1710055"/>
                <a:gridCol w="2051685"/>
              </a:tblGrid>
              <a:tr h="0">
                <a:tc>
                  <a:txBody>
                    <a:bodyPr/>
                    <a:lstStyle/>
                    <a:p>
                      <a:pPr algn="ctr">
                        <a:lnSpc>
                          <a:spcPct val="115000"/>
                        </a:lnSpc>
                        <a:spcAft>
                          <a:spcPts val="0"/>
                        </a:spcAft>
                      </a:pPr>
                      <a:r>
                        <a:rPr lang="en-US" sz="1600" b="1" dirty="0" err="1" smtClean="0">
                          <a:latin typeface="Times New Roman"/>
                          <a:ea typeface="Calibri"/>
                          <a:cs typeface="Times New Roman"/>
                        </a:rPr>
                        <a:t>Sl.No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Feild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Data_type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employee_id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Primary key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ename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Name of the employee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dept_id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pos_id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dirty="0" smtClean="0">
                          <a:solidFill>
                            <a:srgbClr val="000000"/>
                          </a:solidFill>
                          <a:latin typeface="Times New Roman"/>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smtClean="0">
                          <a:solidFill>
                            <a:srgbClr val="000000"/>
                          </a:solidFill>
                          <a:latin typeface="Times New Roman"/>
                          <a:ea typeface="Calibri"/>
                          <a:cs typeface="Times New Roman"/>
                        </a:rPr>
                        <a:t>salary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smtClean="0">
                          <a:solidFill>
                            <a:srgbClr val="000000"/>
                          </a:solidFill>
                          <a:latin typeface="Times New Roman"/>
                          <a:ea typeface="Calibri"/>
                          <a:cs typeface="Times New Roman"/>
                        </a:rPr>
                        <a:t>Double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smtClean="0">
                          <a:solidFill>
                            <a:srgbClr val="000000"/>
                          </a:solidFill>
                          <a:latin typeface="Times New Roman"/>
                          <a:ea typeface="Calibri"/>
                          <a:cs typeface="Times New Roman"/>
                        </a:rPr>
                        <a:t>Basic salary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Employee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graphicFrame>
        <p:nvGraphicFramePr>
          <p:cNvPr id="11" name="Table 10"/>
          <p:cNvGraphicFramePr>
            <a:graphicFrameLocks noGrp="1"/>
          </p:cNvGraphicFramePr>
          <p:nvPr/>
        </p:nvGraphicFramePr>
        <p:xfrm>
          <a:off x="928662" y="3286130"/>
          <a:ext cx="6080760" cy="1121664"/>
        </p:xfrm>
        <a:graphic>
          <a:graphicData uri="http://schemas.openxmlformats.org/drawingml/2006/table">
            <a:tbl>
              <a:tblPr/>
              <a:tblGrid>
                <a:gridCol w="969010"/>
                <a:gridCol w="1170305"/>
                <a:gridCol w="1800225"/>
                <a:gridCol w="2141220"/>
              </a:tblGrid>
              <a:tr h="0">
                <a:tc>
                  <a:txBody>
                    <a:bodyPr/>
                    <a:lstStyle/>
                    <a:p>
                      <a:pPr algn="ctr">
                        <a:lnSpc>
                          <a:spcPct val="115000"/>
                        </a:lnSpc>
                        <a:spcAft>
                          <a:spcPts val="0"/>
                        </a:spcAft>
                      </a:pPr>
                      <a:r>
                        <a:rPr lang="en-US" sz="1600" b="1" dirty="0" err="1">
                          <a:latin typeface="Times New Roman"/>
                          <a:ea typeface="Calibri"/>
                          <a:cs typeface="Times New Roman"/>
                        </a:rPr>
                        <a:t>SI.No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Feild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Data_type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dirty="0">
                          <a:solidFill>
                            <a:srgbClr val="000000"/>
                          </a:solidFill>
                          <a:latin typeface="Times New Roman"/>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pos_id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Primary key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dirty="0">
                          <a:solidFill>
                            <a:srgbClr val="000000"/>
                          </a:solidFill>
                          <a:latin typeface="Times New Roman"/>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position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solidFill>
                            <a:srgbClr val="000000"/>
                          </a:solidFill>
                          <a:latin typeface="Times New Roman"/>
                          <a:ea typeface="Calibri"/>
                          <a:cs typeface="Times New Roman"/>
                        </a:rPr>
                        <a:t>Varchar</a:t>
                      </a:r>
                      <a:r>
                        <a:rPr lang="en-US" sz="1600" dirty="0">
                          <a:solidFill>
                            <a:srgbClr val="000000"/>
                          </a:solidFill>
                          <a:latin typeface="Times New Roman"/>
                          <a:ea typeface="Calibri"/>
                          <a:cs typeface="Times New Roman"/>
                        </a:rPr>
                        <a:t>(25)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latin typeface="Times New Roman"/>
                          <a:ea typeface="Calibri"/>
                          <a:cs typeface="Times New Roman"/>
                        </a:rPr>
                        <a:t>Position designation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dirty="0" smtClean="0">
                          <a:solidFill>
                            <a:srgbClr val="000000"/>
                          </a:solidFill>
                          <a:latin typeface="Times New Roman"/>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smtClean="0">
                          <a:solidFill>
                            <a:srgbClr val="000000"/>
                          </a:solidFill>
                          <a:latin typeface="Times New Roman"/>
                          <a:ea typeface="Calibri"/>
                          <a:cs typeface="Times New Roman"/>
                        </a:rPr>
                        <a:t>dept_id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smtClean="0">
                          <a:solidFill>
                            <a:srgbClr val="000000"/>
                          </a:solidFill>
                          <a:latin typeface="Times New Roman"/>
                          <a:ea typeface="Calibri"/>
                          <a:cs typeface="Times New Roman"/>
                        </a:rPr>
                        <a:t>Varchar</a:t>
                      </a:r>
                      <a:r>
                        <a:rPr lang="en-US" sz="1600" dirty="0" smtClean="0">
                          <a:solidFill>
                            <a:srgbClr val="000000"/>
                          </a:solidFill>
                          <a:latin typeface="Times New Roman"/>
                          <a:ea typeface="Calibri"/>
                          <a:cs typeface="Times New Roman"/>
                        </a:rPr>
                        <a: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600" dirty="0" smtClean="0">
                          <a:solidFill>
                            <a:srgbClr val="000000"/>
                          </a:solidFill>
                          <a:latin typeface="Times New Roman"/>
                          <a:ea typeface="Calibri"/>
                          <a:cs typeface="Times New Roman"/>
                        </a:rPr>
                        <a:t>Foreign key</a:t>
                      </a:r>
                      <a:endParaRPr lang="en-US" sz="160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Google Shape;893;p15"/>
          <p:cNvSpPr txBox="1">
            <a:spLocks/>
          </p:cNvSpPr>
          <p:nvPr/>
        </p:nvSpPr>
        <p:spPr>
          <a:xfrm>
            <a:off x="785786" y="2857502"/>
            <a:ext cx="2500330" cy="428627"/>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Position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10"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Allowances</a:t>
            </a:r>
            <a:r>
              <a:rPr kumimoji="0" lang="en-GB" sz="1800" b="1" i="0" u="none" strike="noStrike" kern="0" cap="none" spc="0" normalizeH="0" noProof="0" dirty="0" smtClean="0">
                <a:ln>
                  <a:noFill/>
                </a:ln>
                <a:solidFill>
                  <a:schemeClr val="tx1"/>
                </a:solidFill>
                <a:effectLst/>
                <a:uLnTx/>
                <a:uFillTx/>
                <a:latin typeface="Space Grotesk Light"/>
                <a:ea typeface="Space Grotesk Light"/>
                <a:cs typeface="Space Grotesk Light"/>
                <a:sym typeface="Space Grotesk Light"/>
              </a:rPr>
              <a:t>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graphicFrame>
        <p:nvGraphicFramePr>
          <p:cNvPr id="7" name="Table 6"/>
          <p:cNvGraphicFramePr>
            <a:graphicFrameLocks noGrp="1"/>
          </p:cNvGraphicFramePr>
          <p:nvPr/>
        </p:nvGraphicFramePr>
        <p:xfrm>
          <a:off x="785786" y="1000114"/>
          <a:ext cx="6080760" cy="1121664"/>
        </p:xfrm>
        <a:graphic>
          <a:graphicData uri="http://schemas.openxmlformats.org/drawingml/2006/table">
            <a:tbl>
              <a:tblPr/>
              <a:tblGrid>
                <a:gridCol w="878840"/>
                <a:gridCol w="1530350"/>
                <a:gridCol w="1800225"/>
                <a:gridCol w="1871345"/>
              </a:tblGrid>
              <a:tr h="0">
                <a:tc>
                  <a:txBody>
                    <a:bodyPr/>
                    <a:lstStyle/>
                    <a:p>
                      <a:pPr algn="ctr">
                        <a:lnSpc>
                          <a:spcPct val="115000"/>
                        </a:lnSpc>
                        <a:spcAft>
                          <a:spcPts val="0"/>
                        </a:spcAft>
                      </a:pPr>
                      <a:r>
                        <a:rPr lang="en-US" sz="1600" b="1">
                          <a:latin typeface="Times New Roman"/>
                          <a:ea typeface="Calibri"/>
                          <a:cs typeface="Times New Roman"/>
                        </a:rPr>
                        <a:t>SI.No</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Feild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Data_type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rgbClr val="000000"/>
                          </a:solidFill>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allo_id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Primary key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Times New Roman"/>
                          <a:ea typeface="Calibri"/>
                          <a:cs typeface="Times New Roman"/>
                        </a:rPr>
                        <a:t>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Times New Roman"/>
                          <a:ea typeface="Calibri"/>
                          <a:cs typeface="Times New Roman"/>
                        </a:rPr>
                        <a:t>Varchar(10)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Times New Roman"/>
                          <a:ea typeface="Calibri"/>
                          <a:cs typeface="Times New Roman"/>
                        </a:rPr>
                        <a:t>Allowance name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Times New Roman"/>
                          <a:ea typeface="Calibri"/>
                          <a:cs typeface="Times New Roman"/>
                        </a:rPr>
                        <a:t>amount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Times New Roman"/>
                          <a:ea typeface="Calibri"/>
                          <a:cs typeface="Times New Roman"/>
                        </a:rPr>
                        <a:t>Int(10)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latin typeface="Times New Roman"/>
                          <a:ea typeface="Calibri"/>
                          <a:cs typeface="Times New Roman"/>
                        </a:rPr>
                        <a:t>Allowance amount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Google Shape;893;p15"/>
          <p:cNvSpPr txBox="1">
            <a:spLocks/>
          </p:cNvSpPr>
          <p:nvPr/>
        </p:nvSpPr>
        <p:spPr>
          <a:xfrm>
            <a:off x="785786" y="2500313"/>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buFont typeface="Space Grotesk Light"/>
              <a:buChar char="➢"/>
              <a:tabLst/>
              <a:defRPr/>
            </a:pPr>
            <a:r>
              <a:rPr kumimoji="0" lang="en-GB" sz="1800" b="1" i="0" u="none" strike="noStrike" kern="0" cap="none" spc="0" normalizeH="0" baseline="0" noProof="0" dirty="0" smtClean="0">
                <a:ln>
                  <a:noFill/>
                </a:ln>
                <a:solidFill>
                  <a:schemeClr val="tx1"/>
                </a:solidFill>
                <a:effectLst/>
                <a:uLnTx/>
                <a:uFillTx/>
                <a:latin typeface="Space Grotesk Light"/>
                <a:ea typeface="Space Grotesk Light"/>
                <a:cs typeface="Space Grotesk Light"/>
                <a:sym typeface="Space Grotesk Light"/>
              </a:rPr>
              <a:t>Deduction table</a:t>
            </a:r>
            <a:endParaRPr kumimoji="0" lang="en-GB" sz="1800" b="1" i="0" u="none" strike="noStrike" kern="0" cap="none" spc="0" normalizeH="0" baseline="0" noProof="0" dirty="0">
              <a:ln>
                <a:noFill/>
              </a:ln>
              <a:solidFill>
                <a:schemeClr val="tx1"/>
              </a:solidFill>
              <a:effectLst/>
              <a:uLnTx/>
              <a:uFillTx/>
              <a:latin typeface="Space Grotesk Light"/>
              <a:ea typeface="Space Grotesk Light"/>
              <a:cs typeface="Space Grotesk Light"/>
              <a:sym typeface="Space Grotesk Light"/>
            </a:endParaRPr>
          </a:p>
        </p:txBody>
      </p:sp>
      <p:graphicFrame>
        <p:nvGraphicFramePr>
          <p:cNvPr id="13" name="Table 12"/>
          <p:cNvGraphicFramePr>
            <a:graphicFrameLocks noGrp="1"/>
          </p:cNvGraphicFramePr>
          <p:nvPr/>
        </p:nvGraphicFramePr>
        <p:xfrm>
          <a:off x="785786" y="3000378"/>
          <a:ext cx="6080760" cy="1121664"/>
        </p:xfrm>
        <a:graphic>
          <a:graphicData uri="http://schemas.openxmlformats.org/drawingml/2006/table">
            <a:tbl>
              <a:tblPr/>
              <a:tblGrid>
                <a:gridCol w="878840"/>
                <a:gridCol w="1530350"/>
                <a:gridCol w="1800225"/>
                <a:gridCol w="1871345"/>
              </a:tblGrid>
              <a:tr h="0">
                <a:tc>
                  <a:txBody>
                    <a:bodyPr/>
                    <a:lstStyle/>
                    <a:p>
                      <a:pPr algn="ctr">
                        <a:lnSpc>
                          <a:spcPct val="115000"/>
                        </a:lnSpc>
                        <a:spcAft>
                          <a:spcPts val="0"/>
                        </a:spcAft>
                      </a:pPr>
                      <a:r>
                        <a:rPr lang="en-US" sz="1600" b="1" dirty="0" err="1">
                          <a:solidFill>
                            <a:schemeClr val="tx1"/>
                          </a:solidFill>
                          <a:latin typeface="Times New Roman"/>
                          <a:ea typeface="Calibri"/>
                          <a:cs typeface="Times New Roman"/>
                        </a:rPr>
                        <a:t>SI.No</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Feild</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Data_type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Calibri"/>
                          <a:ea typeface="Calibri"/>
                          <a:cs typeface="Times New Roman"/>
                        </a:rPr>
                        <a:t>Description</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solidFill>
                            <a:schemeClr val="tx1"/>
                          </a:solidFill>
                          <a:latin typeface="Times New Roman"/>
                          <a:ea typeface="Calibri"/>
                          <a:cs typeface="Times New Roman"/>
                        </a:rPr>
                        <a:t>1.</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allo_id</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Varchar(10)</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Primary key</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a:solidFill>
                            <a:schemeClr val="tx1"/>
                          </a:solidFill>
                          <a:latin typeface="Times New Roman"/>
                          <a:ea typeface="Calibri"/>
                          <a:cs typeface="Times New Roman"/>
                        </a:rPr>
                        <a:t>2.</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Times New Roman"/>
                          <a:ea typeface="Calibri"/>
                          <a:cs typeface="Times New Roman"/>
                        </a:rPr>
                        <a:t>name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chemeClr val="tx1"/>
                          </a:solidFill>
                          <a:latin typeface="Times New Roman"/>
                          <a:ea typeface="Calibri"/>
                          <a:cs typeface="Times New Roman"/>
                        </a:rPr>
                        <a:t>Varchar(10)</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solidFill>
                            <a:schemeClr val="tx1"/>
                          </a:solidFill>
                          <a:latin typeface="Times New Roman"/>
                          <a:ea typeface="Calibri"/>
                          <a:cs typeface="Times New Roman"/>
                        </a:rPr>
                        <a:t>Allowance name</a:t>
                      </a:r>
                      <a:endParaRPr lang="en-US" sz="110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GB" sz="1600" dirty="0">
                          <a:solidFill>
                            <a:schemeClr val="tx1"/>
                          </a:solidFill>
                          <a:latin typeface="Times New Roman"/>
                          <a:ea typeface="Calibri"/>
                          <a:cs typeface="Times New Roman"/>
                        </a:rPr>
                        <a:t>3.</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Times New Roman"/>
                          <a:ea typeface="Calibri"/>
                          <a:cs typeface="Times New Roman"/>
                        </a:rPr>
                        <a:t>amount</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err="1">
                          <a:solidFill>
                            <a:schemeClr val="tx1"/>
                          </a:solidFill>
                          <a:latin typeface="Times New Roman"/>
                          <a:ea typeface="Calibri"/>
                          <a:cs typeface="Times New Roman"/>
                        </a:rPr>
                        <a:t>Int</a:t>
                      </a:r>
                      <a:r>
                        <a:rPr lang="en-GB" sz="1600" dirty="0">
                          <a:solidFill>
                            <a:schemeClr val="tx1"/>
                          </a:solidFill>
                          <a:latin typeface="Times New Roman"/>
                          <a:ea typeface="Calibri"/>
                          <a:cs typeface="Times New Roman"/>
                        </a:rPr>
                        <a:t>(10)</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solidFill>
                            <a:schemeClr val="tx1"/>
                          </a:solidFill>
                          <a:latin typeface="Times New Roman"/>
                          <a:ea typeface="Calibri"/>
                          <a:cs typeface="Times New Roman"/>
                        </a:rPr>
                        <a:t>Allowance amount</a:t>
                      </a:r>
                      <a:endParaRPr lang="en-US" sz="11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43042" y="2071684"/>
            <a:ext cx="5878800" cy="94661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dirty="0" smtClean="0">
                <a:solidFill>
                  <a:schemeClr val="tx1"/>
                </a:solidFill>
              </a:rPr>
              <a:t>UML</a:t>
            </a:r>
            <a:br>
              <a:rPr lang="en-GB" dirty="0" smtClean="0">
                <a:solidFill>
                  <a:schemeClr val="tx1"/>
                </a:solidFill>
              </a:rPr>
            </a:br>
            <a:r>
              <a:rPr lang="en-GB" dirty="0" smtClean="0">
                <a:solidFill>
                  <a:schemeClr val="tx1"/>
                </a:solidFill>
              </a:rPr>
              <a:t> DIAGRAMS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9" name="Google Shape;893;p15"/>
          <p:cNvSpPr txBox="1">
            <a:spLocks/>
          </p:cNvSpPr>
          <p:nvPr/>
        </p:nvSpPr>
        <p:spPr>
          <a:xfrm>
            <a:off x="785786" y="500049"/>
            <a:ext cx="2500330" cy="42862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0"/>
              </a:spcAft>
              <a:buClr>
                <a:schemeClr val="accent1"/>
              </a:buClr>
              <a:buSzPts val="2200"/>
              <a:tabLst/>
              <a:defRPr/>
            </a:pPr>
            <a:r>
              <a:rPr lang="en-GB" sz="1800" b="1" dirty="0" smtClean="0">
                <a:solidFill>
                  <a:schemeClr val="bg1">
                    <a:lumMod val="95000"/>
                  </a:schemeClr>
                </a:solidFill>
                <a:latin typeface="Space Grotesk Light"/>
                <a:ea typeface="Space Grotesk Light"/>
                <a:cs typeface="Space Grotesk Light"/>
                <a:sym typeface="Space Grotesk Light"/>
              </a:rPr>
              <a:t>Use case Diagram</a:t>
            </a:r>
            <a:endParaRPr kumimoji="0" lang="en-GB" sz="1800" b="1" i="0" u="none" strike="noStrike" kern="0" cap="none" spc="0" normalizeH="0" baseline="0" noProof="0" dirty="0">
              <a:ln>
                <a:noFill/>
              </a:ln>
              <a:solidFill>
                <a:schemeClr val="bg1">
                  <a:lumMod val="95000"/>
                </a:schemeClr>
              </a:solidFill>
              <a:effectLst/>
              <a:uLnTx/>
              <a:uFillTx/>
              <a:latin typeface="Space Grotesk Light"/>
              <a:ea typeface="Space Grotesk Light"/>
              <a:cs typeface="Space Grotesk Light"/>
              <a:sym typeface="Space Grotesk Light"/>
            </a:endParaRPr>
          </a:p>
        </p:txBody>
      </p:sp>
      <p:pic>
        <p:nvPicPr>
          <p:cNvPr id="71681" name="Picture 1"/>
          <p:cNvPicPr>
            <a:picLocks noChangeAspect="1" noChangeArrowheads="1"/>
          </p:cNvPicPr>
          <p:nvPr/>
        </p:nvPicPr>
        <p:blipFill>
          <a:blip r:embed="rId3"/>
          <a:srcRect/>
          <a:stretch>
            <a:fillRect/>
          </a:stretch>
        </p:blipFill>
        <p:spPr bwMode="auto">
          <a:xfrm>
            <a:off x="1571604" y="1214428"/>
            <a:ext cx="5553075" cy="3676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454</Words>
  <Application>Microsoft Office PowerPoint</Application>
  <PresentationFormat>On-screen Show (16:9)</PresentationFormat>
  <Paragraphs>169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Space Grotesk Light</vt:lpstr>
      <vt:lpstr>Times New Roman</vt:lpstr>
      <vt:lpstr>Calibri</vt:lpstr>
      <vt:lpstr>Montserrat</vt:lpstr>
      <vt:lpstr>Bianca template</vt:lpstr>
      <vt:lpstr>Paysal</vt:lpstr>
      <vt:lpstr>Abstract</vt:lpstr>
      <vt:lpstr>Modules</vt:lpstr>
      <vt:lpstr>Slide 4</vt:lpstr>
      <vt:lpstr>Slide 5</vt:lpstr>
      <vt:lpstr>Slide 6</vt:lpstr>
      <vt:lpstr>Slide 7</vt:lpstr>
      <vt:lpstr>UML  DIAGRAMS</vt:lpstr>
      <vt:lpstr>Slide 9</vt:lpstr>
      <vt:lpstr>Slide 10</vt:lpstr>
      <vt:lpstr>Slide 11</vt:lpstr>
      <vt:lpstr>Slide 12</vt:lpstr>
      <vt:lpstr>Activity Diagram</vt:lpstr>
      <vt:lpstr>Slide 14</vt:lpstr>
      <vt:lpstr>Conclusion</vt:lpstr>
      <vt:lpstr>PaySal is a web application developed for a company has been designed to achieve maximum efficiency and reduce the time taken to handle the Payroll activity. It is designed to replace an existing manual record system thereby reducing time taken for calculations and for storing data. The system uses HTML, css, javascript as front end and PHP as a backend for the database. The system is strong enough to withstand regressive daily operations under conditions where the database is maintained and cleared over a certain time of span. The implementation of the system in the organization will considerably reduce data entry, time and also provide readily calculated reports.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Paysal</dc:title>
  <cp:lastModifiedBy>HP</cp:lastModifiedBy>
  <cp:revision>16</cp:revision>
  <dcterms:modified xsi:type="dcterms:W3CDTF">2022-02-27T15:45:29Z</dcterms:modified>
</cp:coreProperties>
</file>