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9" r:id="rId4"/>
    <p:sldId id="261" r:id="rId5"/>
    <p:sldId id="260" r:id="rId6"/>
    <p:sldId id="272" r:id="rId7"/>
    <p:sldId id="262" r:id="rId8"/>
    <p:sldId id="263" r:id="rId9"/>
    <p:sldId id="268" r:id="rId10"/>
    <p:sldId id="269" r:id="rId11"/>
    <p:sldId id="275" r:id="rId12"/>
    <p:sldId id="277" r:id="rId13"/>
    <p:sldId id="278" r:id="rId14"/>
    <p:sldId id="266" r:id="rId15"/>
    <p:sldId id="265" r:id="rId16"/>
  </p:sldIdLst>
  <p:sldSz cx="9144000" cy="6858000" type="screen4x3"/>
  <p:notesSz cx="6858000" cy="9144000"/>
  <p:embeddedFontLst>
    <p:embeddedFont>
      <p:font typeface="Jim Nightshade" panose="020B0604020202020204" charset="0"/>
      <p:regular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Wingdings 3" panose="05040102010807070707" pitchFamily="18" charset="2"/>
      <p:regular r:id="rId27"/>
    </p:embeddedFont>
    <p:embeddedFont>
      <p:font typeface="Garamond" panose="02020404030301010803" pitchFamily="18" charset="0"/>
      <p:regular r:id="rId28"/>
      <p:bold r:id="rId29"/>
      <p:italic r:id="rId30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7027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9029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509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07473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022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563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99864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72664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007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Replication.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Diversity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Self-healing Systems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Dynamic Device Association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Trust between devices and controllers.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830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7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475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65297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4761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99066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230764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931646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7407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988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375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329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284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654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739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173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774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074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396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onferences.sigcomm.org/sigcomm/2013/papers/hotsdn/p165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1305162" y="1224127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1" i="0" u="none" strike="noStrike" cap="none" baseline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SDN Based Threat Vector </a:t>
            </a:r>
            <a:r>
              <a:rPr lang="en-US" sz="3600" b="1" i="0" u="none" strike="noStrike" cap="none" baseline="0" dirty="0" smtClean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And</a:t>
            </a:r>
            <a:r>
              <a:rPr lang="en-US" sz="3600" b="1" i="0" u="none" strike="noStrike" cap="none" dirty="0" smtClean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1" dirty="0" smtClean="0">
                <a:latin typeface="+mj-lt"/>
                <a:ea typeface="Arial"/>
                <a:cs typeface="Arial"/>
                <a:sym typeface="Arial"/>
              </a:rPr>
              <a:t>Security </a:t>
            </a:r>
            <a:r>
              <a:rPr lang="en-US" sz="3600" b="1" i="0" u="none" strike="noStrike" cap="none" baseline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Solutio</a:t>
            </a:r>
            <a:r>
              <a:rPr lang="en-US" sz="3600" b="1" dirty="0">
                <a:latin typeface="+mj-lt"/>
                <a:ea typeface="Arial"/>
                <a:cs typeface="Arial"/>
                <a:sym typeface="Arial"/>
              </a:rPr>
              <a:t>ns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1147221" y="3493881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27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(Research</a:t>
            </a:r>
            <a:r>
              <a:rPr lang="en-US" sz="27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endParaRPr lang="en-US" sz="27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27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SPRINT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27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Anand Kumar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27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Amogh</a:t>
            </a:r>
            <a:r>
              <a:rPr lang="en-US" sz="27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Eshappa</a:t>
            </a:r>
            <a:r>
              <a:rPr lang="en-US" sz="27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Setra</a:t>
            </a:r>
            <a:endParaRPr lang="en-US" sz="27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27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Nandan</a:t>
            </a:r>
            <a:r>
              <a:rPr lang="en-US" sz="27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Goudar</a:t>
            </a:r>
            <a:endParaRPr lang="en-US" sz="27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27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Sachin</a:t>
            </a:r>
            <a:r>
              <a:rPr lang="en-US" sz="27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Uplaonkar</a:t>
            </a:r>
            <a:endParaRPr lang="en-US" sz="27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9402" y="116378"/>
            <a:ext cx="5826719" cy="1646302"/>
          </a:xfrm>
        </p:spPr>
        <p:txBody>
          <a:bodyPr/>
          <a:lstStyle/>
          <a:p>
            <a:pPr algn="l"/>
            <a:r>
              <a:rPr lang="en-US" b="1" dirty="0">
                <a:latin typeface="Calibri" panose="020F0502020204030204" pitchFamily="34" charset="0"/>
                <a:ea typeface="Jim Nightshade"/>
                <a:cs typeface="Jim Nightshade"/>
              </a:rPr>
              <a:t>Early detection of DDOS attack 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631831" y="1762680"/>
            <a:ext cx="6658431" cy="109689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The term early is subjected to tolerance level and traffic being handled by the </a:t>
            </a:r>
            <a:r>
              <a:rPr lang="en-US" sz="2400" dirty="0" smtClean="0"/>
              <a:t>controller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Results in controlling flooding </a:t>
            </a:r>
            <a:r>
              <a:rPr lang="en-US" sz="2400" dirty="0"/>
              <a:t>of malicious packets </a:t>
            </a:r>
            <a:r>
              <a:rPr lang="en-US" sz="2400" dirty="0" smtClean="0"/>
              <a:t>significantly.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The early detection mechanism must be of light weight and should have high </a:t>
            </a:r>
            <a:r>
              <a:rPr lang="en-US" sz="2400" dirty="0" smtClean="0"/>
              <a:t>response.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The high response time </a:t>
            </a:r>
            <a:r>
              <a:rPr lang="en-US" sz="2400" dirty="0" smtClean="0"/>
              <a:t>helps the </a:t>
            </a:r>
            <a:r>
              <a:rPr lang="en-US" sz="2400" dirty="0"/>
              <a:t>controller </a:t>
            </a:r>
            <a:r>
              <a:rPr lang="en-US" sz="2400" dirty="0" smtClean="0"/>
              <a:t>in regaining </a:t>
            </a:r>
            <a:r>
              <a:rPr lang="en-US" sz="2400" dirty="0"/>
              <a:t>the </a:t>
            </a:r>
            <a:r>
              <a:rPr lang="en-US" sz="2400" dirty="0" smtClean="0"/>
              <a:t>control during DDOS.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D</a:t>
            </a:r>
            <a:r>
              <a:rPr lang="en-US" sz="2400" dirty="0" smtClean="0"/>
              <a:t>etecting </a:t>
            </a:r>
            <a:r>
              <a:rPr lang="en-US" sz="2400" dirty="0"/>
              <a:t>the  ENTROPY variation in the destination address</a:t>
            </a:r>
          </a:p>
        </p:txBody>
      </p:sp>
    </p:spTree>
    <p:extLst>
      <p:ext uri="{BB962C8B-B14F-4D97-AF65-F5344CB8AC3E}">
        <p14:creationId xmlns:p14="http://schemas.microsoft.com/office/powerpoint/2010/main" val="3823340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9402" y="116378"/>
            <a:ext cx="5826719" cy="1646302"/>
          </a:xfrm>
        </p:spPr>
        <p:txBody>
          <a:bodyPr/>
          <a:lstStyle/>
          <a:p>
            <a:pPr algn="l"/>
            <a:r>
              <a:rPr lang="en-US" b="1" dirty="0">
                <a:latin typeface="Calibri" panose="020F0502020204030204" pitchFamily="34" charset="0"/>
              </a:rPr>
              <a:t>Simulation of DDOS</a:t>
            </a:r>
            <a:r>
              <a:rPr lang="en-US" b="1" dirty="0">
                <a:latin typeface="Calibri" panose="020F0502020204030204" pitchFamily="34" charset="0"/>
                <a:ea typeface="Jim Nightshade"/>
                <a:cs typeface="Jim Nightshade"/>
              </a:rPr>
              <a:t> 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631831" y="1762680"/>
            <a:ext cx="6658431" cy="446355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Mininet</a:t>
            </a:r>
          </a:p>
          <a:p>
            <a:pPr algn="l"/>
            <a:r>
              <a:rPr lang="en-US" sz="2400" dirty="0" smtClean="0"/>
              <a:t>   - Created a tree topology with n switches</a:t>
            </a:r>
            <a:endParaRPr lang="en-US" sz="2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Pox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err="1" smtClean="0"/>
              <a:t>Scapy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2201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9402" y="116378"/>
            <a:ext cx="5826719" cy="1147157"/>
          </a:xfrm>
        </p:spPr>
        <p:txBody>
          <a:bodyPr/>
          <a:lstStyle/>
          <a:p>
            <a:pPr algn="l"/>
            <a:r>
              <a:rPr lang="en-US" b="1" dirty="0" smtClean="0">
                <a:latin typeface="Calibri" panose="020F0502020204030204" pitchFamily="34" charset="0"/>
              </a:rPr>
              <a:t>Simulation Results</a:t>
            </a:r>
            <a:endParaRPr lang="en-US" b="1" dirty="0">
              <a:latin typeface="Calibri" panose="020F0502020204030204" pitchFamily="34" charset="0"/>
              <a:ea typeface="Jim Nightshade"/>
              <a:cs typeface="Jim Nightshade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631831" y="1762680"/>
            <a:ext cx="6658431" cy="446355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4738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686" y="174567"/>
            <a:ext cx="5826719" cy="1130531"/>
          </a:xfrm>
        </p:spPr>
        <p:txBody>
          <a:bodyPr/>
          <a:lstStyle/>
          <a:p>
            <a:pPr algn="l"/>
            <a:r>
              <a:rPr lang="en-US" b="1" dirty="0" smtClean="0">
                <a:latin typeface="Calibri" panose="020F0502020204030204" pitchFamily="34" charset="0"/>
              </a:rPr>
              <a:t>Prevention</a:t>
            </a:r>
            <a:endParaRPr lang="en-US" b="1" dirty="0">
              <a:latin typeface="Calibri" panose="020F0502020204030204" pitchFamily="34" charset="0"/>
              <a:ea typeface="Jim Nightshade"/>
              <a:cs typeface="Jim Nightshade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631831" y="1762680"/>
            <a:ext cx="6658431" cy="446355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0788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ctrTitle"/>
          </p:nvPr>
        </p:nvSpPr>
        <p:spPr>
          <a:xfrm>
            <a:off x="2452319" y="2379596"/>
            <a:ext cx="5826719" cy="164630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-US" b="1" dirty="0" smtClean="0">
                <a:latin typeface="Calibri" panose="020F0502020204030204" pitchFamily="34" charset="0"/>
                <a:ea typeface="Jim Nightshade"/>
                <a:cs typeface="Jim Nightshade"/>
                <a:sym typeface="Jim Nightshade"/>
              </a:rPr>
              <a:t>Demo</a:t>
            </a:r>
            <a:endParaRPr lang="en-US" b="1" dirty="0">
              <a:latin typeface="Calibri" panose="020F0502020204030204" pitchFamily="34" charset="0"/>
              <a:ea typeface="Jim Nightshade"/>
              <a:cs typeface="Jim Nightshade"/>
              <a:sym typeface="Jim Nightshade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748209" y="0"/>
            <a:ext cx="5826719" cy="164630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-US" b="1" dirty="0">
                <a:latin typeface="Calibri" panose="020F0502020204030204" pitchFamily="34" charset="0"/>
                <a:ea typeface="Jim Nightshade"/>
                <a:cs typeface="Jim Nightshade"/>
                <a:sym typeface="Jim Nightshade"/>
              </a:rPr>
              <a:t>References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490516" y="1463422"/>
            <a:ext cx="7024189" cy="48958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http://conferences.sigcomm.org/sigcomm/2013/papers/hotsdn/p165.pdf</a:t>
            </a:r>
          </a:p>
          <a:p>
            <a:pPr marL="342900" lvl="0" indent="-34290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Poisoning Network Visibility in Software-Defined Networks: New Attacks and Countermeasures</a:t>
            </a:r>
          </a:p>
          <a:p>
            <a:pPr marL="342900" lvl="0" indent="-34290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Early detection of DDoS attacks against SDN controllers</a:t>
            </a:r>
          </a:p>
          <a:p>
            <a:pPr marL="342900" lvl="0" indent="-34290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Handling intrusion and DDoS attacks in Software Defined Networks using machine learning techniques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989278" y="118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Jim Nightshade"/>
              <a:buNone/>
            </a:pPr>
            <a:r>
              <a:rPr lang="en-US" sz="4400" b="1" i="0" u="none" strike="noStrike" cap="none" baseline="0" dirty="0">
                <a:latin typeface="Calibri" panose="020F0502020204030204" pitchFamily="34" charset="0"/>
                <a:ea typeface="Jim Nightshade"/>
                <a:cs typeface="Jim Nightshade"/>
                <a:sym typeface="Jim Nightshade"/>
              </a:rPr>
              <a:t>What is SDN?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806399" y="941685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Three layer </a:t>
            </a:r>
            <a:r>
              <a:rPr lang="en-US" sz="2800" b="0" i="0" u="none" strike="noStrike" cap="none" baseline="0" dirty="0" smtClean="0">
                <a:latin typeface="Arial"/>
                <a:ea typeface="Arial"/>
                <a:cs typeface="Arial"/>
                <a:sym typeface="Arial"/>
              </a:rPr>
              <a:t>architecture</a:t>
            </a:r>
            <a:endParaRPr sz="28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latin typeface="Arial"/>
                <a:ea typeface="Arial"/>
                <a:cs typeface="Arial"/>
                <a:sym typeface="Arial"/>
              </a:rPr>
              <a:t>Centralized </a:t>
            </a:r>
            <a:r>
              <a:rPr lang="en-US" sz="28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intelligence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 dirty="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4" name="Shape 92"/>
          <p:cNvPicPr preferRelativeResize="0">
            <a:picLocks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806399" y="2485505"/>
            <a:ext cx="4563623" cy="4372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897839" y="0"/>
            <a:ext cx="5826719" cy="164630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-US" b="1" dirty="0">
                <a:latin typeface="Calibri" panose="020F0502020204030204" pitchFamily="34" charset="0"/>
                <a:ea typeface="Jim Nightshade"/>
                <a:cs typeface="Jim Nightshade"/>
                <a:sym typeface="Jim Nightshade"/>
              </a:rPr>
              <a:t>Two Key Definitions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798086" y="1232819"/>
            <a:ext cx="7107318" cy="1096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Data Plane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: processing and delivery of packets</a:t>
            </a: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– Based on state in routers and endpoints</a:t>
            </a: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– E.g., IP, TCP, Ethernet, etc.</a:t>
            </a: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– Fast timescales (per-packet)</a:t>
            </a: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Control Plane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: establishing the state in routers</a:t>
            </a: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– Determines how and where packets are forwarded</a:t>
            </a: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– Routing, traffic engineering, firewall state, …</a:t>
            </a: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– Slow time-scales (per control event)</a:t>
            </a:r>
          </a:p>
          <a:p>
            <a:pPr algn="l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0" name="Shape 11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25" y="972588"/>
            <a:ext cx="8258175" cy="54805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03"/>
          <p:cNvSpPr txBox="1">
            <a:spLocks/>
          </p:cNvSpPr>
          <p:nvPr/>
        </p:nvSpPr>
        <p:spPr>
          <a:xfrm>
            <a:off x="980966" y="8313"/>
            <a:ext cx="5826719" cy="1307637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buClr>
                <a:schemeClr val="dk1"/>
              </a:buClr>
              <a:buSzPct val="25000"/>
              <a:buFont typeface="Jim Nightshade"/>
              <a:buNone/>
            </a:pPr>
            <a:r>
              <a:rPr lang="en-US" b="1" dirty="0" smtClean="0">
                <a:latin typeface="Calibri" panose="020F0502020204030204" pitchFamily="34" charset="0"/>
                <a:ea typeface="Jim Nightshade"/>
                <a:cs typeface="Jim Nightshade"/>
                <a:sym typeface="Jim Nightshade"/>
              </a:rPr>
              <a:t>SDN Threat Vectors</a:t>
            </a:r>
            <a:endParaRPr lang="en-US" b="1" dirty="0">
              <a:latin typeface="Calibri" panose="020F0502020204030204" pitchFamily="34" charset="0"/>
              <a:ea typeface="Jim Nightshade"/>
              <a:cs typeface="Jim Nightshade"/>
              <a:sym typeface="Jim Nightshade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/>
          </p:nvPr>
        </p:nvSpPr>
        <p:spPr>
          <a:xfrm>
            <a:off x="972653" y="0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l">
              <a:spcBef>
                <a:spcPts val="640"/>
              </a:spcBef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Threat vectors</a:t>
            </a:r>
            <a:endParaRPr lang="en-US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subTitle" idx="1"/>
          </p:nvPr>
        </p:nvSpPr>
        <p:spPr>
          <a:xfrm>
            <a:off x="548703" y="1980967"/>
            <a:ext cx="7456452" cy="41787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Forged 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or Faked traffic flow communication between data plane devices.</a:t>
            </a:r>
          </a:p>
          <a:p>
            <a:pPr marL="5715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Vulnerability exploitation in forwarding devices(switches).</a:t>
            </a:r>
          </a:p>
          <a:p>
            <a:pPr marL="5715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Attack on control communications between controller and switches</a:t>
            </a:r>
          </a:p>
          <a:p>
            <a:pPr marL="5715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Exploiting vulnerabilities on Controllers</a:t>
            </a:r>
          </a:p>
          <a:p>
            <a:pPr marL="5715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Trust in administrative rights and control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/>
          </p:nvPr>
        </p:nvSpPr>
        <p:spPr>
          <a:xfrm>
            <a:off x="972653" y="0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l">
              <a:spcBef>
                <a:spcPts val="640"/>
              </a:spcBef>
            </a:pP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Examples</a:t>
            </a:r>
            <a:endParaRPr lang="en-US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subTitle" idx="1"/>
          </p:nvPr>
        </p:nvSpPr>
        <p:spPr>
          <a:xfrm>
            <a:off x="482201" y="1332574"/>
            <a:ext cx="6949377" cy="51097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lvl="0" indent="-342900" algn="l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Host 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Hijacking</a:t>
            </a:r>
          </a:p>
          <a:p>
            <a:pPr marL="228600" lvl="0" algn="l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- Controller maintains a Host Profile for each host. It either creates a new Host profile  or Updates existing profile whenever it receives a </a:t>
            </a:r>
            <a:r>
              <a:rPr lang="en-US" sz="2000" dirty="0" err="1" smtClean="0">
                <a:latin typeface="Arial"/>
                <a:ea typeface="Arial"/>
                <a:cs typeface="Arial"/>
                <a:sym typeface="Arial"/>
              </a:rPr>
              <a:t>PacketIn</a:t>
            </a: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 Message.</a:t>
            </a:r>
          </a:p>
          <a:p>
            <a:pPr marL="228600" lvl="0" algn="l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- No Authentication</a:t>
            </a:r>
          </a:p>
          <a:p>
            <a:pPr marL="228600" lvl="0" algn="l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- Verify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the Legitimacy of Host Migration</a:t>
            </a:r>
            <a:endParaRPr lang="en-US" sz="2000" dirty="0" smtClean="0">
              <a:latin typeface="Arial"/>
              <a:ea typeface="Arial"/>
              <a:cs typeface="Arial"/>
              <a:sym typeface="Arial"/>
            </a:endParaRPr>
          </a:p>
          <a:p>
            <a:pPr marL="228600" lvl="0" algn="l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2400" b="1" dirty="0" smtClean="0">
              <a:latin typeface="Arial"/>
              <a:ea typeface="Arial"/>
              <a:cs typeface="Arial"/>
              <a:sym typeface="Arial"/>
            </a:endParaRPr>
          </a:p>
          <a:p>
            <a:pPr marL="571500" lvl="0" indent="-342900" algn="l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Link Fabrication Attack</a:t>
            </a:r>
          </a:p>
          <a:p>
            <a:pPr marL="228600" lvl="0" algn="l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- To learn the about links between the switches.</a:t>
            </a:r>
          </a:p>
          <a:p>
            <a:pPr marL="228600" lvl="0" algn="l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- The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integrity/origin of LLDP packets must be ensured during the Link Discovery procedure </a:t>
            </a:r>
          </a:p>
          <a:p>
            <a:pPr marL="228600" lvl="0" algn="l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- The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propagation path of LLDP packets can only contain OpenFlow-enabled switches</a:t>
            </a:r>
            <a:endParaRPr lang="en-US" sz="20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4910896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/>
          </p:nvPr>
        </p:nvSpPr>
        <p:spPr>
          <a:xfrm>
            <a:off x="714958" y="234912"/>
            <a:ext cx="5826719" cy="164630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-US" b="1" dirty="0" smtClean="0">
                <a:latin typeface="Calibri" panose="020F0502020204030204" pitchFamily="34" charset="0"/>
                <a:ea typeface="Jim Nightshade"/>
                <a:cs typeface="Jim Nightshade"/>
                <a:sym typeface="Jim Nightshade"/>
              </a:rPr>
              <a:t>Continued</a:t>
            </a:r>
            <a:r>
              <a:rPr lang="en-US" dirty="0" smtClean="0">
                <a:latin typeface="Calibri" panose="020F0502020204030204" pitchFamily="34" charset="0"/>
              </a:rPr>
              <a:t>..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subTitle" idx="1"/>
          </p:nvPr>
        </p:nvSpPr>
        <p:spPr>
          <a:xfrm>
            <a:off x="415701" y="1731585"/>
            <a:ext cx="7157194" cy="4070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571500" lvl="0" indent="-342900" algn="l" rtl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Security standards implementation in overflow communication has not been defined and product developer are implementing their proprietary methods. </a:t>
            </a:r>
          </a:p>
          <a:p>
            <a:pPr marL="342900" lvl="0" indent="-342900" algn="l" rtl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571500" lvl="0" indent="-342900" algn="l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The programmable aspect of Software Defined Networks also make them more vulnerable to a number of malicious code exploits and attacks.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/>
          </p:nvPr>
        </p:nvSpPr>
        <p:spPr>
          <a:xfrm>
            <a:off x="814711" y="268163"/>
            <a:ext cx="5826719" cy="164630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-US" b="1" dirty="0">
                <a:latin typeface="Calibri" panose="020F0502020204030204" pitchFamily="34" charset="0"/>
                <a:ea typeface="Jim Nightshade"/>
                <a:cs typeface="Jim Nightshade"/>
                <a:sym typeface="Jim Nightshade"/>
              </a:rPr>
              <a:t>Present </a:t>
            </a:r>
            <a:r>
              <a:rPr lang="en-US" b="1" dirty="0" smtClean="0">
                <a:latin typeface="Calibri" panose="020F0502020204030204" pitchFamily="34" charset="0"/>
                <a:ea typeface="Jim Nightshade"/>
                <a:cs typeface="Jim Nightshade"/>
                <a:sym typeface="Jim Nightshade"/>
              </a:rPr>
              <a:t>Security </a:t>
            </a:r>
            <a:r>
              <a:rPr lang="en-US" b="1" dirty="0">
                <a:latin typeface="Calibri" panose="020F0502020204030204" pitchFamily="34" charset="0"/>
                <a:ea typeface="Jim Nightshade"/>
                <a:cs typeface="Jim Nightshade"/>
                <a:sym typeface="Jim Nightshade"/>
              </a:rPr>
              <a:t>S</a:t>
            </a:r>
            <a:r>
              <a:rPr lang="en-US" b="1" dirty="0" smtClean="0">
                <a:latin typeface="Calibri" panose="020F0502020204030204" pitchFamily="34" charset="0"/>
                <a:ea typeface="Jim Nightshade"/>
                <a:cs typeface="Jim Nightshade"/>
                <a:sym typeface="Jim Nightshade"/>
              </a:rPr>
              <a:t>olutions</a:t>
            </a:r>
            <a:endParaRPr lang="en-US" b="1" dirty="0">
              <a:latin typeface="Calibri" panose="020F0502020204030204" pitchFamily="34" charset="0"/>
              <a:ea typeface="Jim Nightshade"/>
              <a:cs typeface="Jim Nightshade"/>
              <a:sym typeface="Jim Nightshade"/>
            </a:endParaRPr>
          </a:p>
        </p:txBody>
      </p:sp>
      <p:sp>
        <p:nvSpPr>
          <p:cNvPr id="4" name="Shape 117"/>
          <p:cNvSpPr txBox="1">
            <a:spLocks/>
          </p:cNvSpPr>
          <p:nvPr/>
        </p:nvSpPr>
        <p:spPr>
          <a:xfrm>
            <a:off x="403262" y="2296851"/>
            <a:ext cx="7157194" cy="40706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342900" algn="l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/>
              <a:t>Enforce </a:t>
            </a:r>
            <a:r>
              <a:rPr lang="en-US" sz="2400" dirty="0"/>
              <a:t>TLS </a:t>
            </a:r>
            <a:r>
              <a:rPr lang="en-US" sz="2400" dirty="0" smtClean="0"/>
              <a:t>standard</a:t>
            </a:r>
          </a:p>
          <a:p>
            <a:pPr marL="571500" indent="-342900" algn="l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/>
              <a:t>Network </a:t>
            </a:r>
            <a:r>
              <a:rPr lang="en-US" sz="2400" dirty="0"/>
              <a:t>partitioning </a:t>
            </a:r>
            <a:endParaRPr lang="en-US" sz="2400" dirty="0" smtClean="0"/>
          </a:p>
          <a:p>
            <a:pPr marL="571500" indent="-342900" algn="l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/>
              <a:t>Cluster </a:t>
            </a:r>
            <a:r>
              <a:rPr lang="en-US" sz="2400" dirty="0"/>
              <a:t>of </a:t>
            </a:r>
            <a:r>
              <a:rPr lang="en-US" sz="2400" dirty="0" smtClean="0"/>
              <a:t>controllers</a:t>
            </a:r>
          </a:p>
          <a:p>
            <a:pPr marL="571500" indent="-342900" algn="l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/>
              <a:t>Verify applications</a:t>
            </a:r>
          </a:p>
          <a:p>
            <a:pPr marL="571500" indent="-342900" algn="l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/>
              <a:t>Trust </a:t>
            </a:r>
            <a:r>
              <a:rPr lang="en-US" sz="2400" dirty="0"/>
              <a:t>between devices and </a:t>
            </a:r>
            <a:r>
              <a:rPr lang="en-US" sz="2400" dirty="0" smtClean="0"/>
              <a:t>controllers</a:t>
            </a:r>
          </a:p>
          <a:p>
            <a:pPr marL="571500" indent="-342900" algn="l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Diverse controllers can avoid common </a:t>
            </a:r>
            <a:r>
              <a:rPr lang="en-US" sz="2400" dirty="0" smtClean="0"/>
              <a:t>vulnerabilities </a:t>
            </a:r>
            <a:endParaRPr lang="en-US" sz="2400" dirty="0"/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342900" algn="l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2400" dirty="0" smtClean="0">
              <a:latin typeface="Arial"/>
              <a:ea typeface="Arial"/>
              <a:cs typeface="Arial"/>
              <a:sym typeface="Arial"/>
            </a:endParaRPr>
          </a:p>
          <a:p>
            <a:pPr marL="342900" indent="-342900" algn="l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64" y="243225"/>
            <a:ext cx="5826719" cy="1646302"/>
          </a:xfrm>
        </p:spPr>
        <p:txBody>
          <a:bodyPr/>
          <a:lstStyle/>
          <a:p>
            <a:pPr algn="l">
              <a:buSzPct val="25000"/>
            </a:pPr>
            <a:r>
              <a:rPr lang="en-US" b="1" dirty="0" smtClean="0">
                <a:latin typeface="Calibri" panose="020F0502020204030204" pitchFamily="34" charset="0"/>
                <a:ea typeface="Jim Nightshade"/>
                <a:cs typeface="Jim Nightshade"/>
              </a:rPr>
              <a:t>How is DDOS performed</a:t>
            </a:r>
            <a:endParaRPr lang="en-US" b="1" dirty="0">
              <a:latin typeface="Calibri" panose="020F0502020204030204" pitchFamily="34" charset="0"/>
              <a:ea typeface="Jim Nightshade"/>
              <a:cs typeface="Jim Nightshade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773148" y="1964339"/>
            <a:ext cx="6699994" cy="4070701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Attacker constructs an attack network.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They wait for specific time to start the attack. Either by remotely activating the hack to </a:t>
            </a:r>
            <a:r>
              <a:rPr lang="en-US" sz="2400" dirty="0" smtClean="0"/>
              <a:t>wakeup </a:t>
            </a:r>
            <a:r>
              <a:rPr lang="en-US" sz="2400" dirty="0" smtClean="0"/>
              <a:t>simultaneously or program in advance.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Victim’s system is flooded with useless load and exhausts its resources. </a:t>
            </a:r>
          </a:p>
          <a:p>
            <a:pPr marL="546100" indent="-3429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546100" indent="-3429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91624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Words>461</Words>
  <Application>Microsoft Office PowerPoint</Application>
  <PresentationFormat>On-screen Show (4:3)</PresentationFormat>
  <Paragraphs>87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Jim Nightshade</vt:lpstr>
      <vt:lpstr>Trebuchet MS</vt:lpstr>
      <vt:lpstr>Calibri</vt:lpstr>
      <vt:lpstr>Wingdings 3</vt:lpstr>
      <vt:lpstr>Garamond</vt:lpstr>
      <vt:lpstr>Arial</vt:lpstr>
      <vt:lpstr>Facet</vt:lpstr>
      <vt:lpstr>SDN Based Threat Vector And Security Solutions</vt:lpstr>
      <vt:lpstr>What is SDN?</vt:lpstr>
      <vt:lpstr>Two Key Definitions</vt:lpstr>
      <vt:lpstr>PowerPoint Presentation</vt:lpstr>
      <vt:lpstr>Threat vectors</vt:lpstr>
      <vt:lpstr>Examples</vt:lpstr>
      <vt:lpstr>Continued..</vt:lpstr>
      <vt:lpstr>Present Security Solutions</vt:lpstr>
      <vt:lpstr>How is DDOS performed</vt:lpstr>
      <vt:lpstr>Early detection of DDOS attack </vt:lpstr>
      <vt:lpstr>Simulation of DDOS </vt:lpstr>
      <vt:lpstr>Simulation Results</vt:lpstr>
      <vt:lpstr>Prevention</vt:lpstr>
      <vt:lpstr>Demo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 Based Threat Vector And     Security Solutions</dc:title>
  <cp:lastModifiedBy>Anand Kumar</cp:lastModifiedBy>
  <cp:revision>18</cp:revision>
  <dcterms:modified xsi:type="dcterms:W3CDTF">2015-12-03T00:34:59Z</dcterms:modified>
</cp:coreProperties>
</file>