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1599525" cy="32759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0318"/>
        <p:guide pos="67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1pPr>
            <a:lvl2pPr lvl="1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5"/>
            </a:lvl2pPr>
            <a:lvl3pPr lvl="2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lvl="3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1pPr>
            <a:lvl2pPr marL="914400" lvl="1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 b="1"/>
            </a:lvl3pPr>
            <a:lvl4pPr marL="1828800" lvl="3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1pPr>
            <a:lvl2pPr marL="914400" lvl="1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 b="1"/>
            </a:lvl3pPr>
            <a:lvl4pPr marL="1828800" lvl="3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0866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60"/>
            </a:lvl1pPr>
            <a:lvl2pPr marL="914400" lvl="1" indent="-648335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5"/>
            </a:lvl2pPr>
            <a:lvl3pPr marL="1371600" lvl="2" indent="-588645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70"/>
            </a:lvl3pPr>
            <a:lvl4pPr marL="1828800" lvl="3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4pPr>
            <a:lvl5pPr marL="2286000" lvl="4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5pPr>
            <a:lvl6pPr marL="2743200" lvl="5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6pPr>
            <a:lvl7pPr marL="3200400" lvl="6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7pPr>
            <a:lvl8pPr marL="3657600" lvl="7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8pPr>
            <a:lvl9pPr marL="4114800" lvl="8" indent="-52832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5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5"/>
            </a:lvl2pPr>
            <a:lvl3pPr marL="1371600" lvl="2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4pPr>
            <a:lvl5pPr marL="2286000" lvl="4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5pPr>
            <a:lvl6pPr marL="2743200" lvl="5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6pPr>
            <a:lvl7pPr marL="3200400" lvl="6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7pPr>
            <a:lvl8pPr marL="3657600" lvl="7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8pPr>
            <a:lvl9pPr marL="4114800" lvl="8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marL="914400" lvl="1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5"/>
            </a:lvl2pPr>
            <a:lvl3pPr marL="1371600" lvl="2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marL="1828800" lvl="3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4pPr>
            <a:lvl5pPr marL="2286000" lvl="4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5pPr>
            <a:lvl6pPr marL="2743200" lvl="5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6pPr>
            <a:lvl7pPr marL="3200400" lvl="6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7pPr>
            <a:lvl8pPr marL="3657600" lvl="7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8pPr>
            <a:lvl9pPr marL="4114800" lvl="8" indent="-228600" algn="l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sz="10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648335" algn="l" rtl="0">
              <a:lnSpc>
                <a:spcPct val="9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 panose="020B0604020202020204"/>
              <a:buChar char="•"/>
              <a:defRPr sz="66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864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 panose="020B0604020202020204"/>
              <a:buChar char="•"/>
              <a:defRPr sz="56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28320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 panose="020B0604020202020204"/>
              <a:buChar char="•"/>
              <a:defRPr sz="47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98475" algn="l" rtl="0">
              <a:lnSpc>
                <a:spcPct val="9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 panose="020B0604020202020204"/>
              <a:buChar char="•"/>
              <a:defRPr sz="4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8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9966289"/>
            <a:ext cx="21599400" cy="579600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810" y="15762605"/>
            <a:ext cx="21595080" cy="628396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9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6106" y="22013323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297388" y="4377928"/>
            <a:ext cx="4258423" cy="551326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85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785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892530" y="16434863"/>
            <a:ext cx="1953188" cy="59502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85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sz="2785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892530" y="22278870"/>
            <a:ext cx="7716271" cy="551326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85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 AND CONCLUSION</a:t>
            </a:r>
            <a:endParaRPr sz="2785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333799" y="27777231"/>
            <a:ext cx="3947465" cy="551326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85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BIBLIOGRAPHY</a:t>
            </a:r>
            <a:endParaRPr sz="2785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48719" y="2554293"/>
            <a:ext cx="20898900" cy="1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8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Photo colouring of old and black &amp; white images using Novel Reinforcement learning over with GAN for better accuracy</a:t>
            </a:r>
            <a:endParaRPr sz="358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003212" y="10219766"/>
            <a:ext cx="6770960" cy="551326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85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MATERIALS AND METHODS</a:t>
            </a:r>
            <a:endParaRPr sz="2785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Ms. Poorani.S            </a:t>
            </a:r>
            <a:endParaRPr sz="249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Guided by Dr. Mary Valantina. G</a:t>
            </a:r>
            <a:endParaRPr sz="249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67922" y="4329209"/>
            <a:ext cx="14171400" cy="5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20256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27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purpose of this Research is to observe the accuracy of </a:t>
            </a: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colorization old black and white photos using advanced machine learning.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27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a dynamic graphics and machine learning environment, our work focuses on the fascinating area of image color, specifically targeting old black and white images.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27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ambitious program seeks to revive historical images using advanced machine learning algorithms.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27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Emphasizing the broader impact on cultural preservation and engagement, offering modern viewers a captivating way to connect with historical data.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270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Leveraging advanced machine learning like RL and GANs to colorize old black and white images, bridging past and present visually.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9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67936" y="23171892"/>
            <a:ext cx="204891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995" marR="0" lvl="0" indent="-33845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impressive accuracy of the reinforcement learning (RL) algorithm at 95.1%,However, the GAN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achieved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low accuracy of 32.70%.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Therefore, there is an improvement in the performance level, and the values of the outcomes are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Reinforcement Learning -  95.1%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GAN          -      32.70%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From the work , it is concluded that the</a:t>
            </a: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Reinforcement learning algorithm</a:t>
            </a: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attains the high accuracy when comparing with other GAN in Image Colorization.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20256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20256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23722" y="28384746"/>
            <a:ext cx="21139200" cy="4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Richard Zhang, Phillip Isola and Alexei A. Efros, "Colorful image colorization", Computer Vision–ECCV 2016: 14th European Conference Amsterdam The Netherlands October 11-14 2016 Proceedings Part III 14, pp. 649-666, 2016. 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S. Lal, V. Garg and O. P. Verma, "Automatic image colorization using adversarial training", ACM International Conference Proceeding Series Association for Computing Machinery, pp. 84-88, Nov. 2017</a:t>
            </a: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J. Zhao, J. Han, L. Shao and C. G. M. Snoek, "Pixelated Semantic Colorization", Int J Comput Vis, vol. 128, no. 4, pp. 818-834, Apr. 2020. 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Pandey, R. Sahay and C. Jayavarthini, "Automatic Image Colorization using Deep Learning", International Journal of Recent Technology and Engineering (IJRTE), vol. 8, no. 6, pp. 1592-1595, Mar. 2020. 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33909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IN" sz="21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Anat Levin, Dani Lischinski and Yair Weiss, "Colorization using optimization", ACM SIGGRAPH 2004 Papers, pp. 689-694, 2004.</a:t>
            </a:r>
            <a:endParaRPr sz="215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0995" marR="0" lvl="0" indent="-20256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5639940" y="1419256"/>
            <a:ext cx="55689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Mr. M Anand Kumar</a:t>
            </a:r>
            <a:b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Register Number: 192110076</a:t>
            </a:r>
            <a:endParaRPr lang="en-IN" sz="219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 Dr. </a:t>
            </a:r>
            <a: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Mohan</a:t>
            </a:r>
            <a:r>
              <a:rPr lang="en-IN" sz="219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IN" sz="219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77748" y="12814650"/>
            <a:ext cx="1798200" cy="914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DTA COLLECTION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485432" y="12808464"/>
            <a:ext cx="15492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Load Old/B&amp;W image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654099" y="12791700"/>
            <a:ext cx="2262300" cy="9144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PREPROCESSING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752651" y="12791700"/>
            <a:ext cx="22623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VISUALISATION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1537875" y="12668650"/>
            <a:ext cx="3014200" cy="1102975"/>
          </a:xfrm>
          <a:prstGeom prst="flowChartDecision">
            <a:avLst/>
          </a:prstGeom>
          <a:solidFill>
            <a:srgbClr val="E69138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TRAIN,TEST,SPLIT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5075003" y="12668662"/>
            <a:ext cx="1661100" cy="1103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Reinforcement learning(RL)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6687800" y="10541697"/>
            <a:ext cx="2468400" cy="1266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Colorized Image</a:t>
            </a: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6736100" y="14366475"/>
            <a:ext cx="2618700" cy="1208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METRIC(ACCURACY)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8282700" y="12546575"/>
            <a:ext cx="3180000" cy="1398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GAN(COMPARISON ALGORITHM)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3" name="Google Shape;113;p13"/>
          <p:cNvCxnSpPr>
            <a:stCxn id="106" idx="3"/>
            <a:endCxn id="107" idx="1"/>
          </p:cNvCxnSpPr>
          <p:nvPr/>
        </p:nvCxnSpPr>
        <p:spPr>
          <a:xfrm>
            <a:off x="7916399" y="13248900"/>
            <a:ext cx="836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3"/>
          <p:cNvCxnSpPr>
            <a:stCxn id="107" idx="3"/>
            <a:endCxn id="108" idx="1"/>
          </p:cNvCxnSpPr>
          <p:nvPr/>
        </p:nvCxnSpPr>
        <p:spPr>
          <a:xfrm rot="10800000" flipH="1">
            <a:off x="11014951" y="13220100"/>
            <a:ext cx="522900" cy="2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8" idx="3"/>
            <a:endCxn id="109" idx="1"/>
          </p:cNvCxnSpPr>
          <p:nvPr/>
        </p:nvCxnSpPr>
        <p:spPr>
          <a:xfrm>
            <a:off x="14552075" y="13220138"/>
            <a:ext cx="522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3"/>
          <p:cNvCxnSpPr>
            <a:stCxn id="109" idx="3"/>
            <a:endCxn id="112" idx="2"/>
          </p:cNvCxnSpPr>
          <p:nvPr/>
        </p:nvCxnSpPr>
        <p:spPr>
          <a:xfrm>
            <a:off x="16736103" y="13220212"/>
            <a:ext cx="1546500" cy="2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3"/>
          <p:cNvCxnSpPr>
            <a:stCxn id="109" idx="2"/>
            <a:endCxn id="111" idx="1"/>
          </p:cNvCxnSpPr>
          <p:nvPr/>
        </p:nvCxnSpPr>
        <p:spPr>
          <a:xfrm rot="-5400000" flipH="1">
            <a:off x="15721203" y="13956112"/>
            <a:ext cx="1199100" cy="8304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3"/>
          <p:cNvCxnSpPr>
            <a:stCxn id="109" idx="0"/>
            <a:endCxn id="110" idx="1"/>
          </p:cNvCxnSpPr>
          <p:nvPr/>
        </p:nvCxnSpPr>
        <p:spPr>
          <a:xfrm rot="-5400000">
            <a:off x="15549753" y="11530762"/>
            <a:ext cx="1493700" cy="782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3"/>
          <p:cNvCxnSpPr>
            <a:stCxn id="112" idx="0"/>
            <a:endCxn id="110" idx="3"/>
          </p:cNvCxnSpPr>
          <p:nvPr/>
        </p:nvCxnSpPr>
        <p:spPr>
          <a:xfrm rot="5400000" flipH="1">
            <a:off x="18828700" y="11502575"/>
            <a:ext cx="1371600" cy="7164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112" idx="4"/>
            <a:endCxn id="111" idx="3"/>
          </p:cNvCxnSpPr>
          <p:nvPr/>
        </p:nvCxnSpPr>
        <p:spPr>
          <a:xfrm rot="5400000">
            <a:off x="19100950" y="14199125"/>
            <a:ext cx="1025700" cy="517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13"/>
          <p:cNvCxnSpPr>
            <a:stCxn id="105" idx="3"/>
            <a:endCxn id="106" idx="1"/>
          </p:cNvCxnSpPr>
          <p:nvPr/>
        </p:nvCxnSpPr>
        <p:spPr>
          <a:xfrm rot="10800000" flipH="1">
            <a:off x="5034632" y="13248864"/>
            <a:ext cx="619500" cy="1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3"/>
          <p:cNvCxnSpPr>
            <a:stCxn id="104" idx="3"/>
            <a:endCxn id="105" idx="1"/>
          </p:cNvCxnSpPr>
          <p:nvPr/>
        </p:nvCxnSpPr>
        <p:spPr>
          <a:xfrm rot="10800000" flipH="1">
            <a:off x="2875948" y="13265550"/>
            <a:ext cx="609600" cy="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13"/>
          <p:cNvSpPr txBox="1"/>
          <p:nvPr/>
        </p:nvSpPr>
        <p:spPr>
          <a:xfrm>
            <a:off x="515179" y="17423485"/>
            <a:ext cx="12081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036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Times New Roman" panose="02020603050405020304"/>
              <a:buChar char="⮚"/>
            </a:pP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study, we explored the application of R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einforcement Learning 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Principal Component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GAN 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the task of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colorization of old and B&amp;W images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 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learning.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036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Times New Roman" panose="02020603050405020304"/>
              <a:buChar char="⮚"/>
            </a:pP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comparison between RL and GAN provides valuable insights into the trade-offs and robustness of each algorithm.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036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Times New Roman" panose="02020603050405020304"/>
              <a:buChar char="⮚"/>
            </a:pP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Reinforcement Learning 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achieved 9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%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which demonstrated its expertise in learning and reconstructing complex color patterns from historical images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outperforming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GAN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32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.70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% accuracy.</a:t>
            </a:r>
            <a:endParaRPr sz="21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50" b="1" i="0" u="none" strike="noStrik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036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Times New Roman" panose="02020603050405020304"/>
              <a:buChar char="⮚"/>
            </a:pP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Both algorithms also showed statistically significant impact on </a:t>
            </a:r>
            <a:r>
              <a:rPr lang="en-IN" sz="21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Image colorization of old and b&amp;w images</a:t>
            </a:r>
            <a:r>
              <a:rPr lang="en-IN" sz="2150" b="1" i="0" u="none" strike="noStrik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(p &lt; 0.05).</a:t>
            </a:r>
            <a:endParaRPr sz="21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307800" y="4331925"/>
            <a:ext cx="6279825" cy="5536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08958" y="16006323"/>
            <a:ext cx="8038175" cy="5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3174</Words>
  <Application>WPS Presentation</Application>
  <PresentationFormat/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Helvetica Neue</vt:lpstr>
      <vt:lpstr>Times New Roman</vt:lpstr>
      <vt:lpstr>Noto Sans Symbols</vt:lpstr>
      <vt:lpstr>Thonburi</vt:lpstr>
      <vt:lpstr>Microsoft YaHei</vt:lpstr>
      <vt:lpstr>汉仪旗黑</vt:lpstr>
      <vt:lpstr>Arial Unicode MS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anandkumar</cp:lastModifiedBy>
  <cp:revision>1</cp:revision>
  <dcterms:created xsi:type="dcterms:W3CDTF">2024-04-06T05:01:29Z</dcterms:created>
  <dcterms:modified xsi:type="dcterms:W3CDTF">2024-04-06T05:01:29Z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